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77" r:id="rId9"/>
    <p:sldId id="263" r:id="rId10"/>
    <p:sldId id="296" r:id="rId11"/>
    <p:sldId id="276" r:id="rId12"/>
    <p:sldId id="278" r:id="rId13"/>
    <p:sldId id="265" r:id="rId14"/>
    <p:sldId id="268" r:id="rId15"/>
    <p:sldId id="269" r:id="rId16"/>
    <p:sldId id="295" r:id="rId17"/>
    <p:sldId id="300" r:id="rId18"/>
    <p:sldId id="302" r:id="rId19"/>
    <p:sldId id="301" r:id="rId20"/>
    <p:sldId id="282" r:id="rId21"/>
    <p:sldId id="297" r:id="rId22"/>
    <p:sldId id="280" r:id="rId23"/>
    <p:sldId id="283" r:id="rId24"/>
    <p:sldId id="284" r:id="rId25"/>
    <p:sldId id="285" r:id="rId26"/>
    <p:sldId id="286" r:id="rId27"/>
    <p:sldId id="287" r:id="rId28"/>
    <p:sldId id="298" r:id="rId29"/>
    <p:sldId id="288" r:id="rId30"/>
    <p:sldId id="299" r:id="rId31"/>
    <p:sldId id="289" r:id="rId32"/>
    <p:sldId id="270" r:id="rId33"/>
    <p:sldId id="294" r:id="rId34"/>
    <p:sldId id="291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4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Intrinsic difficulty of learning, e.g. dirty data</a:t>
          </a:r>
          <a:endParaRPr lang="en-US" dirty="0">
            <a:solidFill>
              <a:schemeClr val="bg1"/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800" b="1" dirty="0" smtClean="0"/>
            <a:t>Extremely Imbalance</a:t>
          </a:r>
          <a:endParaRPr lang="en-US" sz="1800" b="1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800" b="1" dirty="0" smtClean="0"/>
            <a:t>Overlap between classes</a:t>
          </a:r>
          <a:endParaRPr lang="en-US" sz="1800" b="1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400" dirty="0" smtClean="0"/>
            <a:t>Suffer from small </a:t>
          </a:r>
          <a:r>
            <a:rPr lang="en-US" sz="1400" dirty="0" err="1" smtClean="0"/>
            <a:t>disjuncts</a:t>
          </a:r>
          <a:endParaRPr lang="en-US" sz="1400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582726-98B4-4855-A57B-50896A4071C4}" type="doc">
      <dgm:prSet loTypeId="urn:microsoft.com/office/officeart/2005/8/layout/pyramid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82C170E-600B-41CC-8830-7214700905A3}">
      <dgm:prSet phldrT="[Text]" custT="1"/>
      <dgm:spPr/>
      <dgm:t>
        <a:bodyPr/>
        <a:lstStyle/>
        <a:p>
          <a:r>
            <a:rPr lang="en-US" sz="1400" b="0" dirty="0" smtClean="0"/>
            <a:t>Extremely Imbalance</a:t>
          </a:r>
          <a:endParaRPr lang="en-US" sz="1400" b="0" dirty="0"/>
        </a:p>
      </dgm:t>
    </dgm:pt>
    <dgm:pt modelId="{7087EAB5-9AA2-4794-8E0E-D7829691A415}" type="parTrans" cxnId="{6A6550CF-090E-4E12-9B3C-E84519E30C65}">
      <dgm:prSet/>
      <dgm:spPr/>
      <dgm:t>
        <a:bodyPr/>
        <a:lstStyle/>
        <a:p>
          <a:endParaRPr lang="en-US"/>
        </a:p>
      </dgm:t>
    </dgm:pt>
    <dgm:pt modelId="{1F9F8915-8416-46AD-B0D3-1620357981F9}" type="sibTrans" cxnId="{6A6550CF-090E-4E12-9B3C-E84519E30C65}">
      <dgm:prSet/>
      <dgm:spPr/>
      <dgm:t>
        <a:bodyPr/>
        <a:lstStyle/>
        <a:p>
          <a:endParaRPr lang="en-US"/>
        </a:p>
      </dgm:t>
    </dgm:pt>
    <dgm:pt modelId="{5E93888B-C9A2-4C4B-BDAA-F015B8603DC0}">
      <dgm:prSet phldrT="[Text]" custT="1"/>
      <dgm:spPr/>
      <dgm:t>
        <a:bodyPr/>
        <a:lstStyle/>
        <a:p>
          <a:r>
            <a:rPr lang="en-US" sz="1400" dirty="0" smtClean="0"/>
            <a:t>Overlap between classes</a:t>
          </a:r>
          <a:endParaRPr lang="en-US" sz="1400" dirty="0"/>
        </a:p>
      </dgm:t>
    </dgm:pt>
    <dgm:pt modelId="{06CD3AF7-2F8F-407C-96E1-F4F9C8488099}" type="parTrans" cxnId="{030DC5A1-6056-48D3-8813-CDF64AF1FC82}">
      <dgm:prSet/>
      <dgm:spPr/>
      <dgm:t>
        <a:bodyPr/>
        <a:lstStyle/>
        <a:p>
          <a:endParaRPr lang="en-US"/>
        </a:p>
      </dgm:t>
    </dgm:pt>
    <dgm:pt modelId="{85D5532E-7B0C-419D-A4DC-08342F6ED887}" type="sibTrans" cxnId="{030DC5A1-6056-48D3-8813-CDF64AF1FC82}">
      <dgm:prSet/>
      <dgm:spPr/>
      <dgm:t>
        <a:bodyPr/>
        <a:lstStyle/>
        <a:p>
          <a:endParaRPr lang="en-US"/>
        </a:p>
      </dgm:t>
    </dgm:pt>
    <dgm:pt modelId="{CF9E07D3-EA7D-4C5A-9711-32D48396B04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699EDDB3-B226-4809-8568-D82FD7F6DB76}" type="parTrans" cxnId="{A77D6903-CB72-44F7-BA20-16FAF4C3BE13}">
      <dgm:prSet/>
      <dgm:spPr/>
      <dgm:t>
        <a:bodyPr/>
        <a:lstStyle/>
        <a:p>
          <a:endParaRPr lang="en-US"/>
        </a:p>
      </dgm:t>
    </dgm:pt>
    <dgm:pt modelId="{D446A68C-90CF-4742-BFBE-19F461D28D9B}" type="sibTrans" cxnId="{A77D6903-CB72-44F7-BA20-16FAF4C3BE13}">
      <dgm:prSet/>
      <dgm:spPr/>
      <dgm:t>
        <a:bodyPr/>
        <a:lstStyle/>
        <a:p>
          <a:endParaRPr lang="en-US"/>
        </a:p>
      </dgm:t>
    </dgm:pt>
    <dgm:pt modelId="{EB8FBA1F-C54D-4C19-9F5B-AE12FB05509C}">
      <dgm:prSet phldrT="[Text]" custT="1"/>
      <dgm:spPr/>
      <dgm:t>
        <a:bodyPr/>
        <a:lstStyle/>
        <a:p>
          <a:r>
            <a:rPr lang="en-US" sz="1800" b="1" dirty="0" smtClean="0"/>
            <a:t>Suffer from small </a:t>
          </a:r>
          <a:r>
            <a:rPr lang="en-US" sz="1800" b="1" dirty="0" err="1" smtClean="0"/>
            <a:t>disjuncts</a:t>
          </a:r>
          <a:endParaRPr lang="en-US" sz="1800" b="1" dirty="0"/>
        </a:p>
      </dgm:t>
    </dgm:pt>
    <dgm:pt modelId="{84A51B09-B5A3-42A0-A479-48078C22D8C5}" type="sibTrans" cxnId="{279C52D3-3964-4339-BE75-63554F7B6C5D}">
      <dgm:prSet/>
      <dgm:spPr/>
      <dgm:t>
        <a:bodyPr/>
        <a:lstStyle/>
        <a:p>
          <a:endParaRPr lang="en-US"/>
        </a:p>
      </dgm:t>
    </dgm:pt>
    <dgm:pt modelId="{692E58B7-135C-4B20-9BFD-897054349CBC}" type="parTrans" cxnId="{279C52D3-3964-4339-BE75-63554F7B6C5D}">
      <dgm:prSet/>
      <dgm:spPr/>
      <dgm:t>
        <a:bodyPr/>
        <a:lstStyle/>
        <a:p>
          <a:endParaRPr lang="en-US"/>
        </a:p>
      </dgm:t>
    </dgm:pt>
    <dgm:pt modelId="{67DA07FD-BB1A-481F-80BA-EC102D08A350}" type="pres">
      <dgm:prSet presAssocID="{0C582726-98B4-4855-A57B-50896A4071C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408FFD-4C89-4BBC-82F0-F9954B2B1E6C}" type="pres">
      <dgm:prSet presAssocID="{0C582726-98B4-4855-A57B-50896A4071C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5E9A3-AE7E-43BB-ACD1-6181B352FA1E}" type="pres">
      <dgm:prSet presAssocID="{0C582726-98B4-4855-A57B-50896A4071C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8494A-199F-4D1A-B3F4-E4BF5BB67961}" type="pres">
      <dgm:prSet presAssocID="{0C582726-98B4-4855-A57B-50896A4071C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A623-A380-4AC5-AA99-7AC65216F1B3}" type="pres">
      <dgm:prSet presAssocID="{0C582726-98B4-4855-A57B-50896A4071C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9EEA1-2FB7-4DB7-811E-E1127BBFDD46}" type="presOf" srcId="{C82C170E-600B-41CC-8830-7214700905A3}" destId="{1B408FFD-4C89-4BBC-82F0-F9954B2B1E6C}" srcOrd="0" destOrd="0" presId="urn:microsoft.com/office/officeart/2005/8/layout/pyramid4"/>
    <dgm:cxn modelId="{46293C21-26B4-449E-8135-665B2142082B}" type="presOf" srcId="{5E93888B-C9A2-4C4B-BDAA-F015B8603DC0}" destId="{8E85E9A3-AE7E-43BB-ACD1-6181B352FA1E}" srcOrd="0" destOrd="0" presId="urn:microsoft.com/office/officeart/2005/8/layout/pyramid4"/>
    <dgm:cxn modelId="{03649179-7D6E-40A7-B935-487C2A47A6B7}" type="presOf" srcId="{0C582726-98B4-4855-A57B-50896A4071C4}" destId="{67DA07FD-BB1A-481F-80BA-EC102D08A350}" srcOrd="0" destOrd="0" presId="urn:microsoft.com/office/officeart/2005/8/layout/pyramid4"/>
    <dgm:cxn modelId="{279C52D3-3964-4339-BE75-63554F7B6C5D}" srcId="{0C582726-98B4-4855-A57B-50896A4071C4}" destId="{EB8FBA1F-C54D-4C19-9F5B-AE12FB05509C}" srcOrd="3" destOrd="0" parTransId="{692E58B7-135C-4B20-9BFD-897054349CBC}" sibTransId="{84A51B09-B5A3-42A0-A479-48078C22D8C5}"/>
    <dgm:cxn modelId="{6A6550CF-090E-4E12-9B3C-E84519E30C65}" srcId="{0C582726-98B4-4855-A57B-50896A4071C4}" destId="{C82C170E-600B-41CC-8830-7214700905A3}" srcOrd="0" destOrd="0" parTransId="{7087EAB5-9AA2-4794-8E0E-D7829691A415}" sibTransId="{1F9F8915-8416-46AD-B0D3-1620357981F9}"/>
    <dgm:cxn modelId="{80275648-D35B-46C5-A5D6-B39707599C7B}" type="presOf" srcId="{CF9E07D3-EA7D-4C5A-9711-32D48396B04F}" destId="{A5C8494A-199F-4D1A-B3F4-E4BF5BB67961}" srcOrd="0" destOrd="0" presId="urn:microsoft.com/office/officeart/2005/8/layout/pyramid4"/>
    <dgm:cxn modelId="{9CC5CCA2-34EF-469D-8388-003C38530C80}" type="presOf" srcId="{EB8FBA1F-C54D-4C19-9F5B-AE12FB05509C}" destId="{EDCDA623-A380-4AC5-AA99-7AC65216F1B3}" srcOrd="0" destOrd="0" presId="urn:microsoft.com/office/officeart/2005/8/layout/pyramid4"/>
    <dgm:cxn modelId="{030DC5A1-6056-48D3-8813-CDF64AF1FC82}" srcId="{0C582726-98B4-4855-A57B-50896A4071C4}" destId="{5E93888B-C9A2-4C4B-BDAA-F015B8603DC0}" srcOrd="1" destOrd="0" parTransId="{06CD3AF7-2F8F-407C-96E1-F4F9C8488099}" sibTransId="{85D5532E-7B0C-419D-A4DC-08342F6ED887}"/>
    <dgm:cxn modelId="{A77D6903-CB72-44F7-BA20-16FAF4C3BE13}" srcId="{0C582726-98B4-4855-A57B-50896A4071C4}" destId="{CF9E07D3-EA7D-4C5A-9711-32D48396B04F}" srcOrd="2" destOrd="0" parTransId="{699EDDB3-B226-4809-8568-D82FD7F6DB76}" sibTransId="{D446A68C-90CF-4742-BFBE-19F461D28D9B}"/>
    <dgm:cxn modelId="{8F190C6F-103D-4B59-903B-016E3AF4D5F6}" type="presParOf" srcId="{67DA07FD-BB1A-481F-80BA-EC102D08A350}" destId="{1B408FFD-4C89-4BBC-82F0-F9954B2B1E6C}" srcOrd="0" destOrd="0" presId="urn:microsoft.com/office/officeart/2005/8/layout/pyramid4"/>
    <dgm:cxn modelId="{B6E1B328-D4BB-4190-B6D7-D4CE233AB9D6}" type="presParOf" srcId="{67DA07FD-BB1A-481F-80BA-EC102D08A350}" destId="{8E85E9A3-AE7E-43BB-ACD1-6181B352FA1E}" srcOrd="1" destOrd="0" presId="urn:microsoft.com/office/officeart/2005/8/layout/pyramid4"/>
    <dgm:cxn modelId="{F3F433E7-032C-4DA3-BEA5-3ED8565C93B2}" type="presParOf" srcId="{67DA07FD-BB1A-481F-80BA-EC102D08A350}" destId="{A5C8494A-199F-4D1A-B3F4-E4BF5BB67961}" srcOrd="2" destOrd="0" presId="urn:microsoft.com/office/officeart/2005/8/layout/pyramid4"/>
    <dgm:cxn modelId="{45AE94DE-01FE-40AC-854D-84A5E4DBC927}" type="presParOf" srcId="{67DA07FD-BB1A-481F-80BA-EC102D08A350}" destId="{EDCDA623-A380-4AC5-AA99-7AC65216F1B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Intrinsic difficulty of learning, e.g. dirty data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1553665" y="0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180529" y="1253728"/>
        <a:ext cx="1253727" cy="1253727"/>
      </dsp:txXfrm>
    </dsp:sp>
    <dsp:sp modelId="{8E85E9A3-AE7E-43BB-ACD1-6181B352FA1E}">
      <dsp:nvSpPr>
        <dsp:cNvPr id="0" name=""/>
        <dsp:cNvSpPr/>
      </dsp:nvSpPr>
      <dsp:spPr>
        <a:xfrm>
          <a:off x="299937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926801" y="3761183"/>
        <a:ext cx="1253727" cy="1253727"/>
      </dsp:txXfrm>
    </dsp:sp>
    <dsp:sp modelId="{A5C8494A-199F-4D1A-B3F4-E4BF5BB67961}">
      <dsp:nvSpPr>
        <dsp:cNvPr id="0" name=""/>
        <dsp:cNvSpPr/>
      </dsp:nvSpPr>
      <dsp:spPr>
        <a:xfrm rot="10800000">
          <a:off x="1553665" y="2507455"/>
          <a:ext cx="2507455" cy="2507455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6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180529" y="2507455"/>
        <a:ext cx="1253727" cy="1253727"/>
      </dsp:txXfrm>
    </dsp:sp>
    <dsp:sp modelId="{EDCDA623-A380-4AC5-AA99-7AC65216F1B3}">
      <dsp:nvSpPr>
        <dsp:cNvPr id="0" name=""/>
        <dsp:cNvSpPr/>
      </dsp:nvSpPr>
      <dsp:spPr>
        <a:xfrm>
          <a:off x="2807393" y="2507455"/>
          <a:ext cx="2507455" cy="2507455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3434257" y="3761183"/>
        <a:ext cx="1253727" cy="125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Extremely Imbalance</a:t>
          </a:r>
          <a:endParaRPr lang="en-US" sz="1800" b="1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Overlap between classes</a:t>
          </a:r>
          <a:endParaRPr lang="en-US" sz="1800" b="1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Suffer from small </a:t>
          </a:r>
          <a:r>
            <a:rPr lang="en-US" sz="1400" kern="1200" dirty="0" err="1" smtClean="0"/>
            <a:t>disjuncts</a:t>
          </a:r>
          <a:endParaRPr lang="en-US" sz="1400" kern="1200" dirty="0"/>
        </a:p>
      </dsp:txBody>
      <dsp:txXfrm>
        <a:off x="4037744" y="3514014"/>
        <a:ext cx="1171338" cy="11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08FFD-4C89-4BBC-82F0-F9954B2B1E6C}">
      <dsp:nvSpPr>
        <dsp:cNvPr id="0" name=""/>
        <dsp:cNvSpPr/>
      </dsp:nvSpPr>
      <dsp:spPr>
        <a:xfrm>
          <a:off x="2280737" y="0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Extremely Imbalance</a:t>
          </a:r>
          <a:endParaRPr lang="en-US" sz="1400" b="0" kern="1200" dirty="0"/>
        </a:p>
      </dsp:txBody>
      <dsp:txXfrm>
        <a:off x="2866406" y="1171338"/>
        <a:ext cx="1171338" cy="1171338"/>
      </dsp:txXfrm>
    </dsp:sp>
    <dsp:sp modelId="{8E85E9A3-AE7E-43BB-ACD1-6181B352FA1E}">
      <dsp:nvSpPr>
        <dsp:cNvPr id="0" name=""/>
        <dsp:cNvSpPr/>
      </dsp:nvSpPr>
      <dsp:spPr>
        <a:xfrm>
          <a:off x="1109399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Overlap between classes</a:t>
          </a:r>
          <a:endParaRPr lang="en-US" sz="1400" kern="1200" dirty="0"/>
        </a:p>
      </dsp:txBody>
      <dsp:txXfrm>
        <a:off x="1695068" y="3514014"/>
        <a:ext cx="1171338" cy="1171338"/>
      </dsp:txXfrm>
    </dsp:sp>
    <dsp:sp modelId="{A5C8494A-199F-4D1A-B3F4-E4BF5BB67961}">
      <dsp:nvSpPr>
        <dsp:cNvPr id="0" name=""/>
        <dsp:cNvSpPr/>
      </dsp:nvSpPr>
      <dsp:spPr>
        <a:xfrm rot="10800000">
          <a:off x="2280737" y="2342676"/>
          <a:ext cx="2342676" cy="2342676"/>
        </a:xfrm>
        <a:prstGeom prst="triangl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>
                  <a:lumMod val="65000"/>
                </a:schemeClr>
              </a:solidFill>
            </a:rPr>
            <a:t>Intrinsic difficulty of learning, e.g. dirty data</a:t>
          </a:r>
          <a:endParaRPr lang="en-US" sz="1500" kern="1200" dirty="0">
            <a:solidFill>
              <a:schemeClr val="bg1">
                <a:lumMod val="65000"/>
              </a:schemeClr>
            </a:solidFill>
          </a:endParaRPr>
        </a:p>
      </dsp:txBody>
      <dsp:txXfrm rot="10800000">
        <a:off x="2866406" y="2342676"/>
        <a:ext cx="1171338" cy="1171338"/>
      </dsp:txXfrm>
    </dsp:sp>
    <dsp:sp modelId="{EDCDA623-A380-4AC5-AA99-7AC65216F1B3}">
      <dsp:nvSpPr>
        <dsp:cNvPr id="0" name=""/>
        <dsp:cNvSpPr/>
      </dsp:nvSpPr>
      <dsp:spPr>
        <a:xfrm>
          <a:off x="3452075" y="2342676"/>
          <a:ext cx="2342676" cy="23426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Suffer from small </a:t>
          </a:r>
          <a:r>
            <a:rPr lang="en-US" sz="1800" b="1" kern="1200" dirty="0" err="1" smtClean="0"/>
            <a:t>disjuncts</a:t>
          </a:r>
          <a:endParaRPr lang="en-US" sz="1800" b="1" kern="1200" dirty="0"/>
        </a:p>
      </dsp:txBody>
      <dsp:txXfrm>
        <a:off x="4037744" y="3514014"/>
        <a:ext cx="1171338" cy="117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CCCD-BB4B-4C24-B0F8-C4DB08BB7B4F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34B6-7285-4A51-B61C-142C8C922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noise from positive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8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A34B6-7285-4A51-B61C-142C8C9228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87ED-EC79-4D1E-A771-3ECE4BB9BC6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9226-ED38-4373-83E3-541719CC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Based Imbalanced Learning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Tianfu He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Tianfu.He@qq.com</a:t>
            </a:r>
          </a:p>
          <a:p>
            <a:pPr algn="r"/>
            <a:r>
              <a:rPr lang="en-US" sz="1600" dirty="0" smtClean="0">
                <a:solidFill>
                  <a:srgbClr val="0464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</a:t>
            </a:r>
            <a:endParaRPr lang="en-US" dirty="0" smtClean="0">
              <a:solidFill>
                <a:srgbClr val="04649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22761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5618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79913"/>
              </p:ext>
            </p:extLst>
          </p:nvPr>
        </p:nvGraphicFramePr>
        <p:xfrm>
          <a:off x="-297397" y="1690688"/>
          <a:ext cx="5614786" cy="5014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200" dirty="0" smtClean="0"/>
                  <a:t>Imbalanced Data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180" y="1690688"/>
                <a:ext cx="2155382" cy="1261884"/>
              </a:xfrm>
              <a:prstGeom prst="rect">
                <a:avLst/>
              </a:prstGeom>
              <a:blipFill>
                <a:blip r:embed="rId11"/>
                <a:stretch>
                  <a:fillRect l="-5382" t="-6280" r="-11615" b="-1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8997" y="139958"/>
            <a:ext cx="53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IDS impacts on learning</a:t>
            </a:r>
          </a:p>
        </p:txBody>
      </p:sp>
    </p:spTree>
    <p:extLst>
      <p:ext uri="{BB962C8B-B14F-4D97-AF65-F5344CB8AC3E}">
        <p14:creationId xmlns:p14="http://schemas.microsoft.com/office/powerpoint/2010/main" val="25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70484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931"/>
            <a:ext cx="5508178" cy="41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Imbalance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643562" cy="1381019"/>
              </a:xfrm>
              <a:prstGeom prst="rect">
                <a:avLst/>
              </a:prstGeom>
              <a:blipFill>
                <a:blip r:embed="rId9"/>
                <a:stretch>
                  <a:fillRect l="-3010" t="-4405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52098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85413" y="1380931"/>
            <a:ext cx="5486411" cy="4094234"/>
            <a:chOff x="5617017" y="4012710"/>
            <a:chExt cx="5486411" cy="40942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17" y="4012710"/>
              <a:ext cx="5486411" cy="4094234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>
            <a:xfrm rot="19164963">
              <a:off x="8788597" y="4409987"/>
              <a:ext cx="1580297" cy="1901258"/>
            </a:xfrm>
            <a:prstGeom prst="ellipse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Degree of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4496680" cy="1385059"/>
              </a:xfrm>
              <a:prstGeom prst="rect">
                <a:avLst/>
              </a:prstGeom>
              <a:blipFill>
                <a:blip r:embed="rId9"/>
                <a:stretch>
                  <a:fillRect l="-244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IDS impacts on </a:t>
            </a:r>
            <a:r>
              <a:rPr lang="en-US" dirty="0" smtClean="0"/>
              <a:t>learning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68227"/>
              </p:ext>
            </p:extLst>
          </p:nvPr>
        </p:nvGraphicFramePr>
        <p:xfrm>
          <a:off x="-400715" y="1380931"/>
          <a:ext cx="6904151" cy="468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836" y="5971018"/>
            <a:ext cx="531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Problems are </a:t>
            </a:r>
            <a:r>
              <a:rPr lang="en-US" sz="3200" b="1" dirty="0" smtClean="0"/>
              <a:t>MAGNIFIED</a:t>
            </a:r>
            <a:r>
              <a:rPr lang="en-US" sz="2400" dirty="0" smtClean="0"/>
              <a:t> when it comes to Imbalanced data!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Imbalance Attribute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36" y="5486170"/>
                <a:ext cx="3742884" cy="800219"/>
              </a:xfrm>
              <a:prstGeom prst="rect">
                <a:avLst/>
              </a:prstGeom>
              <a:blipFill>
                <a:blip r:embed="rId8"/>
                <a:stretch>
                  <a:fillRect l="-2932" t="-7634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395700" y="1380931"/>
            <a:ext cx="5486411" cy="4094234"/>
            <a:chOff x="6185413" y="1380931"/>
            <a:chExt cx="5486411" cy="4094234"/>
          </a:xfrm>
        </p:grpSpPr>
        <p:sp>
          <p:nvSpPr>
            <p:cNvPr id="11" name="五角星 10"/>
            <p:cNvSpPr/>
            <p:nvPr/>
          </p:nvSpPr>
          <p:spPr>
            <a:xfrm>
              <a:off x="8839200" y="451770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五角星 13"/>
            <p:cNvSpPr/>
            <p:nvPr/>
          </p:nvSpPr>
          <p:spPr>
            <a:xfrm>
              <a:off x="9418320" y="4752861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角星 15"/>
            <p:cNvSpPr/>
            <p:nvPr/>
          </p:nvSpPr>
          <p:spPr>
            <a:xfrm>
              <a:off x="8988570" y="4761548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角星 16"/>
            <p:cNvSpPr/>
            <p:nvPr/>
          </p:nvSpPr>
          <p:spPr>
            <a:xfrm>
              <a:off x="7396998" y="2523614"/>
              <a:ext cx="182880" cy="18288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413" y="1380931"/>
              <a:ext cx="5486411" cy="409423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562110" y="4343400"/>
              <a:ext cx="1278082" cy="716973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738755" y="4517708"/>
              <a:ext cx="862445" cy="42672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480965" y="1729709"/>
            <a:ext cx="1579572" cy="1770690"/>
            <a:chOff x="10491356" y="2230928"/>
            <a:chExt cx="1579572" cy="1770690"/>
          </a:xfrm>
        </p:grpSpPr>
        <p:grpSp>
          <p:nvGrpSpPr>
            <p:cNvPr id="10" name="Group 9"/>
            <p:cNvGrpSpPr/>
            <p:nvPr/>
          </p:nvGrpSpPr>
          <p:grpSpPr>
            <a:xfrm>
              <a:off x="10491356" y="2230928"/>
              <a:ext cx="1579572" cy="646331"/>
              <a:chOff x="10491356" y="2230928"/>
              <a:chExt cx="1579572" cy="6463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491356" y="2401694"/>
                <a:ext cx="390756" cy="3048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977808" y="2230928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Learned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0491356" y="3355287"/>
              <a:ext cx="1579572" cy="646331"/>
              <a:chOff x="10491356" y="3355287"/>
              <a:chExt cx="1579572" cy="6463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0491356" y="3526053"/>
                <a:ext cx="390756" cy="304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977808" y="3355287"/>
                <a:ext cx="109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</a:p>
              <a:p>
                <a:r>
                  <a:rPr lang="en-US" dirty="0" smtClean="0"/>
                  <a:t>Boundary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3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031208" cy="4500789"/>
          </a:xfrm>
          <a:prstGeom prst="rect">
            <a:avLst/>
          </a:prstGeom>
        </p:spPr>
      </p:pic>
      <p:sp>
        <p:nvSpPr>
          <p:cNvPr id="13" name="五角星 10"/>
          <p:cNvSpPr/>
          <p:nvPr/>
        </p:nvSpPr>
        <p:spPr>
          <a:xfrm>
            <a:off x="9013306" y="3813382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3"/>
          <p:cNvSpPr/>
          <p:nvPr/>
        </p:nvSpPr>
        <p:spPr>
          <a:xfrm>
            <a:off x="9649933" y="4071886"/>
            <a:ext cx="201040" cy="20104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9177509" y="4081435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7427895" y="1621276"/>
            <a:ext cx="201040" cy="201040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/>
          <p:cNvCxnSpPr>
            <a:stCxn id="15" idx="1"/>
            <a:endCxn id="16" idx="4"/>
          </p:cNvCxnSpPr>
          <p:nvPr/>
        </p:nvCxnSpPr>
        <p:spPr>
          <a:xfrm flipH="1">
            <a:off x="9378549" y="4148676"/>
            <a:ext cx="271384" cy="95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  <a:endCxn id="15" idx="1"/>
          </p:cNvCxnSpPr>
          <p:nvPr/>
        </p:nvCxnSpPr>
        <p:spPr>
          <a:xfrm>
            <a:off x="9214346" y="3890172"/>
            <a:ext cx="435587" cy="258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0"/>
          </p:cNvCxnSpPr>
          <p:nvPr/>
        </p:nvCxnSpPr>
        <p:spPr>
          <a:xfrm flipV="1">
            <a:off x="9750453" y="3600450"/>
            <a:ext cx="85432" cy="471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</p:cNvCxnSpPr>
          <p:nvPr/>
        </p:nvCxnSpPr>
        <p:spPr>
          <a:xfrm flipV="1">
            <a:off x="9750453" y="3714750"/>
            <a:ext cx="17086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0"/>
          </p:cNvCxnSpPr>
          <p:nvPr/>
        </p:nvCxnSpPr>
        <p:spPr>
          <a:xfrm flipV="1">
            <a:off x="9750453" y="3714750"/>
            <a:ext cx="371904" cy="357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517843" y="4803072"/>
            <a:ext cx="2026709" cy="1770339"/>
            <a:chOff x="6550232" y="4892762"/>
            <a:chExt cx="2026709" cy="1770339"/>
          </a:xfrm>
        </p:grpSpPr>
        <p:sp>
          <p:nvSpPr>
            <p:cNvPr id="44" name="五角星 10"/>
            <p:cNvSpPr/>
            <p:nvPr/>
          </p:nvSpPr>
          <p:spPr>
            <a:xfrm>
              <a:off x="7062652" y="533738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13"/>
            <p:cNvSpPr/>
            <p:nvPr/>
          </p:nvSpPr>
          <p:spPr>
            <a:xfrm>
              <a:off x="7699279" y="559588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15"/>
            <p:cNvSpPr/>
            <p:nvPr/>
          </p:nvSpPr>
          <p:spPr>
            <a:xfrm>
              <a:off x="7226855" y="560543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Straight Connector 46"/>
            <p:cNvCxnSpPr>
              <a:stCxn id="45" idx="1"/>
              <a:endCxn id="46" idx="4"/>
            </p:cNvCxnSpPr>
            <p:nvPr/>
          </p:nvCxnSpPr>
          <p:spPr>
            <a:xfrm flipH="1">
              <a:off x="7427895" y="5672676"/>
              <a:ext cx="271384" cy="95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4"/>
              <a:endCxn id="45" idx="1"/>
            </p:cNvCxnSpPr>
            <p:nvPr/>
          </p:nvCxnSpPr>
          <p:spPr>
            <a:xfrm>
              <a:off x="7263692" y="5414172"/>
              <a:ext cx="435587" cy="258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0"/>
            </p:cNvCxnSpPr>
            <p:nvPr/>
          </p:nvCxnSpPr>
          <p:spPr>
            <a:xfrm flipV="1">
              <a:off x="7799799" y="5124450"/>
              <a:ext cx="85432" cy="471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0"/>
            </p:cNvCxnSpPr>
            <p:nvPr/>
          </p:nvCxnSpPr>
          <p:spPr>
            <a:xfrm flipV="1">
              <a:off x="7799799" y="5238750"/>
              <a:ext cx="17086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5" idx="0"/>
            </p:cNvCxnSpPr>
            <p:nvPr/>
          </p:nvCxnSpPr>
          <p:spPr>
            <a:xfrm flipV="1">
              <a:off x="7799799" y="5238750"/>
              <a:ext cx="371904" cy="357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787606" y="489276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900318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47310" y="5032322"/>
              <a:ext cx="225425" cy="2254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232" y="5860765"/>
                  <a:ext cx="2026709" cy="802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Straight Connector 58"/>
          <p:cNvCxnSpPr>
            <a:stCxn id="16" idx="4"/>
            <a:endCxn id="15" idx="1"/>
          </p:cNvCxnSpPr>
          <p:nvPr/>
        </p:nvCxnSpPr>
        <p:spPr>
          <a:xfrm flipV="1">
            <a:off x="9378549" y="4148676"/>
            <a:ext cx="271384" cy="954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1"/>
            <a:endCxn id="13" idx="4"/>
          </p:cNvCxnSpPr>
          <p:nvPr/>
        </p:nvCxnSpPr>
        <p:spPr>
          <a:xfrm flipH="1" flipV="1">
            <a:off x="9214346" y="3890172"/>
            <a:ext cx="435587" cy="2585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5" idx="0"/>
          </p:cNvCxnSpPr>
          <p:nvPr/>
        </p:nvCxnSpPr>
        <p:spPr>
          <a:xfrm flipH="1">
            <a:off x="9750453" y="2273300"/>
            <a:ext cx="387609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5" idx="0"/>
          </p:cNvCxnSpPr>
          <p:nvPr/>
        </p:nvCxnSpPr>
        <p:spPr>
          <a:xfrm flipH="1">
            <a:off x="9750453" y="2246452"/>
            <a:ext cx="42716" cy="18254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5" idx="0"/>
          </p:cNvCxnSpPr>
          <p:nvPr/>
        </p:nvCxnSpPr>
        <p:spPr>
          <a:xfrm flipH="1">
            <a:off x="9750453" y="2273300"/>
            <a:ext cx="588650" cy="17985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8732812" y="4540979"/>
            <a:ext cx="2910624" cy="2200552"/>
            <a:chOff x="9230052" y="4638543"/>
            <a:chExt cx="2910624" cy="2200552"/>
          </a:xfrm>
        </p:grpSpPr>
        <p:cxnSp>
          <p:nvCxnSpPr>
            <p:cNvPr id="85" name="Straight Connector 84"/>
            <p:cNvCxnSpPr>
              <a:endCxn id="76" idx="0"/>
            </p:cNvCxnSpPr>
            <p:nvPr/>
          </p:nvCxnSpPr>
          <p:spPr>
            <a:xfrm flipH="1">
              <a:off x="9967199" y="4829920"/>
              <a:ext cx="387609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4"/>
              <a:endCxn id="76" idx="1"/>
            </p:cNvCxnSpPr>
            <p:nvPr/>
          </p:nvCxnSpPr>
          <p:spPr>
            <a:xfrm flipV="1">
              <a:off x="9595295" y="6705296"/>
              <a:ext cx="271384" cy="954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6" idx="1"/>
              <a:endCxn id="75" idx="4"/>
            </p:cNvCxnSpPr>
            <p:nvPr/>
          </p:nvCxnSpPr>
          <p:spPr>
            <a:xfrm flipH="1" flipV="1">
              <a:off x="9431092" y="6446792"/>
              <a:ext cx="435587" cy="25850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五角星 10"/>
            <p:cNvSpPr/>
            <p:nvPr/>
          </p:nvSpPr>
          <p:spPr>
            <a:xfrm>
              <a:off x="9230052" y="6370002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五角星 13"/>
            <p:cNvSpPr/>
            <p:nvPr/>
          </p:nvSpPr>
          <p:spPr>
            <a:xfrm>
              <a:off x="9866679" y="6628506"/>
              <a:ext cx="201040" cy="20104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五角星 15"/>
            <p:cNvSpPr/>
            <p:nvPr/>
          </p:nvSpPr>
          <p:spPr>
            <a:xfrm>
              <a:off x="9394255" y="6638055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Straight Connector 85"/>
            <p:cNvCxnSpPr>
              <a:endCxn id="76" idx="0"/>
            </p:cNvCxnSpPr>
            <p:nvPr/>
          </p:nvCxnSpPr>
          <p:spPr>
            <a:xfrm flipH="1">
              <a:off x="9967199" y="4803072"/>
              <a:ext cx="42716" cy="1825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76" idx="0"/>
            </p:cNvCxnSpPr>
            <p:nvPr/>
          </p:nvCxnSpPr>
          <p:spPr>
            <a:xfrm flipH="1">
              <a:off x="9967199" y="4829920"/>
              <a:ext cx="588650" cy="179858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五角星 10"/>
            <p:cNvSpPr/>
            <p:nvPr/>
          </p:nvSpPr>
          <p:spPr>
            <a:xfrm>
              <a:off x="9921317" y="4638543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五角星 10"/>
            <p:cNvSpPr/>
            <p:nvPr/>
          </p:nvSpPr>
          <p:spPr>
            <a:xfrm>
              <a:off x="10263543" y="4664874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五角星 10"/>
            <p:cNvSpPr/>
            <p:nvPr/>
          </p:nvSpPr>
          <p:spPr>
            <a:xfrm>
              <a:off x="10507560" y="4678298"/>
              <a:ext cx="201040" cy="201040"/>
            </a:xfrm>
            <a:prstGeom prst="star5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0011823" y="5804800"/>
                  <a:ext cx="2128853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823" y="5804800"/>
                  <a:ext cx="2128853" cy="8090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7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93964" y="281998"/>
            <a:ext cx="8592050" cy="4500789"/>
            <a:chOff x="193964" y="281998"/>
            <a:chExt cx="8592050" cy="4500789"/>
          </a:xfrm>
        </p:grpSpPr>
        <p:grpSp>
          <p:nvGrpSpPr>
            <p:cNvPr id="77" name="组合 76"/>
            <p:cNvGrpSpPr/>
            <p:nvPr/>
          </p:nvGrpSpPr>
          <p:grpSpPr>
            <a:xfrm>
              <a:off x="5907978" y="720426"/>
              <a:ext cx="2775892" cy="1153541"/>
              <a:chOff x="5907978" y="720426"/>
              <a:chExt cx="2775892" cy="115354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5907978" y="720426"/>
                <a:ext cx="1310083" cy="913713"/>
                <a:chOff x="5907978" y="720426"/>
                <a:chExt cx="1310083" cy="913713"/>
              </a:xfrm>
            </p:grpSpPr>
            <p:sp>
              <p:nvSpPr>
                <p:cNvPr id="42" name="五角星 10"/>
                <p:cNvSpPr/>
                <p:nvPr/>
              </p:nvSpPr>
              <p:spPr>
                <a:xfrm>
                  <a:off x="5907978" y="1165046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五角星 13"/>
                <p:cNvSpPr/>
                <p:nvPr/>
              </p:nvSpPr>
              <p:spPr>
                <a:xfrm>
                  <a:off x="6544605" y="1423550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五角星 15"/>
                <p:cNvSpPr/>
                <p:nvPr/>
              </p:nvSpPr>
              <p:spPr>
                <a:xfrm>
                  <a:off x="6072181" y="1433099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Straight Connector 46"/>
                <p:cNvCxnSpPr>
                  <a:stCxn id="43" idx="1"/>
                  <a:endCxn id="44" idx="4"/>
                </p:cNvCxnSpPr>
                <p:nvPr/>
              </p:nvCxnSpPr>
              <p:spPr>
                <a:xfrm flipH="1">
                  <a:off x="6273221" y="1500340"/>
                  <a:ext cx="271384" cy="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7"/>
                <p:cNvCxnSpPr>
                  <a:stCxn id="42" idx="4"/>
                  <a:endCxn id="43" idx="1"/>
                </p:cNvCxnSpPr>
                <p:nvPr/>
              </p:nvCxnSpPr>
              <p:spPr>
                <a:xfrm>
                  <a:off x="6109018" y="1241836"/>
                  <a:ext cx="435587" cy="2585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8"/>
                <p:cNvCxnSpPr>
                  <a:stCxn id="43" idx="0"/>
                </p:cNvCxnSpPr>
                <p:nvPr/>
              </p:nvCxnSpPr>
              <p:spPr>
                <a:xfrm flipV="1">
                  <a:off x="6645125" y="952114"/>
                  <a:ext cx="85432" cy="4714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9"/>
                <p:cNvCxnSpPr>
                  <a:stCxn id="43" idx="0"/>
                </p:cNvCxnSpPr>
                <p:nvPr/>
              </p:nvCxnSpPr>
              <p:spPr>
                <a:xfrm flipV="1">
                  <a:off x="6645125" y="1066414"/>
                  <a:ext cx="17086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50"/>
                <p:cNvCxnSpPr>
                  <a:stCxn id="43" idx="0"/>
                </p:cNvCxnSpPr>
                <p:nvPr/>
              </p:nvCxnSpPr>
              <p:spPr>
                <a:xfrm flipV="1">
                  <a:off x="6645125" y="1066414"/>
                  <a:ext cx="37190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51"/>
                <p:cNvSpPr/>
                <p:nvPr/>
              </p:nvSpPr>
              <p:spPr>
                <a:xfrm>
                  <a:off x="6632932" y="72042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2"/>
                <p:cNvSpPr/>
                <p:nvPr/>
              </p:nvSpPr>
              <p:spPr>
                <a:xfrm>
                  <a:off x="6745644" y="85998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3"/>
                <p:cNvSpPr/>
                <p:nvPr/>
              </p:nvSpPr>
              <p:spPr>
                <a:xfrm>
                  <a:off x="6992636" y="859986"/>
                  <a:ext cx="225425" cy="225425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5"/>
                  <p:cNvSpPr/>
                  <p:nvPr/>
                </p:nvSpPr>
                <p:spPr>
                  <a:xfrm>
                    <a:off x="6657161" y="1071631"/>
                    <a:ext cx="2026709" cy="80233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7161" y="1071631"/>
                    <a:ext cx="2026709" cy="8023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组合 75"/>
            <p:cNvGrpSpPr/>
            <p:nvPr/>
          </p:nvGrpSpPr>
          <p:grpSpPr>
            <a:xfrm>
              <a:off x="5907978" y="2163325"/>
              <a:ext cx="2878036" cy="2200552"/>
              <a:chOff x="5907978" y="2163325"/>
              <a:chExt cx="2878036" cy="220055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5907978" y="2163325"/>
                <a:ext cx="1478548" cy="2200552"/>
                <a:chOff x="5907978" y="2163325"/>
                <a:chExt cx="1478548" cy="2200552"/>
              </a:xfrm>
            </p:grpSpPr>
            <p:cxnSp>
              <p:nvCxnSpPr>
                <p:cNvPr id="60" name="Straight Connector 84"/>
                <p:cNvCxnSpPr>
                  <a:endCxn id="64" idx="0"/>
                </p:cNvCxnSpPr>
                <p:nvPr/>
              </p:nvCxnSpPr>
              <p:spPr>
                <a:xfrm flipH="1">
                  <a:off x="6645125" y="2354702"/>
                  <a:ext cx="38761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82"/>
                <p:cNvCxnSpPr>
                  <a:stCxn id="65" idx="4"/>
                  <a:endCxn id="64" idx="1"/>
                </p:cNvCxnSpPr>
                <p:nvPr/>
              </p:nvCxnSpPr>
              <p:spPr>
                <a:xfrm flipV="1">
                  <a:off x="6273221" y="4230078"/>
                  <a:ext cx="271384" cy="954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83"/>
                <p:cNvCxnSpPr>
                  <a:stCxn id="64" idx="1"/>
                  <a:endCxn id="63" idx="4"/>
                </p:cNvCxnSpPr>
                <p:nvPr/>
              </p:nvCxnSpPr>
              <p:spPr>
                <a:xfrm flipH="1" flipV="1">
                  <a:off x="6109018" y="3971574"/>
                  <a:ext cx="435587" cy="25850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五角星 10"/>
                <p:cNvSpPr/>
                <p:nvPr/>
              </p:nvSpPr>
              <p:spPr>
                <a:xfrm>
                  <a:off x="5907978" y="3894784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五角星 13"/>
                <p:cNvSpPr/>
                <p:nvPr/>
              </p:nvSpPr>
              <p:spPr>
                <a:xfrm>
                  <a:off x="6544605" y="4153288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五角星 15"/>
                <p:cNvSpPr/>
                <p:nvPr/>
              </p:nvSpPr>
              <p:spPr>
                <a:xfrm>
                  <a:off x="6072181" y="4162837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6" name="Straight Connector 85"/>
                <p:cNvCxnSpPr>
                  <a:endCxn id="64" idx="0"/>
                </p:cNvCxnSpPr>
                <p:nvPr/>
              </p:nvCxnSpPr>
              <p:spPr>
                <a:xfrm flipH="1">
                  <a:off x="6645125" y="2327854"/>
                  <a:ext cx="42716" cy="182543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86"/>
                <p:cNvCxnSpPr>
                  <a:endCxn id="64" idx="0"/>
                </p:cNvCxnSpPr>
                <p:nvPr/>
              </p:nvCxnSpPr>
              <p:spPr>
                <a:xfrm flipH="1">
                  <a:off x="6645125" y="2354702"/>
                  <a:ext cx="58865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五角星 10"/>
                <p:cNvSpPr/>
                <p:nvPr/>
              </p:nvSpPr>
              <p:spPr>
                <a:xfrm>
                  <a:off x="6599243" y="2163325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五角星 10"/>
                <p:cNvSpPr/>
                <p:nvPr/>
              </p:nvSpPr>
              <p:spPr>
                <a:xfrm>
                  <a:off x="6941469" y="2189656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五角星 10"/>
                <p:cNvSpPr/>
                <p:nvPr/>
              </p:nvSpPr>
              <p:spPr>
                <a:xfrm>
                  <a:off x="7185486" y="2203080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90"/>
                  <p:cNvSpPr/>
                  <p:nvPr/>
                </p:nvSpPr>
                <p:spPr>
                  <a:xfrm>
                    <a:off x="6657161" y="3545260"/>
                    <a:ext cx="2128853" cy="8090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7161" y="3545260"/>
                    <a:ext cx="2128853" cy="8090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组合 82"/>
            <p:cNvGrpSpPr/>
            <p:nvPr/>
          </p:nvGrpSpPr>
          <p:grpSpPr>
            <a:xfrm>
              <a:off x="193964" y="281998"/>
              <a:ext cx="6031208" cy="4500789"/>
              <a:chOff x="193964" y="281998"/>
              <a:chExt cx="6031208" cy="4500789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193964" y="281998"/>
                <a:ext cx="6031208" cy="4500789"/>
                <a:chOff x="193964" y="281998"/>
                <a:chExt cx="6031208" cy="4500789"/>
              </a:xfrm>
            </p:grpSpPr>
            <p:pic>
              <p:nvPicPr>
                <p:cNvPr id="31" name="Picture 11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93964" y="281998"/>
                  <a:ext cx="6031208" cy="4500789"/>
                </a:xfrm>
                <a:prstGeom prst="rect">
                  <a:avLst/>
                </a:prstGeom>
              </p:spPr>
            </p:pic>
            <p:sp>
              <p:nvSpPr>
                <p:cNvPr id="32" name="五角星 10"/>
                <p:cNvSpPr/>
                <p:nvPr/>
              </p:nvSpPr>
              <p:spPr>
                <a:xfrm>
                  <a:off x="3111270" y="3730255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五角星 13"/>
                <p:cNvSpPr/>
                <p:nvPr/>
              </p:nvSpPr>
              <p:spPr>
                <a:xfrm>
                  <a:off x="3747897" y="3988759"/>
                  <a:ext cx="201040" cy="201040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五角星 33"/>
                <p:cNvSpPr/>
                <p:nvPr/>
              </p:nvSpPr>
              <p:spPr>
                <a:xfrm>
                  <a:off x="3275473" y="3998308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五角星 34"/>
                <p:cNvSpPr/>
                <p:nvPr/>
              </p:nvSpPr>
              <p:spPr>
                <a:xfrm>
                  <a:off x="1525859" y="1538149"/>
                  <a:ext cx="201040" cy="201040"/>
                </a:xfrm>
                <a:prstGeom prst="star5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Straight Connector 23"/>
                <p:cNvCxnSpPr>
                  <a:stCxn id="33" idx="1"/>
                  <a:endCxn id="34" idx="4"/>
                </p:cNvCxnSpPr>
                <p:nvPr/>
              </p:nvCxnSpPr>
              <p:spPr>
                <a:xfrm flipH="1">
                  <a:off x="3476513" y="4065549"/>
                  <a:ext cx="271384" cy="95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26"/>
                <p:cNvCxnSpPr>
                  <a:stCxn id="32" idx="4"/>
                  <a:endCxn id="33" idx="1"/>
                </p:cNvCxnSpPr>
                <p:nvPr/>
              </p:nvCxnSpPr>
              <p:spPr>
                <a:xfrm>
                  <a:off x="3312310" y="3807045"/>
                  <a:ext cx="435587" cy="2585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29"/>
                <p:cNvCxnSpPr>
                  <a:stCxn id="33" idx="0"/>
                </p:cNvCxnSpPr>
                <p:nvPr/>
              </p:nvCxnSpPr>
              <p:spPr>
                <a:xfrm flipV="1">
                  <a:off x="3848417" y="3517323"/>
                  <a:ext cx="85432" cy="4714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2"/>
                <p:cNvCxnSpPr>
                  <a:stCxn id="33" idx="0"/>
                </p:cNvCxnSpPr>
                <p:nvPr/>
              </p:nvCxnSpPr>
              <p:spPr>
                <a:xfrm flipV="1">
                  <a:off x="3848417" y="3631623"/>
                  <a:ext cx="17086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6"/>
                <p:cNvCxnSpPr>
                  <a:stCxn id="33" idx="0"/>
                </p:cNvCxnSpPr>
                <p:nvPr/>
              </p:nvCxnSpPr>
              <p:spPr>
                <a:xfrm flipV="1">
                  <a:off x="3848417" y="3631623"/>
                  <a:ext cx="371904" cy="3571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8"/>
                <p:cNvCxnSpPr>
                  <a:stCxn id="34" idx="4"/>
                  <a:endCxn id="33" idx="1"/>
                </p:cNvCxnSpPr>
                <p:nvPr/>
              </p:nvCxnSpPr>
              <p:spPr>
                <a:xfrm flipV="1">
                  <a:off x="3476513" y="4065549"/>
                  <a:ext cx="271384" cy="954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61"/>
                <p:cNvCxnSpPr>
                  <a:stCxn id="33" idx="1"/>
                  <a:endCxn id="32" idx="4"/>
                </p:cNvCxnSpPr>
                <p:nvPr/>
              </p:nvCxnSpPr>
              <p:spPr>
                <a:xfrm flipH="1" flipV="1">
                  <a:off x="3312310" y="3807045"/>
                  <a:ext cx="435587" cy="25850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64"/>
                <p:cNvCxnSpPr>
                  <a:endCxn id="33" idx="0"/>
                </p:cNvCxnSpPr>
                <p:nvPr/>
              </p:nvCxnSpPr>
              <p:spPr>
                <a:xfrm flipH="1">
                  <a:off x="3848417" y="2190173"/>
                  <a:ext cx="387609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67"/>
                <p:cNvCxnSpPr>
                  <a:endCxn id="33" idx="0"/>
                </p:cNvCxnSpPr>
                <p:nvPr/>
              </p:nvCxnSpPr>
              <p:spPr>
                <a:xfrm flipH="1">
                  <a:off x="3848417" y="2163325"/>
                  <a:ext cx="42716" cy="1825434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70"/>
                <p:cNvCxnSpPr>
                  <a:endCxn id="33" idx="0"/>
                </p:cNvCxnSpPr>
                <p:nvPr/>
              </p:nvCxnSpPr>
              <p:spPr>
                <a:xfrm flipH="1">
                  <a:off x="3848417" y="2190173"/>
                  <a:ext cx="588650" cy="1798586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/>
                    <p:cNvSpPr txBox="1"/>
                    <p:nvPr/>
                  </p:nvSpPr>
                  <p:spPr>
                    <a:xfrm>
                      <a:off x="4019281" y="3911419"/>
                      <a:ext cx="15146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=5,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281" y="3911419"/>
                      <a:ext cx="1514645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2" name="矩形 81"/>
              <p:cNvSpPr/>
              <p:nvPr/>
            </p:nvSpPr>
            <p:spPr>
              <a:xfrm>
                <a:off x="2115127" y="461818"/>
                <a:ext cx="2321940" cy="258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593820" y="2088999"/>
            <a:ext cx="7315216" cy="3022994"/>
            <a:chOff x="6461531" y="2079272"/>
            <a:chExt cx="7315216" cy="3022994"/>
          </a:xfrm>
        </p:grpSpPr>
        <p:grpSp>
          <p:nvGrpSpPr>
            <p:cNvPr id="3" name="组合 2"/>
            <p:cNvGrpSpPr/>
            <p:nvPr/>
          </p:nvGrpSpPr>
          <p:grpSpPr>
            <a:xfrm>
              <a:off x="10119139" y="2079272"/>
              <a:ext cx="3657608" cy="2997345"/>
              <a:chOff x="10119139" y="2079272"/>
              <a:chExt cx="3657608" cy="2997345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9139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11772254" y="4799618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461531" y="2079272"/>
              <a:ext cx="3657608" cy="3022994"/>
              <a:chOff x="6461531" y="2079272"/>
              <a:chExt cx="3657608" cy="3022994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531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8111440" y="4825267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/>
          <a:srcRect l="25210" r="18967" b="15921"/>
          <a:stretch/>
        </p:blipFill>
        <p:spPr>
          <a:xfrm>
            <a:off x="1994170" y="821325"/>
            <a:ext cx="3015575" cy="10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2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130194" y="2234914"/>
            <a:ext cx="7315216" cy="2997344"/>
            <a:chOff x="6206084" y="2079272"/>
            <a:chExt cx="7315216" cy="2997344"/>
          </a:xfrm>
        </p:grpSpPr>
        <p:grpSp>
          <p:nvGrpSpPr>
            <p:cNvPr id="14" name="组合 13"/>
            <p:cNvGrpSpPr/>
            <p:nvPr/>
          </p:nvGrpSpPr>
          <p:grpSpPr>
            <a:xfrm>
              <a:off x="9863692" y="2079272"/>
              <a:ext cx="3657608" cy="2997344"/>
              <a:chOff x="9863692" y="2079272"/>
              <a:chExt cx="3657608" cy="2997344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3692" y="2079272"/>
                <a:ext cx="3657608" cy="2720346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11516807" y="4799617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(b)</a:t>
                </a:r>
                <a:endParaRPr lang="zh-CN" altLang="en-US" sz="1200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206084" y="2079272"/>
              <a:ext cx="3657608" cy="2997343"/>
              <a:chOff x="6206084" y="2079272"/>
              <a:chExt cx="3657608" cy="29973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7855993" y="4799616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(a)</a:t>
                </a:r>
                <a:endParaRPr lang="zh-CN" altLang="en-US" sz="1200" dirty="0"/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6084" y="2079272"/>
                <a:ext cx="3657608" cy="27203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455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distribution is imbalanced between classes.</a:t>
            </a:r>
          </a:p>
          <a:p>
            <a:r>
              <a:rPr lang="en-US" dirty="0" smtClean="0"/>
              <a:t>Imbalanced data is getting much attention.</a:t>
            </a:r>
          </a:p>
          <a:p>
            <a:pPr lvl="1"/>
            <a:r>
              <a:rPr lang="en-US" dirty="0" smtClean="0"/>
              <a:t>Clinic Analysis</a:t>
            </a:r>
          </a:p>
          <a:p>
            <a:pPr lvl="1"/>
            <a:r>
              <a:rPr lang="en-US" altLang="zh-CN" dirty="0" smtClean="0"/>
              <a:t>Fraud Detection</a:t>
            </a:r>
          </a:p>
          <a:p>
            <a:endParaRPr lang="en-US" altLang="zh-CN" dirty="0"/>
          </a:p>
          <a:p>
            <a:r>
              <a:rPr lang="en-US" altLang="zh-CN" dirty="0" smtClean="0"/>
              <a:t>Why problem comes?</a:t>
            </a:r>
          </a:p>
          <a:p>
            <a:pPr lvl="1"/>
            <a:r>
              <a:rPr lang="en-US" altLang="zh-CN" dirty="0" smtClean="0"/>
              <a:t>Traditional models for classification are designed assuming the data is balanced.</a:t>
            </a:r>
            <a:endParaRPr lang="en-US" altLang="zh-CN" dirty="0"/>
          </a:p>
          <a:p>
            <a:pPr lvl="1"/>
            <a:r>
              <a:rPr lang="en-US" altLang="zh-CN" dirty="0" smtClean="0"/>
              <a:t>We call this </a:t>
            </a:r>
            <a:r>
              <a:rPr lang="en-US" altLang="zh-CN" dirty="0" smtClean="0">
                <a:solidFill>
                  <a:srgbClr val="FF0000"/>
                </a:solidFill>
              </a:rPr>
              <a:t>Imbalanced Data Set(IDS) problem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 Attribute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Extent of Small </a:t>
                </a:r>
                <a:r>
                  <a:rPr lang="en-US" dirty="0" err="1" smtClean="0"/>
                  <a:t>Disjuncts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 algn="just"/>
                <a:r>
                  <a:rPr lang="en-US" b="0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that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 smtClean="0"/>
              </a:p>
              <a:p>
                <a:pPr lvl="1" algn="just"/>
                <a:r>
                  <a:rPr lang="en-US" dirty="0" smtClean="0"/>
                  <a:t>Where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nearest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positive nearest neighbors.</a:t>
                </a:r>
              </a:p>
              <a:p>
                <a:pPr lvl="1" algn="just"/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on each positive instance, then estimate the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041055" cy="4859396"/>
              </a:xfrm>
              <a:blipFill>
                <a:blip r:embed="rId2"/>
                <a:stretch>
                  <a:fillRect l="-2179" t="-2008" r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533220" y="812370"/>
            <a:ext cx="5658780" cy="2743206"/>
            <a:chOff x="6533220" y="812370"/>
            <a:chExt cx="5658780" cy="27432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812370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Letter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20" y="1922363"/>
                  <a:ext cx="2199192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2791" r="-500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629400" y="3806878"/>
            <a:ext cx="5562600" cy="2743206"/>
            <a:chOff x="6629400" y="3806878"/>
            <a:chExt cx="5562600" cy="27432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92" y="3806878"/>
              <a:ext cx="3657608" cy="274320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800" dirty="0" smtClean="0">
                      <a:cs typeface="Times New Roman" panose="02020603050405020304" pitchFamily="18" charset="0"/>
                    </a:rPr>
                    <a:t> of </a:t>
                  </a:r>
                  <a:r>
                    <a:rPr lang="en-US" sz="28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Pima</a:t>
                  </a:r>
                  <a:endPara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916871"/>
                  <a:ext cx="210301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4118" r="-4651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3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/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/>
                  <a:t> they perform better?</a:t>
                </a:r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/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Ensemble learning</a:t>
            </a:r>
            <a:endParaRPr lang="en-US" sz="2800" dirty="0"/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Selecting Strategy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bg1">
                        <a:lumMod val="65000"/>
                      </a:schemeClr>
                    </a:solidFill>
                  </a:rPr>
                  <a:t> they perform better?</a:t>
                </a:r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Kinds of Imbalanced Learning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48"/>
            <a:ext cx="3902529" cy="3235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5-Point Star 5"/>
          <p:cNvSpPr/>
          <p:nvPr/>
        </p:nvSpPr>
        <p:spPr>
          <a:xfrm>
            <a:off x="1575802" y="4895679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1858832" y="4914558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1706431" y="4733925"/>
            <a:ext cx="130629" cy="124845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4"/>
            <a:endCxn id="8" idx="2"/>
          </p:cNvCxnSpPr>
          <p:nvPr/>
        </p:nvCxnSpPr>
        <p:spPr>
          <a:xfrm flipV="1">
            <a:off x="1706431" y="4858770"/>
            <a:ext cx="24948" cy="84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1"/>
            <a:endCxn id="6" idx="4"/>
          </p:cNvCxnSpPr>
          <p:nvPr/>
        </p:nvCxnSpPr>
        <p:spPr>
          <a:xfrm flipH="1" flipV="1">
            <a:off x="1706431" y="4943365"/>
            <a:ext cx="152401" cy="18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</p:cNvCxnSpPr>
          <p:nvPr/>
        </p:nvCxnSpPr>
        <p:spPr>
          <a:xfrm flipV="1">
            <a:off x="1706431" y="4190093"/>
            <a:ext cx="1193480" cy="75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flipV="1">
            <a:off x="1706431" y="3724529"/>
            <a:ext cx="1193480" cy="121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</p:cNvCxnSpPr>
          <p:nvPr/>
        </p:nvCxnSpPr>
        <p:spPr>
          <a:xfrm flipV="1">
            <a:off x="1706431" y="4435160"/>
            <a:ext cx="1330556" cy="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35681" y="4333947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59543" y="4303968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62679" y="4818983"/>
            <a:ext cx="67490" cy="59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1086" y="1992086"/>
            <a:ext cx="56543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popular, insensitive to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Algorithm as demonstrated.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it works? SMOTE </a:t>
            </a:r>
            <a:r>
              <a:rPr lang="en-US" u="sng" dirty="0"/>
              <a:t>f</a:t>
            </a:r>
            <a:r>
              <a:rPr lang="en-US" u="sng" dirty="0" smtClean="0"/>
              <a:t>ills up empty space</a:t>
            </a:r>
            <a:r>
              <a:rPr lang="en-US" sz="2000" b="1" dirty="0" smtClean="0"/>
              <a:t> </a:t>
            </a:r>
            <a:r>
              <a:rPr lang="en-US" dirty="0" smtClean="0"/>
              <a:t>between positive instances therefore more representative.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MWMOTE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to SMOTE, but sensitive to noises and small </a:t>
            </a:r>
            <a:r>
              <a:rPr lang="en-US" dirty="0" err="1" smtClean="0"/>
              <a:t>disjuncts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351338"/>
          </a:xfrm>
        </p:spPr>
        <p:txBody>
          <a:bodyPr/>
          <a:lstStyle/>
          <a:p>
            <a:pPr algn="just"/>
            <a:r>
              <a:rPr lang="en-US" dirty="0" smtClean="0"/>
              <a:t>SVDD</a:t>
            </a:r>
          </a:p>
          <a:p>
            <a:pPr lvl="1" algn="just"/>
            <a:r>
              <a:rPr lang="en-US" dirty="0" smtClean="0"/>
              <a:t>Commonly used</a:t>
            </a:r>
          </a:p>
          <a:p>
            <a:pPr lvl="1" algn="just"/>
            <a:r>
              <a:rPr lang="en-US" dirty="0" smtClean="0"/>
              <a:t>Designed to grasp one class, which is in truth a hyper sphere boundary to cover the training data.</a:t>
            </a:r>
          </a:p>
          <a:p>
            <a:pPr lvl="1" algn="just"/>
            <a:r>
              <a:rPr lang="en-US" dirty="0" smtClean="0"/>
              <a:t>The object needs to be well represented by training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81001"/>
            <a:ext cx="11876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 smtClean="0">
                <a:solidFill>
                  <a:prstClr val="black"/>
                </a:solidFill>
              </a:rPr>
              <a:t>Using </a:t>
            </a:r>
            <a:r>
              <a:rPr lang="en-US" sz="1200" i="1" dirty="0">
                <a:solidFill>
                  <a:prstClr val="black"/>
                </a:solidFill>
              </a:rPr>
              <a:t>SVDD in </a:t>
            </a:r>
            <a:r>
              <a:rPr lang="en-US" sz="1200" i="1" dirty="0" err="1">
                <a:solidFill>
                  <a:prstClr val="black"/>
                </a:solidFill>
              </a:rPr>
              <a:t>SimpleMKL</a:t>
            </a:r>
            <a:r>
              <a:rPr lang="en-US" sz="1200" i="1" dirty="0">
                <a:solidFill>
                  <a:prstClr val="black"/>
                </a:solidFill>
              </a:rPr>
              <a:t> for 3D-Shapes Filtering [http://gaelle.loosli.fr/using-svdd-in-simplemkl-for-3d-shapes-filtering</a:t>
            </a:r>
            <a:r>
              <a:rPr lang="en-US" sz="1200" i="1" dirty="0" smtClean="0">
                <a:solidFill>
                  <a:prstClr val="black"/>
                </a:solidFill>
              </a:rPr>
              <a:t>/] </a:t>
            </a:r>
            <a:r>
              <a:rPr lang="en-US" sz="1200" i="1" dirty="0">
                <a:solidFill>
                  <a:prstClr val="black"/>
                </a:solidFill>
              </a:rPr>
              <a:t>by </a:t>
            </a:r>
            <a:r>
              <a:rPr lang="en-US" sz="1200" i="1" dirty="0" err="1">
                <a:solidFill>
                  <a:prstClr val="black"/>
                </a:solidFill>
              </a:rPr>
              <a:t>Gaëlle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Loosli</a:t>
            </a:r>
            <a:r>
              <a:rPr lang="en-US" sz="1200" i="1" dirty="0">
                <a:solidFill>
                  <a:prstClr val="black"/>
                </a:solidFill>
              </a:rPr>
              <a:t> and </a:t>
            </a:r>
            <a:r>
              <a:rPr lang="en-US" sz="1200" i="1" dirty="0" err="1">
                <a:solidFill>
                  <a:prstClr val="black"/>
                </a:solidFill>
              </a:rPr>
              <a:t>Hattoibe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Aboubacar</a:t>
            </a:r>
            <a:r>
              <a:rPr lang="en-US" sz="1200" i="1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468401" cy="37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 for IDS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Ensemble Learning train multiple sub-models and take certain aggregation strategy.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investigate in Easy-Ensemble method, which</a:t>
                </a:r>
              </a:p>
              <a:p>
                <a:pPr lvl="1"/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sub-models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model is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 smtClean="0"/>
                  <a:t> and usually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Take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predicted results to get the final answer.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57560" cy="4750666"/>
              </a:xfrm>
              <a:blipFill>
                <a:blip r:embed="rId2"/>
                <a:stretch>
                  <a:fillRect l="-10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60" y="2648166"/>
            <a:ext cx="397247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812"/>
            <a:ext cx="570529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Existing Kinds of Imbalanced Learning Techniques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2362" y="1322751"/>
            <a:ext cx="35190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Sampling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One Class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Ensemble learning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1" y="3468694"/>
            <a:ext cx="57052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Selecting Strategy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On what kind of IDS described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they perform better?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1" y="4794257"/>
                <a:ext cx="4120009" cy="1384995"/>
              </a:xfrm>
              <a:prstGeom prst="rect">
                <a:avLst/>
              </a:prstGeom>
              <a:blipFill>
                <a:blip r:embed="rId6"/>
                <a:stretch>
                  <a:fillRect l="-2663" t="-3947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864" y="2379685"/>
                <a:ext cx="18347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Experiments to verify proposal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</a:t>
            </a:r>
            <a:r>
              <a:rPr lang="en-US" altLang="zh-CN" dirty="0" smtClean="0"/>
              <a:t>Strategy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Our conclusion covers four kinds of IDS with their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𝑖𝑚𝐴𝑡𝑡𝑟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that we can directly choose the appropriate kind of technique.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𝑖𝑚𝐴𝑡𝑡𝑟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=&lt;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𝒟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small,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gathered around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dirty="0" smtClean="0"/>
                            <a:t>;</a:t>
                          </a:r>
                          <a:endParaRPr lang="zh-CN" alt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Both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(2) Sampling</a:t>
                          </a:r>
                          <a:r>
                            <a:rPr lang="en-US" altLang="zh-CN" i="1" baseline="0" dirty="0" smtClean="0"/>
                            <a:t> Technique, and leverage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i="1" dirty="0" smtClean="0"/>
                            <a:t> </a:t>
                          </a:r>
                          <a:r>
                            <a:rPr lang="en-US" altLang="zh-CN" i="1" dirty="0" smtClean="0"/>
                            <a:t>to</a:t>
                          </a:r>
                          <a:r>
                            <a:rPr lang="en-US" altLang="zh-CN" i="1" baseline="0" dirty="0" smtClean="0"/>
                            <a:t> decide the detailed method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with</a:t>
                          </a:r>
                          <a:r>
                            <a:rPr lang="en-US" altLang="zh-CN" baseline="0" dirty="0" smtClean="0"/>
                            <a:t> high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baseline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mtClean="0">
                                      <a:latin typeface="Cambria Math" panose="02040503050406030204" pitchFamily="18" charset="0"/>
                                    </a:rPr>
                                    <m:t>𝒟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r>
                            <a:rPr lang="en-US" altLang="zh-CN" dirty="0" smtClean="0"/>
                            <a:t>is extremely high</a:t>
                          </a:r>
                          <a:endParaRPr lang="zh-CN" altLang="en-US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990704"/>
                  </p:ext>
                </p:extLst>
              </p:nvPr>
            </p:nvGraphicFramePr>
            <p:xfrm>
              <a:off x="2032000" y="3678021"/>
              <a:ext cx="8128000" cy="2392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33758791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241718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197" r="-100450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Strategy</a:t>
                          </a:r>
                          <a:endParaRPr lang="zh-CN" alt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73057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857" r="-100450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(1) No</a:t>
                          </a:r>
                          <a:r>
                            <a:rPr lang="en-US" altLang="zh-CN" i="1" baseline="0" dirty="0" smtClean="0"/>
                            <a:t> </a:t>
                          </a:r>
                          <a:r>
                            <a:rPr lang="en-US" altLang="zh-CN" i="1" baseline="0" dirty="0" smtClean="0"/>
                            <a:t>need any IDS technique.</a:t>
                          </a:r>
                          <a:endParaRPr lang="zh-CN" altLang="en-US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264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62857" r="-10045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2857" r="-450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795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2459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(3) Ensemble </a:t>
                          </a:r>
                          <a:r>
                            <a:rPr lang="en-US" altLang="zh-CN" i="1" dirty="0" smtClean="0"/>
                            <a:t>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181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552459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dirty="0" smtClean="0"/>
                            <a:t>(4) One </a:t>
                          </a:r>
                          <a:r>
                            <a:rPr lang="en-US" altLang="zh-CN" i="1" dirty="0" smtClean="0"/>
                            <a:t>Class Learning</a:t>
                          </a:r>
                          <a:endParaRPr lang="zh-CN" altLang="en-US" i="1" dirty="0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1214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 vs. IDS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imbalanced datasets,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r>
              <a:rPr lang="en-US" dirty="0" smtClean="0"/>
              <a:t> from UCI machine learning repository, run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sklearn.svm.SVC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ith default settings.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Why? </a:t>
            </a:r>
            <a:r>
              <a:rPr lang="en-US" dirty="0"/>
              <a:t>There must be </a:t>
            </a:r>
            <a:r>
              <a:rPr lang="en-US" u="sng" dirty="0"/>
              <a:t>something</a:t>
            </a:r>
            <a:r>
              <a:rPr lang="en-US" dirty="0"/>
              <a:t> beyond imbalanced rate.</a:t>
            </a:r>
          </a:p>
          <a:p>
            <a:r>
              <a:rPr lang="en-US" dirty="0"/>
              <a:t>IDS is like imperfect cube, but suffers from different problems caused by imbalance.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10521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/>
              <a:t>Lichman</a:t>
            </a:r>
            <a:r>
              <a:rPr lang="en-US" sz="1200" i="1" dirty="0"/>
              <a:t>, M. (2013). UCI Machine Learning Repository [http://archive.ics.uci.edu/ml]. Irvine, CA: University of California, School of Information and Computer Science.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83071"/>
              </p:ext>
            </p:extLst>
          </p:nvPr>
        </p:nvGraphicFramePr>
        <p:xfrm>
          <a:off x="1459992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Letter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24.3:1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88" y="4148345"/>
                <a:ext cx="3076740" cy="369332"/>
              </a:xfrm>
              <a:prstGeom prst="rect">
                <a:avLst/>
              </a:prstGeom>
              <a:blipFill>
                <a:blip r:embed="rId2"/>
                <a:stretch>
                  <a:fillRect l="-1584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65409"/>
              </p:ext>
            </p:extLst>
          </p:nvPr>
        </p:nvGraphicFramePr>
        <p:xfrm>
          <a:off x="7064006" y="2507852"/>
          <a:ext cx="3861816" cy="15055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87272">
                  <a:extLst>
                    <a:ext uri="{9D8B030D-6E8A-4147-A177-3AD203B41FA5}">
                      <a16:colId xmlns:a16="http://schemas.microsoft.com/office/drawing/2014/main" val="156067779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4135620778"/>
                    </a:ext>
                  </a:extLst>
                </a:gridCol>
                <a:gridCol w="1287272">
                  <a:extLst>
                    <a:ext uri="{9D8B030D-6E8A-4147-A177-3AD203B41FA5}">
                      <a16:colId xmlns:a16="http://schemas.microsoft.com/office/drawing/2014/main" val="997736909"/>
                    </a:ext>
                  </a:extLst>
                </a:gridCol>
              </a:tblGrid>
              <a:tr h="376389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 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33134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negative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76553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Is positive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259078"/>
                  </a:ext>
                </a:extLst>
              </a:tr>
              <a:tr h="376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F-1 Score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45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Pima</a:t>
                </a:r>
                <a:r>
                  <a:rPr lang="en-US" dirty="0" smtClean="0"/>
                  <a:t>, imbalanced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.87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:1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04" y="4148345"/>
                <a:ext cx="3012620" cy="369332"/>
              </a:xfrm>
              <a:prstGeom prst="rect">
                <a:avLst/>
              </a:prstGeom>
              <a:blipFill>
                <a:blip r:embed="rId3"/>
                <a:stretch>
                  <a:fillRect l="-161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332536" y="5769746"/>
            <a:ext cx="466344" cy="594360"/>
            <a:chOff x="5332536" y="5769746"/>
            <a:chExt cx="466344" cy="594360"/>
          </a:xfrm>
        </p:grpSpPr>
        <p:sp>
          <p:nvSpPr>
            <p:cNvPr id="19" name="Rectangle 18"/>
            <p:cNvSpPr/>
            <p:nvPr/>
          </p:nvSpPr>
          <p:spPr>
            <a:xfrm>
              <a:off x="5332536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Explosion 2 19"/>
            <p:cNvSpPr/>
            <p:nvPr/>
          </p:nvSpPr>
          <p:spPr>
            <a:xfrm>
              <a:off x="5430197" y="5887154"/>
              <a:ext cx="271021" cy="359544"/>
            </a:xfrm>
            <a:prstGeom prst="irregularSeal2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17070" y="5769746"/>
            <a:ext cx="466344" cy="594360"/>
            <a:chOff x="6417070" y="5769746"/>
            <a:chExt cx="466344" cy="594360"/>
          </a:xfrm>
        </p:grpSpPr>
        <p:sp>
          <p:nvSpPr>
            <p:cNvPr id="22" name="Rectangle 21"/>
            <p:cNvSpPr/>
            <p:nvPr/>
          </p:nvSpPr>
          <p:spPr>
            <a:xfrm>
              <a:off x="6417070" y="5769746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514731" y="5887154"/>
              <a:ext cx="271021" cy="359544"/>
            </a:xfrm>
            <a:prstGeom prst="star5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45714" y="5777636"/>
            <a:ext cx="466344" cy="594360"/>
            <a:chOff x="4245714" y="5768492"/>
            <a:chExt cx="466344" cy="594360"/>
          </a:xfrm>
        </p:grpSpPr>
        <p:sp>
          <p:nvSpPr>
            <p:cNvPr id="25" name="Rectangle 24"/>
            <p:cNvSpPr/>
            <p:nvPr/>
          </p:nvSpPr>
          <p:spPr>
            <a:xfrm>
              <a:off x="4245714" y="5768492"/>
              <a:ext cx="466344" cy="5943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343375" y="5885900"/>
              <a:ext cx="271021" cy="359544"/>
            </a:xfrm>
            <a:prstGeom prst="triangl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 and Our Framework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IDS impacts on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Existing Kinds of Imbalanced Learning Techniques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-4151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Experiments to verify proposal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8383" r="8186" b="6784"/>
          <a:stretch/>
        </p:blipFill>
        <p:spPr>
          <a:xfrm>
            <a:off x="4495799" y="1284052"/>
            <a:ext cx="6858000" cy="388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Evaluation Metric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F-1 Score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Because of the equal account taken between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𝐹𝑁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𝑇𝑁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87271"/>
                <a:ext cx="10515600" cy="1077218"/>
              </a:xfrm>
              <a:prstGeom prst="rect">
                <a:avLst/>
              </a:prstGeom>
              <a:blipFill>
                <a:blip r:embed="rId3"/>
                <a:stretch>
                  <a:fillRect l="-986" t="-508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38199" y="1284052"/>
            <a:ext cx="31943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Dataset</a:t>
            </a:r>
            <a:endParaRPr lang="en-US" altLang="zh-CN" sz="2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U-AIR contains PM2.5 records 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000" dirty="0" smtClean="0"/>
              <a:t> AQI stations in Beijing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2014/05</a:t>
            </a:r>
            <a:r>
              <a:rPr lang="en-US" altLang="zh-CN" sz="2000" dirty="0" smtClean="0"/>
              <a:t> 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2015/07</a:t>
            </a:r>
            <a:r>
              <a:rPr lang="en-US" altLang="zh-CN" sz="2000" dirty="0" smtClean="0"/>
              <a:t>, as well as spatial and temporal features extracted.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4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269657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2987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2229" y="2377924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20777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75102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241030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178521" y="1874543"/>
              <a:ext cx="766618" cy="111298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40972" y="1158572"/>
            <a:ext cx="3657608" cy="2743206"/>
            <a:chOff x="8316070" y="0"/>
            <a:chExt cx="3657608" cy="274320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070" y="0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9007813" y="1109993"/>
              <a:ext cx="9813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Isolet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229" y="4114794"/>
            <a:ext cx="3657608" cy="2743206"/>
            <a:chOff x="142229" y="4114794"/>
            <a:chExt cx="3657608" cy="2743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29" y="4114794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0458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Letter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41600" y="4114794"/>
            <a:ext cx="3657608" cy="2743206"/>
            <a:chOff x="4141600" y="4114794"/>
            <a:chExt cx="3657608" cy="2743206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600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zer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40972" y="4114794"/>
            <a:ext cx="3657608" cy="2743206"/>
            <a:chOff x="8140972" y="4114794"/>
            <a:chExt cx="3657608" cy="2743206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4114794"/>
              <a:ext cx="3657608" cy="2743206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8828117" y="5253967"/>
              <a:ext cx="12827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Mf-</a:t>
              </a:r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(1)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2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1805259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3248776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475543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42228" y="4114794"/>
            <a:ext cx="3657608" cy="2743206"/>
            <a:chOff x="136605" y="4026569"/>
            <a:chExt cx="3657608" cy="274320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5" y="4026569"/>
              <a:ext cx="3657608" cy="2743206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856341" y="5255001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Haberman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52486" y="4114794"/>
            <a:ext cx="3657608" cy="2743206"/>
            <a:chOff x="4152486" y="4114794"/>
            <a:chExt cx="3657608" cy="27432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486" y="4114794"/>
              <a:ext cx="3657608" cy="2743206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4828745" y="5224787"/>
              <a:ext cx="1785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Ionosphere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8828117" y="5253967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Pima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can be interpreted that positive class is already represented. Sub-models with balanced data set can be well trained.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99" y="1153881"/>
                <a:ext cx="2903354" cy="1477328"/>
              </a:xfrm>
              <a:prstGeom prst="rect">
                <a:avLst/>
              </a:prstGeom>
              <a:blipFill>
                <a:blip r:embed="rId6"/>
                <a:stretch>
                  <a:fillRect l="-1677" t="-2058" r="-167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34332" r="34133" b="8316"/>
          <a:stretch/>
        </p:blipFill>
        <p:spPr>
          <a:xfrm>
            <a:off x="8628320" y="2621938"/>
            <a:ext cx="2682909" cy="1410319"/>
          </a:xfrm>
          <a:prstGeom prst="rect">
            <a:avLst/>
          </a:prstGeom>
        </p:spPr>
      </p:pic>
      <p:sp>
        <p:nvSpPr>
          <p:cNvPr id="19" name="文本框 51"/>
          <p:cNvSpPr txBox="1"/>
          <p:nvPr/>
        </p:nvSpPr>
        <p:spPr>
          <a:xfrm>
            <a:off x="9060071" y="176115"/>
            <a:ext cx="25571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(3)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67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00" y="4114794"/>
            <a:ext cx="3657608" cy="27432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" y="4032257"/>
            <a:ext cx="3657608" cy="2743206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623953" y="213016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42229" y="354697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2229" y="4130525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42229" y="1181631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856341" y="5255001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Abalone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828745" y="5224787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828117" y="5253967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U-AIR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72" y="4114794"/>
            <a:ext cx="3657608" cy="274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Compared to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Satellite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U-AIR</a:t>
                </a:r>
                <a:r>
                  <a:rPr lang="en-US" dirty="0" smtClean="0"/>
                  <a:t> 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Abalone</a:t>
                </a:r>
                <a:r>
                  <a:rPr lang="en-US" dirty="0" smtClean="0"/>
                  <a:t> with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en-US" dirty="0" smtClean="0"/>
                  <a:t> shows sampling’s superior to other methods due to a </a:t>
                </a:r>
                <a:r>
                  <a:rPr lang="en-US" u="sng" dirty="0" smtClean="0"/>
                  <a:t>biased trade-off to positive</a:t>
                </a:r>
                <a:r>
                  <a:rPr lang="en-US" dirty="0" smtClean="0"/>
                  <a:t> examples.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5" y="1556653"/>
                <a:ext cx="3369905" cy="1477328"/>
              </a:xfrm>
              <a:prstGeom prst="rect">
                <a:avLst/>
              </a:prstGeom>
              <a:blipFill>
                <a:blip r:embed="rId6"/>
                <a:stretch>
                  <a:fillRect l="-1630" t="-2469" r="-1630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(2)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80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Sampling on </a:t>
                </a:r>
                <a:r>
                  <a:rPr lang="en-US" altLang="zh-CN" dirty="0"/>
                  <a:t>High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" y="1325563"/>
            <a:ext cx="4586928" cy="42082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72" y="1325563"/>
            <a:ext cx="4586928" cy="42082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799" y="1325563"/>
            <a:ext cx="222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Before Sampling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41770" y="1325563"/>
            <a:ext cx="20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Sampling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8648" y="5533818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23%</a:t>
            </a:r>
          </a:p>
          <a:p>
            <a:r>
              <a:rPr lang="en-US" dirty="0" smtClean="0"/>
              <a:t>TN rate:	95%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6567" y="5533817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 rate:	81%</a:t>
            </a:r>
          </a:p>
          <a:p>
            <a:r>
              <a:rPr lang="en-US" dirty="0" smtClean="0"/>
              <a:t>TN rate:	93%</a:t>
            </a:r>
          </a:p>
        </p:txBody>
      </p:sp>
    </p:spTree>
    <p:extLst>
      <p:ext uri="{BB962C8B-B14F-4D97-AF65-F5344CB8AC3E}">
        <p14:creationId xmlns:p14="http://schemas.microsoft.com/office/powerpoint/2010/main" val="32018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23953" y="1562844"/>
            <a:ext cx="7517019" cy="3901778"/>
            <a:chOff x="0" y="311284"/>
            <a:chExt cx="7517019" cy="390177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11284"/>
              <a:ext cx="7517019" cy="3901778"/>
            </a:xfrm>
            <a:prstGeom prst="rect">
              <a:avLst/>
            </a:prstGeom>
          </p:spPr>
        </p:pic>
        <p:cxnSp>
          <p:nvCxnSpPr>
            <p:cNvPr id="14" name="直接连接符 13"/>
            <p:cNvCxnSpPr/>
            <p:nvPr/>
          </p:nvCxnSpPr>
          <p:spPr>
            <a:xfrm>
              <a:off x="142229" y="3841232"/>
              <a:ext cx="7296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140972" y="1158572"/>
            <a:ext cx="3657608" cy="2743206"/>
            <a:chOff x="8140972" y="1158572"/>
            <a:chExt cx="3657608" cy="27432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972" y="1158572"/>
              <a:ext cx="3657608" cy="2743206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8832715" y="2268565"/>
              <a:ext cx="1837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Satellite-20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38457" y="4386943"/>
            <a:ext cx="385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comparison between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</a:t>
            </a:r>
            <a:r>
              <a:rPr lang="en-US" altLang="zh-CN" dirty="0" smtClean="0">
                <a:cs typeface="Times New Roman" panose="02020603050405020304" pitchFamily="18" charset="0"/>
              </a:rPr>
              <a:t> 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Satellite-20</a:t>
            </a:r>
            <a:r>
              <a:rPr lang="en-US" altLang="zh-CN" dirty="0" smtClean="0">
                <a:cs typeface="Times New Roman" panose="02020603050405020304" pitchFamily="18" charset="0"/>
              </a:rPr>
              <a:t> infers the robustness for SVDD to tackle with the lack of positive data.</a:t>
            </a:r>
            <a:endParaRPr lang="en-US" dirty="0"/>
          </a:p>
        </p:txBody>
      </p:sp>
      <p:sp>
        <p:nvSpPr>
          <p:cNvPr id="27" name="文本框 51"/>
          <p:cNvSpPr txBox="1"/>
          <p:nvPr/>
        </p:nvSpPr>
        <p:spPr>
          <a:xfrm>
            <a:off x="9060071" y="176115"/>
            <a:ext cx="254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+mj-lt"/>
              </a:rPr>
              <a:t>Results</a:t>
            </a:r>
          </a:p>
          <a:p>
            <a:r>
              <a:rPr lang="en-US" altLang="zh-CN" sz="2000" dirty="0" smtClean="0">
                <a:latin typeface="+mj-lt"/>
              </a:rPr>
              <a:t>supporting </a:t>
            </a:r>
            <a:r>
              <a:rPr lang="en-US" altLang="zh-CN" sz="2000" i="1" dirty="0" smtClean="0">
                <a:latin typeface="+mj-lt"/>
              </a:rPr>
              <a:t>Strategy (4)</a:t>
            </a:r>
            <a:endParaRPr lang="zh-CN" altLang="en-US" sz="4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and Our Framework</a:t>
            </a:r>
          </a:p>
          <a:p>
            <a:r>
              <a:rPr lang="en-US" dirty="0" smtClean="0"/>
              <a:t>How IDS impacts on learning</a:t>
            </a:r>
          </a:p>
          <a:p>
            <a:r>
              <a:rPr lang="en-US" dirty="0" smtClean="0"/>
              <a:t>Existing Kinds of Imbalanced Learning Techniques</a:t>
            </a:r>
          </a:p>
          <a:p>
            <a:r>
              <a:rPr lang="en-US" dirty="0" smtClean="0"/>
              <a:t>Proposal: A Strategy to select technique</a:t>
            </a:r>
          </a:p>
          <a:p>
            <a:r>
              <a:rPr lang="en-US" altLang="zh-CN" dirty="0"/>
              <a:t>Experiments to verify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97394" y="3884944"/>
            <a:ext cx="802434" cy="982533"/>
            <a:chOff x="6297394" y="3884944"/>
            <a:chExt cx="802434" cy="982533"/>
          </a:xfrm>
        </p:grpSpPr>
        <p:sp>
          <p:nvSpPr>
            <p:cNvPr id="18" name="Rectangle 17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996071" y="4958987"/>
            <a:ext cx="559769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62569" y="3238963"/>
            <a:ext cx="646331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8478" y="3667528"/>
            <a:ext cx="643125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B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97392" y="5301707"/>
            <a:ext cx="802434" cy="982533"/>
            <a:chOff x="6297392" y="5301707"/>
            <a:chExt cx="802434" cy="982533"/>
          </a:xfrm>
        </p:grpSpPr>
        <p:sp>
          <p:nvSpPr>
            <p:cNvPr id="21" name="Rectangle 20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24664" y="4858464"/>
            <a:ext cx="466794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97394" y="2468182"/>
            <a:ext cx="802434" cy="982533"/>
            <a:chOff x="5793673" y="1956610"/>
            <a:chExt cx="802434" cy="1472389"/>
          </a:xfrm>
          <a:scene3d>
            <a:camera prst="isometricLeftDown"/>
            <a:lightRig rig="threePt" dir="t"/>
          </a:scene3d>
        </p:grpSpPr>
        <p:sp>
          <p:nvSpPr>
            <p:cNvPr id="15" name="Rectangle 14"/>
            <p:cNvSpPr/>
            <p:nvPr/>
          </p:nvSpPr>
          <p:spPr>
            <a:xfrm>
              <a:off x="5793673" y="1956610"/>
              <a:ext cx="802434" cy="14723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91153" y="3765334"/>
            <a:ext cx="684803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98223" y="3445211"/>
            <a:ext cx="67198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adley Hand ITC" panose="03070402050302030203" pitchFamily="66" charset="0"/>
              </a:rPr>
              <a:t>A</a:t>
            </a:r>
            <a:endParaRPr lang="en-US" sz="54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597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36" name="Group 35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30" name="Rectangle 29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37" name="Group 36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61" name="Rectangle 60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7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143343" y="3884944"/>
            <a:ext cx="3956485" cy="982533"/>
            <a:chOff x="3143343" y="3884944"/>
            <a:chExt cx="3956485" cy="982533"/>
          </a:xfrm>
        </p:grpSpPr>
        <p:grpSp>
          <p:nvGrpSpPr>
            <p:cNvPr id="59" name="Group 58"/>
            <p:cNvGrpSpPr/>
            <p:nvPr/>
          </p:nvGrpSpPr>
          <p:grpSpPr>
            <a:xfrm>
              <a:off x="3143343" y="3914545"/>
              <a:ext cx="1920095" cy="923330"/>
              <a:chOff x="5008070" y="3959548"/>
              <a:chExt cx="1920095" cy="9233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689836" y="3959548"/>
                <a:ext cx="559769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008070" y="3959548"/>
                <a:ext cx="646331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285040" y="3959548"/>
                <a:ext cx="643125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97394" y="3884944"/>
              <a:ext cx="802434" cy="982533"/>
              <a:chOff x="6297394" y="3884944"/>
              <a:chExt cx="802434" cy="98253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4596644" y="5301707"/>
            <a:ext cx="2503182" cy="982533"/>
            <a:chOff x="4596644" y="5301707"/>
            <a:chExt cx="2503182" cy="982533"/>
          </a:xfrm>
        </p:grpSpPr>
        <p:sp>
          <p:nvSpPr>
            <p:cNvPr id="67" name="Rectangle 66"/>
            <p:cNvSpPr/>
            <p:nvPr/>
          </p:nvSpPr>
          <p:spPr>
            <a:xfrm>
              <a:off x="4596644" y="5331308"/>
              <a:ext cx="466794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rPr>
                <a:t>C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297392" y="5301707"/>
              <a:ext cx="802434" cy="982533"/>
              <a:chOff x="6297392" y="5301707"/>
              <a:chExt cx="802434" cy="98253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671220" y="2468182"/>
            <a:ext cx="3428608" cy="982533"/>
            <a:chOff x="3671220" y="2468182"/>
            <a:chExt cx="3428608" cy="982533"/>
          </a:xfrm>
        </p:grpSpPr>
        <p:grpSp>
          <p:nvGrpSpPr>
            <p:cNvPr id="72" name="Group 71"/>
            <p:cNvGrpSpPr/>
            <p:nvPr/>
          </p:nvGrpSpPr>
          <p:grpSpPr>
            <a:xfrm>
              <a:off x="3671220" y="2497782"/>
              <a:ext cx="1392218" cy="923330"/>
              <a:chOff x="6963600" y="3959548"/>
              <a:chExt cx="1392218" cy="92333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63600" y="3959548"/>
                <a:ext cx="684803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683838" y="3959548"/>
                <a:ext cx="671980" cy="923330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6297394" y="2468182"/>
              <a:ext cx="802434" cy="982533"/>
              <a:chOff x="5793673" y="1956610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74" name="Rectangle 73"/>
              <p:cNvSpPr/>
              <p:nvPr/>
            </p:nvSpPr>
            <p:spPr>
              <a:xfrm>
                <a:off x="5793673" y="1956610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838200" y="1693839"/>
            <a:ext cx="939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Proposal: we can find appropriate solutions for a given dataset!</a:t>
            </a:r>
            <a:endParaRPr lang="en-US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28" y="2788920"/>
            <a:ext cx="26883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71929" y="3243072"/>
            <a:ext cx="25946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6190" y="3072384"/>
            <a:ext cx="2716634" cy="3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01568" y="4172793"/>
            <a:ext cx="32590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8728" y="4626945"/>
            <a:ext cx="320413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38728" y="4456257"/>
            <a:ext cx="3030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37760" y="5606964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882896" y="6061116"/>
            <a:ext cx="18599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46320" y="5890428"/>
            <a:ext cx="17228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4193" y="6419088"/>
            <a:ext cx="34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 suffers from different problems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354363" y="6419088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kinds of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246" y="1848552"/>
            <a:ext cx="6326212" cy="473976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Make sure existing imbalanced learning techniques are designed to solve certain </a:t>
            </a:r>
            <a:r>
              <a:rPr lang="en-US" dirty="0" smtClean="0"/>
              <a:t>problem </a:t>
            </a:r>
            <a:r>
              <a:rPr lang="en-US" dirty="0"/>
              <a:t>of an IDS.</a:t>
            </a: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51198" y="3190853"/>
            <a:ext cx="4102308" cy="1348484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82170" y="3190853"/>
            <a:ext cx="802434" cy="982533"/>
            <a:chOff x="8037673" y="3242387"/>
            <a:chExt cx="802434" cy="982533"/>
          </a:xfrm>
        </p:grpSpPr>
        <p:sp>
          <p:nvSpPr>
            <p:cNvPr id="5" name="Rectangle 4"/>
            <p:cNvSpPr/>
            <p:nvPr/>
          </p:nvSpPr>
          <p:spPr>
            <a:xfrm>
              <a:off x="8037673" y="324238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227933" y="3406920"/>
              <a:ext cx="421911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9052696" y="2071215"/>
            <a:ext cx="1201138" cy="162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9060672" y="3692631"/>
            <a:ext cx="1185184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60672" y="3692634"/>
            <a:ext cx="1185184" cy="14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0229902" y="3201368"/>
            <a:ext cx="802434" cy="982533"/>
            <a:chOff x="6297394" y="3884944"/>
            <a:chExt cx="802434" cy="982533"/>
          </a:xfrm>
        </p:grpSpPr>
        <p:sp>
          <p:nvSpPr>
            <p:cNvPr id="92" name="Rectangle 91"/>
            <p:cNvSpPr/>
            <p:nvPr/>
          </p:nvSpPr>
          <p:spPr>
            <a:xfrm>
              <a:off x="6297394" y="3884944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62808" y="4049477"/>
              <a:ext cx="47160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229900" y="4819298"/>
            <a:ext cx="802434" cy="982533"/>
            <a:chOff x="6297392" y="5301707"/>
            <a:chExt cx="802434" cy="982533"/>
          </a:xfrm>
        </p:grpSpPr>
        <p:sp>
          <p:nvSpPr>
            <p:cNvPr id="95" name="Rectangle 94"/>
            <p:cNvSpPr/>
            <p:nvPr/>
          </p:nvSpPr>
          <p:spPr>
            <a:xfrm>
              <a:off x="6297392" y="5301707"/>
              <a:ext cx="802434" cy="982533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0821" y="5466240"/>
              <a:ext cx="455574" cy="707886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229902" y="1684021"/>
            <a:ext cx="802434" cy="982533"/>
            <a:chOff x="5793673" y="1956613"/>
            <a:chExt cx="802434" cy="1472391"/>
          </a:xfrm>
          <a:scene3d>
            <a:camera prst="isometricLeftDown"/>
            <a:lightRig rig="threePt" dir="t"/>
          </a:scene3d>
        </p:grpSpPr>
        <p:sp>
          <p:nvSpPr>
            <p:cNvPr id="98" name="Rectangle 97"/>
            <p:cNvSpPr/>
            <p:nvPr/>
          </p:nvSpPr>
          <p:spPr>
            <a:xfrm>
              <a:off x="5793673" y="1956613"/>
              <a:ext cx="802434" cy="14723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7064" y="2203173"/>
              <a:ext cx="495649" cy="106081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 smtClean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</a:t>
              </a:r>
              <a:endParaRPr lang="en-US" sz="4000" b="1" cap="none" spc="0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76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2"/>
            <a:ext cx="10515600" cy="1325563"/>
          </a:xfrm>
        </p:spPr>
        <p:txBody>
          <a:bodyPr/>
          <a:lstStyle/>
          <a:p>
            <a:r>
              <a:rPr lang="en-US" dirty="0"/>
              <a:t>Key to the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0" y="1322751"/>
            <a:ext cx="4505802" cy="473976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Make sure existing imbalanced learning techniques are designed to solve certain </a:t>
            </a:r>
            <a:r>
              <a:rPr lang="en-US" sz="2000" dirty="0" smtClean="0"/>
              <a:t>problem </a:t>
            </a:r>
            <a:r>
              <a:rPr lang="en-US" sz="2000" dirty="0"/>
              <a:t>of an IDS.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 method to observe the problem in the given IDS, where the problems are just corresponding to what existing solutions can solve.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93236" y="2286979"/>
            <a:ext cx="3041029" cy="983211"/>
            <a:chOff x="1570586" y="2808157"/>
            <a:chExt cx="3041029" cy="983211"/>
          </a:xfrm>
        </p:grpSpPr>
        <p:grpSp>
          <p:nvGrpSpPr>
            <p:cNvPr id="49" name="Group 48"/>
            <p:cNvGrpSpPr/>
            <p:nvPr/>
          </p:nvGrpSpPr>
          <p:grpSpPr>
            <a:xfrm>
              <a:off x="1570586" y="2808157"/>
              <a:ext cx="1046228" cy="983211"/>
              <a:chOff x="2587850" y="3238963"/>
              <a:chExt cx="2587897" cy="38590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30251" y="4958986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0029" y="3238963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84337" y="3667529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812357" y="4858463"/>
                <a:ext cx="69141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87850" y="3765334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8507" y="3445212"/>
                <a:ext cx="691410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cs typeface="Times New Roman" panose="02020603050405020304" pitchFamily="18" charset="0"/>
                  </a:rPr>
                  <a:t>?</a:t>
                </a:r>
              </a:p>
            </p:txBody>
          </p:sp>
        </p:grpSp>
        <p:sp>
          <p:nvSpPr>
            <p:cNvPr id="50" name="Right Arrow 49"/>
            <p:cNvSpPr/>
            <p:nvPr/>
          </p:nvSpPr>
          <p:spPr>
            <a:xfrm>
              <a:off x="2741159" y="3203155"/>
              <a:ext cx="612090" cy="19321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477594" y="2808157"/>
              <a:ext cx="1134021" cy="983211"/>
              <a:chOff x="2465011" y="3238963"/>
              <a:chExt cx="2805059" cy="38590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92960" y="4958986"/>
                <a:ext cx="76599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43512" y="3238963"/>
                <a:ext cx="88444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90013" y="3667529"/>
                <a:ext cx="880057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B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838681" y="4858463"/>
                <a:ext cx="638764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ernard MT Condensed" panose="02050806060905020404" pitchFamily="18" charset="0"/>
                  </a:rPr>
                  <a:t>C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465011" y="3765334"/>
                <a:ext cx="937088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774442" y="3445212"/>
                <a:ext cx="919541" cy="213905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dirty="0" smtClean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Bradley Hand ITC" panose="03070402050302030203" pitchFamily="66" charset="0"/>
                  </a:rPr>
                  <a:t>A</a:t>
                </a:r>
                <a:endParaRPr lang="en-US" sz="5400" b="0" cap="none" spc="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radley Hand ITC" panose="03070402050302030203" pitchFamily="66" charset="0"/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800816" y="4415380"/>
            <a:ext cx="2750166" cy="2663914"/>
            <a:chOff x="1861449" y="4146665"/>
            <a:chExt cx="2750166" cy="2663914"/>
          </a:xfrm>
        </p:grpSpPr>
        <p:grpSp>
          <p:nvGrpSpPr>
            <p:cNvPr id="69" name="Group 68"/>
            <p:cNvGrpSpPr/>
            <p:nvPr/>
          </p:nvGrpSpPr>
          <p:grpSpPr>
            <a:xfrm>
              <a:off x="1861449" y="4976841"/>
              <a:ext cx="802434" cy="982533"/>
              <a:chOff x="8037673" y="3242387"/>
              <a:chExt cx="802434" cy="98253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037673" y="324238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227933" y="3406920"/>
                <a:ext cx="421911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?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V="1">
              <a:off x="2631975" y="4605674"/>
              <a:ext cx="1185182" cy="87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2639951" y="5478619"/>
              <a:ext cx="118518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639951" y="5478622"/>
              <a:ext cx="1193160" cy="840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3809181" y="4987356"/>
              <a:ext cx="802434" cy="982533"/>
              <a:chOff x="6297394" y="3884944"/>
              <a:chExt cx="802434" cy="9825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97394" y="3884944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462808" y="4049477"/>
                <a:ext cx="47160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B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09179" y="5828046"/>
              <a:ext cx="802434" cy="982533"/>
              <a:chOff x="6297392" y="5301707"/>
              <a:chExt cx="802434" cy="98253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297392" y="5301707"/>
                <a:ext cx="802434" cy="982533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470821" y="5466240"/>
                <a:ext cx="455574" cy="707886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dirty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809181" y="4146665"/>
              <a:ext cx="802434" cy="982533"/>
              <a:chOff x="5793673" y="1956609"/>
              <a:chExt cx="802434" cy="1472389"/>
            </a:xfrm>
            <a:scene3d>
              <a:camera prst="isometricLeftDown"/>
              <a:lightRig rig="threePt" dir="t"/>
            </a:scene3d>
          </p:grpSpPr>
          <p:sp>
            <p:nvSpPr>
              <p:cNvPr id="98" name="Rectangle 97"/>
              <p:cNvSpPr/>
              <p:nvPr/>
            </p:nvSpPr>
            <p:spPr>
              <a:xfrm>
                <a:off x="5793673" y="1956609"/>
                <a:ext cx="802434" cy="14723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947064" y="2203173"/>
                <a:ext cx="495649" cy="10608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4000" b="1" cap="none" spc="0" dirty="0" smtClean="0">
                    <a:ln w="1016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A</a:t>
                </a:r>
                <a:endParaRPr lang="en-US" sz="4000" b="1" cap="none" spc="0" dirty="0">
                  <a:ln w="1016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980922" y="139958"/>
            <a:ext cx="6211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Analysis Based Imbalanced Learning Framework (ABILF)</a:t>
            </a:r>
            <a:endParaRPr lang="en-US" sz="32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5705296" y="139958"/>
            <a:ext cx="0" cy="65227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898436" y="2243173"/>
            <a:ext cx="6050510" cy="3134601"/>
            <a:chOff x="5898436" y="2042005"/>
            <a:chExt cx="6050510" cy="3134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Featured IDS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437" y="2509161"/>
                  <a:ext cx="885879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1361" t="-1149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Flowchart: Document 125"/>
            <p:cNvSpPr/>
            <p:nvPr/>
          </p:nvSpPr>
          <p:spPr>
            <a:xfrm>
              <a:off x="9107151" y="4298634"/>
              <a:ext cx="1097498" cy="853863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Appropriate Technique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US" sz="1400" dirty="0" smtClean="0"/>
                    <a:t> with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𝑖𝑚𝐴𝑡𝑡𝑟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260" y="2509161"/>
                  <a:ext cx="109728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0" name="Group 209"/>
            <p:cNvGrpSpPr/>
            <p:nvPr/>
          </p:nvGrpSpPr>
          <p:grpSpPr>
            <a:xfrm>
              <a:off x="10543032" y="2042006"/>
              <a:ext cx="1405914" cy="3105734"/>
              <a:chOff x="10515600" y="2042006"/>
              <a:chExt cx="1405914" cy="31057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515600" y="2042006"/>
                <a:ext cx="1405568" cy="3105734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Tech. Selection Module</a:t>
                </a:r>
                <a:endParaRPr lang="en-US" sz="1400" b="1" dirty="0"/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10633383" y="2784968"/>
                <a:ext cx="1170002" cy="973216"/>
              </a:xfrm>
              <a:prstGeom prst="flowChartMultidocument">
                <a:avLst/>
              </a:prstGeom>
              <a:ln w="381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Existing Techniques for IDS</a:t>
                </a:r>
                <a:endParaRPr lang="en-US" sz="1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515946" y="3976849"/>
                <a:ext cx="1405568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Working on</a:t>
                </a:r>
              </a:p>
              <a:p>
                <a:pPr algn="ctr"/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Summarized </a:t>
                </a:r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Conclusions</a:t>
                </a:r>
                <a:r>
                  <a:rPr lang="en-US" sz="1400" i="1" dirty="0" smtClean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endParaRPr 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400" i="1" dirty="0">
                    <a:solidFill>
                      <a:schemeClr val="bg1">
                        <a:lumMod val="50000"/>
                      </a:schemeClr>
                    </a:solidFill>
                  </a:rPr>
                  <a:t>or Expert Experience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086179" y="2042005"/>
              <a:ext cx="1645920" cy="1485386"/>
              <a:chOff x="7310590" y="2142096"/>
              <a:chExt cx="1405568" cy="1541234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310590" y="2142096"/>
                <a:ext cx="1405568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IDS Analysis 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Get Imbalance Attribute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𝑖𝑚𝐴𝑡𝑡𝑟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oMath>
                    </a14:m>
                    <a:endParaRPr lang="en-US" sz="1400" i="1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2614" y="2916893"/>
                    <a:ext cx="1241519" cy="766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2" name="Straight Arrow Connector 151"/>
            <p:cNvCxnSpPr>
              <a:stCxn id="111" idx="3"/>
              <a:endCxn id="141" idx="1"/>
            </p:cNvCxnSpPr>
            <p:nvPr/>
          </p:nvCxnSpPr>
          <p:spPr>
            <a:xfrm>
              <a:off x="6784316" y="2770771"/>
              <a:ext cx="301863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41" idx="3"/>
              <a:endCxn id="138" idx="1"/>
            </p:cNvCxnSpPr>
            <p:nvPr/>
          </p:nvCxnSpPr>
          <p:spPr>
            <a:xfrm flipV="1">
              <a:off x="8732099" y="2770771"/>
              <a:ext cx="375161" cy="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38" idx="3"/>
            </p:cNvCxnSpPr>
            <p:nvPr/>
          </p:nvCxnSpPr>
          <p:spPr>
            <a:xfrm>
              <a:off x="10204540" y="2770771"/>
              <a:ext cx="338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7095067" y="3689458"/>
              <a:ext cx="1645920" cy="1487148"/>
              <a:chOff x="7303901" y="2147662"/>
              <a:chExt cx="1687045" cy="154306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307245" y="2147662"/>
                <a:ext cx="1680356" cy="1518048"/>
              </a:xfrm>
              <a:prstGeom prst="rect">
                <a:avLst/>
              </a:prstGeom>
              <a:ln w="381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rtlCol="0" anchor="t" anchorCtr="0"/>
              <a:lstStyle/>
              <a:p>
                <a:r>
                  <a:rPr lang="en-US" sz="1400" b="1" dirty="0" smtClean="0"/>
                  <a:t>Training</a:t>
                </a:r>
              </a:p>
              <a:p>
                <a:r>
                  <a:rPr lang="en-US" sz="1400" b="1" dirty="0" smtClean="0"/>
                  <a:t>Module</a:t>
                </a:r>
                <a:endParaRPr lang="en-US" sz="14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Apply the selected Technique and train model on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1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901" y="2924287"/>
                    <a:ext cx="1687045" cy="7664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r="-2222" b="-8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8" name="Elbow Connector 187"/>
            <p:cNvCxnSpPr>
              <a:stCxn id="138" idx="2"/>
            </p:cNvCxnSpPr>
            <p:nvPr/>
          </p:nvCxnSpPr>
          <p:spPr>
            <a:xfrm rot="5400000">
              <a:off x="8785451" y="2987920"/>
              <a:ext cx="825988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Elbow Connector 192"/>
            <p:cNvCxnSpPr>
              <a:stCxn id="126" idx="0"/>
            </p:cNvCxnSpPr>
            <p:nvPr/>
          </p:nvCxnSpPr>
          <p:spPr>
            <a:xfrm rot="16200000" flipV="1">
              <a:off x="9088172" y="3730906"/>
              <a:ext cx="220546" cy="914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>
              <a:stCxn id="124" idx="1"/>
              <a:endCxn id="126" idx="3"/>
            </p:cNvCxnSpPr>
            <p:nvPr/>
          </p:nvCxnSpPr>
          <p:spPr>
            <a:xfrm rot="10800000" flipV="1">
              <a:off x="10204649" y="3271576"/>
              <a:ext cx="456166" cy="145399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98436" y="4159367"/>
              <a:ext cx="885879" cy="5232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Trained </a:t>
              </a:r>
            </a:p>
            <a:p>
              <a:r>
                <a:rPr lang="en-US" sz="1400" dirty="0" smtClean="0"/>
                <a:t>Model</a:t>
              </a:r>
              <a:endParaRPr lang="en-US" sz="1400" dirty="0"/>
            </a:p>
          </p:txBody>
        </p:sp>
        <p:cxnSp>
          <p:nvCxnSpPr>
            <p:cNvPr id="207" name="Straight Arrow Connector 206"/>
            <p:cNvCxnSpPr>
              <a:stCxn id="185" idx="1"/>
              <a:endCxn id="206" idx="3"/>
            </p:cNvCxnSpPr>
            <p:nvPr/>
          </p:nvCxnSpPr>
          <p:spPr>
            <a:xfrm flipH="1">
              <a:off x="6784315" y="4420977"/>
              <a:ext cx="314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1467</Words>
  <Application>Microsoft Office PowerPoint</Application>
  <PresentationFormat>宽屏</PresentationFormat>
  <Paragraphs>413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Bernard MT Condensed</vt:lpstr>
      <vt:lpstr>Bradley Hand ITC</vt:lpstr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Analysis Based Imbalanced Learning Framework</vt:lpstr>
      <vt:lpstr>Imbalanced Data</vt:lpstr>
      <vt:lpstr>Imbalanced Data vs. IDS Problem</vt:lpstr>
      <vt:lpstr>Outline</vt:lpstr>
      <vt:lpstr>PowerPoint 演示文稿</vt:lpstr>
      <vt:lpstr>PowerPoint 演示文稿</vt:lpstr>
      <vt:lpstr>PowerPoint 演示文稿</vt:lpstr>
      <vt:lpstr>PowerPoint 演示文稿</vt:lpstr>
      <vt:lpstr>Key to the solution</vt:lpstr>
      <vt:lpstr>Outline</vt:lpstr>
      <vt:lpstr>PowerPoint 演示文稿</vt:lpstr>
      <vt:lpstr>PowerPoint 演示文稿</vt:lpstr>
      <vt:lpstr>How IDS impacts on learning</vt:lpstr>
      <vt:lpstr>How IDS impacts on learning</vt:lpstr>
      <vt:lpstr>How IDS impacts on learning</vt:lpstr>
      <vt:lpstr>Imbalance Attribute 3</vt:lpstr>
      <vt:lpstr>PowerPoint 演示文稿</vt:lpstr>
      <vt:lpstr>PowerPoint 演示文稿</vt:lpstr>
      <vt:lpstr>PowerPoint 演示文稿</vt:lpstr>
      <vt:lpstr>Imbalance Attribute 3</vt:lpstr>
      <vt:lpstr>Outline</vt:lpstr>
      <vt:lpstr>PowerPoint 演示文稿</vt:lpstr>
      <vt:lpstr>Existing Kinds of Imbalanced Learning Techniques</vt:lpstr>
      <vt:lpstr>Existing Kinds of Imbalanced Learning Techniques</vt:lpstr>
      <vt:lpstr>One Class Learning</vt:lpstr>
      <vt:lpstr>Ensemble Learning for IDS</vt:lpstr>
      <vt:lpstr>Existing Kinds of Imbalanced Learning Techniques</vt:lpstr>
      <vt:lpstr>Outline</vt:lpstr>
      <vt:lpstr>Selecting Strategy</vt:lpstr>
      <vt:lpstr>Outline</vt:lpstr>
      <vt:lpstr>Experiments to verify proposal</vt:lpstr>
      <vt:lpstr>PowerPoint 演示文稿</vt:lpstr>
      <vt:lpstr>PowerPoint 演示文稿</vt:lpstr>
      <vt:lpstr>PowerPoint 演示文稿</vt:lpstr>
      <vt:lpstr>Sampling on High r(D) and o(D)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On Imbalanced Data</dc:title>
  <dc:creator>Tianfu He (MSR Student-Person Consulting)</dc:creator>
  <cp:lastModifiedBy>Tianfu He</cp:lastModifiedBy>
  <cp:revision>100</cp:revision>
  <dcterms:created xsi:type="dcterms:W3CDTF">2016-04-01T13:23:09Z</dcterms:created>
  <dcterms:modified xsi:type="dcterms:W3CDTF">2016-06-17T16:41:15Z</dcterms:modified>
</cp:coreProperties>
</file>