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1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9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75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1443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44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97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61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04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3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54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6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90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04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68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73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9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78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978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KGMono/pneumonia-detection-project" TargetMode="External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8010" y="2701072"/>
            <a:ext cx="6069268" cy="1373070"/>
          </a:xfrm>
        </p:spPr>
        <p:txBody>
          <a:bodyPr/>
          <a:lstStyle/>
          <a:p>
            <a:r>
              <a:rPr dirty="0">
                <a:solidFill>
                  <a:srgbClr val="FF0000"/>
                </a:solidFill>
              </a:rPr>
              <a:t>Pneumonia Detection in Chest X-Rays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719" y="5072466"/>
            <a:ext cx="7881591" cy="7383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By: Ratan K Ghosh</a:t>
            </a:r>
          </a:p>
          <a:p>
            <a:r>
              <a:rPr lang="en-US" dirty="0"/>
              <a:t>08/31/2025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2751F3-9D6D-12AD-6CA8-840279C95D38}"/>
              </a:ext>
            </a:extLst>
          </p:cNvPr>
          <p:cNvSpPr txBox="1"/>
          <p:nvPr/>
        </p:nvSpPr>
        <p:spPr>
          <a:xfrm>
            <a:off x="348010" y="392748"/>
            <a:ext cx="82503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Interpretable Deep Learning (AI) </a:t>
            </a:r>
          </a:p>
          <a:p>
            <a:pPr algn="ctr"/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for </a:t>
            </a:r>
            <a:endParaRPr lang="en-US" sz="4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3A864E-BEA8-0F75-6C05-07CC4CC3A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422" y="2701072"/>
            <a:ext cx="1666568" cy="1502218"/>
          </a:xfrm>
          <a:prstGeom prst="rect">
            <a:avLst/>
          </a:prstGeom>
        </p:spPr>
      </p:pic>
      <p:sp>
        <p:nvSpPr>
          <p:cNvPr id="13" name="TextBox 12">
            <a:hlinkClick r:id="rId3"/>
            <a:extLst>
              <a:ext uri="{FF2B5EF4-FFF2-40B4-BE49-F238E27FC236}">
                <a16:creationId xmlns:a16="http://schemas.microsoft.com/office/drawing/2014/main" id="{A03E3CB8-B358-4451-0A4D-4A9E83753F14}"/>
              </a:ext>
            </a:extLst>
          </p:cNvPr>
          <p:cNvSpPr txBox="1"/>
          <p:nvPr/>
        </p:nvSpPr>
        <p:spPr>
          <a:xfrm>
            <a:off x="348010" y="6125417"/>
            <a:ext cx="2586919" cy="36933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 Unicode MS" panose="020B0604020202020204" pitchFamily="34" charset="-128"/>
              </a:rPr>
              <a:t>🔗</a:t>
            </a:r>
            <a:r>
              <a:rPr lang="en-US" altLang="en-US" b="1" dirty="0">
                <a:latin typeface="Arial Unicode MS" panose="020B0604020202020204" pitchFamily="34" charset="-128"/>
              </a:rPr>
              <a:t> GitHub Repository</a:t>
            </a:r>
            <a:r>
              <a:rPr lang="en-US" altLang="en-US" dirty="0">
                <a:latin typeface="Arial Unicode MS" panose="020B0604020202020204" pitchFamily="34" charset="-128"/>
              </a:rPr>
              <a:t>: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8DC7EB-4972-9BA0-E56F-6E3BE2E83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3B9A77-D621-FC52-2E0B-DA260BBAD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65" y="460208"/>
            <a:ext cx="8495070" cy="619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692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C26217-FCCF-6C1A-4190-4F29AF3D7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0E6E16-DA59-66E0-A370-3B1E92A25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97" y="0"/>
            <a:ext cx="853931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919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C8239C-7803-5AF4-F0CB-2AFCE7BB1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491A66-3295-B18C-3AB3-B79DCE944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32" y="103239"/>
            <a:ext cx="8214852" cy="650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421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A3810-50F5-ECDF-BBEF-C640D8444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108E001-B62B-D117-4C67-E03F4DA39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116" y="17657"/>
            <a:ext cx="5633884" cy="64244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A78D4A-D0E7-6AA6-7B4C-385BAD090320}"/>
              </a:ext>
            </a:extLst>
          </p:cNvPr>
          <p:cNvSpPr txBox="1"/>
          <p:nvPr/>
        </p:nvSpPr>
        <p:spPr>
          <a:xfrm>
            <a:off x="0" y="238883"/>
            <a:ext cx="383458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</a:rPr>
              <a:t>Found 5216 images belonging to 2 classes.</a:t>
            </a:r>
          </a:p>
          <a:p>
            <a:r>
              <a:rPr lang="en-US" sz="1400" b="1" dirty="0">
                <a:solidFill>
                  <a:srgbClr val="002060"/>
                </a:solidFill>
              </a:rPr>
              <a:t>Found 16 images belonging to 2 classes.</a:t>
            </a:r>
          </a:p>
          <a:p>
            <a:r>
              <a:rPr lang="en-US" sz="1400" b="1" dirty="0">
                <a:solidFill>
                  <a:srgbClr val="002060"/>
                </a:solidFill>
              </a:rPr>
              <a:t>Found 624 images belonging to 2 classes</a:t>
            </a:r>
            <a:r>
              <a:rPr lang="en-US" sz="1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7789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Source</a:t>
            </a:r>
            <a:endParaRPr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94B6EE2-557F-4B94-00E9-347EE5170BA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92088" y="2336800"/>
            <a:ext cx="8715375" cy="2786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The dataset used in this project was downloaded from a publicly available GitHub repository. It originates from the NIH Chest X-ray dataset and has been curated for binary classification: Pneumonia vs Normal. It’s widely used in academic and clinical machine learning research.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A8FC77-EA03-3457-9CAE-999BE93CFA72}"/>
              </a:ext>
            </a:extLst>
          </p:cNvPr>
          <p:cNvSpPr txBox="1"/>
          <p:nvPr/>
        </p:nvSpPr>
        <p:spPr>
          <a:xfrm>
            <a:off x="398410" y="4535112"/>
            <a:ext cx="855350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 dataset is organized into three folders: train, </a:t>
            </a:r>
            <a:r>
              <a:rPr lang="en-US" sz="2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val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and test, each containing chest X-ray images labeled as either ‘Pneumonia’ or ‘Normal’. There are 5,216 training images, 16 validation images, and 624 test images.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C1E3C2-7712-44AE-887D-38DFA0537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938" y="753227"/>
            <a:ext cx="1061525" cy="108093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2CED9-4A1B-5C5D-0B8B-6151D3DBF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937D-53CC-A8B8-B073-AC4F05D2F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F11EC-1F05-BECC-E3C1-FA08D5AF4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29" y="2336873"/>
            <a:ext cx="8716297" cy="3599316"/>
          </a:xfrm>
        </p:spPr>
        <p:txBody>
          <a:bodyPr>
            <a:normAutofit/>
          </a:bodyPr>
          <a:lstStyle/>
          <a:p>
            <a:r>
              <a:rPr sz="2800" dirty="0"/>
              <a:t>Detecting pneumonia from chest X-ray images is critical for timely treatment, especially in low-resource settings where radiologist </a:t>
            </a:r>
            <a:r>
              <a:rPr sz="3200" dirty="0"/>
              <a:t>availability</a:t>
            </a:r>
            <a:r>
              <a:rPr sz="2800" dirty="0"/>
              <a:t> is limited. Manual examination is time-consuming and prone to human error. This project automates pneumonia detection using deep learning to improve diagnostic efficiency, accuracy, and interpretability.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A145F9-359B-28DD-E79A-B5448D6E1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387" y="753227"/>
            <a:ext cx="1061525" cy="108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850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723" y="2336873"/>
            <a:ext cx="8716296" cy="3599316"/>
          </a:xfrm>
        </p:spPr>
        <p:txBody>
          <a:bodyPr/>
          <a:lstStyle/>
          <a:p>
            <a:pPr marL="0" indent="0">
              <a:buNone/>
            </a:pPr>
            <a:r>
              <a:rPr sz="3200" dirty="0"/>
              <a:t>• NIH Chest X-ray Dataset</a:t>
            </a:r>
          </a:p>
          <a:p>
            <a:pPr marL="0" indent="0">
              <a:buNone/>
            </a:pPr>
            <a:r>
              <a:rPr sz="3200" dirty="0"/>
              <a:t>• 100,000+ labeled images across 14 disease </a:t>
            </a:r>
            <a:r>
              <a:rPr lang="en-US" sz="3200" dirty="0"/>
              <a:t>  </a:t>
            </a:r>
            <a:r>
              <a:rPr sz="3200" dirty="0"/>
              <a:t>categories</a:t>
            </a:r>
          </a:p>
          <a:p>
            <a:pPr marL="0" indent="0">
              <a:buNone/>
            </a:pPr>
            <a:r>
              <a:rPr sz="3200" dirty="0"/>
              <a:t>• Publicly available and widely used in medical imaging research</a:t>
            </a:r>
          </a:p>
          <a:p>
            <a:pPr marL="0" indent="0">
              <a:buNone/>
            </a:pPr>
            <a:r>
              <a:rPr sz="3200" dirty="0"/>
              <a:t>• Includes pneumonia cases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303560-326F-0133-39F0-705ED7F7D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387" y="753227"/>
            <a:ext cx="1061525" cy="108093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639" y="2505456"/>
            <a:ext cx="8020665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3200" dirty="0"/>
              <a:t>• Convolutional Neural Networks (CNNs) with Transfer Learning</a:t>
            </a:r>
          </a:p>
          <a:p>
            <a:pPr marL="0" indent="0">
              <a:buNone/>
            </a:pPr>
            <a:r>
              <a:rPr sz="3200" dirty="0"/>
              <a:t>• Pre-trained ResNet50 model fine-tuned for pneumonia detection</a:t>
            </a:r>
          </a:p>
          <a:p>
            <a:pPr marL="0" indent="0">
              <a:buNone/>
            </a:pPr>
            <a:r>
              <a:rPr sz="3200" dirty="0"/>
              <a:t>• Implemented using TensorFlow and </a:t>
            </a:r>
            <a:r>
              <a:rPr sz="3200" dirty="0" err="1"/>
              <a:t>Keras</a:t>
            </a:r>
            <a:endParaRPr sz="3200" dirty="0"/>
          </a:p>
          <a:p>
            <a:pPr marL="0" indent="0">
              <a:buNone/>
            </a:pPr>
            <a:r>
              <a:rPr sz="3200" dirty="0"/>
              <a:t>• Grad-CAM visualizations for model interpretability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F84E57-B557-542A-947F-7EF8D0B7B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387" y="753227"/>
            <a:ext cx="1061525" cy="108093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2"/>
            <a:ext cx="8330381" cy="4004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1</a:t>
            </a:r>
            <a:r>
              <a:rPr sz="2800" dirty="0"/>
              <a:t>. Data Preprocessing (resize, normalize, augment)</a:t>
            </a:r>
          </a:p>
          <a:p>
            <a:pPr marL="0" indent="0">
              <a:buNone/>
            </a:pPr>
            <a:r>
              <a:rPr sz="2800" dirty="0"/>
              <a:t>2. Data Splitting (train, validation, test)</a:t>
            </a:r>
          </a:p>
          <a:p>
            <a:pPr marL="0" indent="0">
              <a:buNone/>
            </a:pPr>
            <a:r>
              <a:rPr sz="2800" dirty="0"/>
              <a:t>3. Model Development (ResNet50 fine-tuning)</a:t>
            </a:r>
          </a:p>
          <a:p>
            <a:pPr marL="0" indent="0">
              <a:buNone/>
            </a:pPr>
            <a:r>
              <a:rPr sz="2800" dirty="0"/>
              <a:t>4. Model Training (hyperparameter optimization)</a:t>
            </a:r>
          </a:p>
          <a:p>
            <a:pPr marL="0" indent="0">
              <a:buNone/>
            </a:pPr>
            <a:r>
              <a:rPr sz="2800" dirty="0"/>
              <a:t>5. Evaluation (accuracy, precision, recall, AUC)</a:t>
            </a:r>
          </a:p>
          <a:p>
            <a:pPr marL="0" indent="0">
              <a:buNone/>
            </a:pPr>
            <a:r>
              <a:rPr sz="2800" dirty="0"/>
              <a:t>6. Visualization (Grad-CAM heatmaps)</a:t>
            </a:r>
          </a:p>
          <a:p>
            <a:pPr marL="0" indent="0">
              <a:buNone/>
            </a:pPr>
            <a:r>
              <a:rPr sz="2800" dirty="0"/>
              <a:t>7. Reporting (methodology &amp; results)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86B92E-AE4D-AA72-570C-7A094871A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387" y="753227"/>
            <a:ext cx="1061525" cy="108093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Expected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336872"/>
            <a:ext cx="8819535" cy="39164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sz="3200" dirty="0"/>
              <a:t>• Achieve &gt;90% classification accuracy on test data</a:t>
            </a:r>
          </a:p>
          <a:p>
            <a:pPr marL="0" indent="0">
              <a:buNone/>
            </a:pPr>
            <a:r>
              <a:rPr sz="3200" dirty="0"/>
              <a:t>• Provide an automated pneumonia screening tool</a:t>
            </a:r>
          </a:p>
          <a:p>
            <a:pPr marL="0" indent="0">
              <a:buNone/>
            </a:pPr>
            <a:r>
              <a:rPr sz="3200" dirty="0"/>
              <a:t>• Reduce radiologist workload and human error</a:t>
            </a:r>
          </a:p>
          <a:p>
            <a:pPr marL="0" indent="0">
              <a:buNone/>
            </a:pPr>
            <a:r>
              <a:rPr sz="3200" dirty="0"/>
              <a:t>• Improve early detection rates in clinical settings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332731-19D1-78B8-890C-ADD923158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387" y="753227"/>
            <a:ext cx="1061525" cy="108093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195534-6DD5-0E82-AEA3-BB90BC26A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7135"/>
            <a:ext cx="9144000" cy="511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586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5D73C5-EE68-0CA5-524C-188FD96B9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00DEA3-0B5A-EB7A-A2E3-2E74B61DD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48" y="501445"/>
            <a:ext cx="7993625" cy="607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9630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611</TotalTime>
  <Words>354</Words>
  <Application>Microsoft Office PowerPoint</Application>
  <PresentationFormat>On-screen Show (4:3)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 Unicode MS</vt:lpstr>
      <vt:lpstr>Arial</vt:lpstr>
      <vt:lpstr>Trebuchet MS</vt:lpstr>
      <vt:lpstr>Berlin</vt:lpstr>
      <vt:lpstr>Pneumonia Detection in Chest X-Rays</vt:lpstr>
      <vt:lpstr>Data Set Source</vt:lpstr>
      <vt:lpstr>Problem Statement</vt:lpstr>
      <vt:lpstr>Dataset</vt:lpstr>
      <vt:lpstr>Proposed Techniques</vt:lpstr>
      <vt:lpstr>Project Steps</vt:lpstr>
      <vt:lpstr>Expected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Ratan Ghosh</cp:lastModifiedBy>
  <cp:revision>23</cp:revision>
  <dcterms:created xsi:type="dcterms:W3CDTF">2013-01-27T09:14:16Z</dcterms:created>
  <dcterms:modified xsi:type="dcterms:W3CDTF">2025-08-31T08:37:36Z</dcterms:modified>
  <cp:category/>
</cp:coreProperties>
</file>