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40"/>
  </p:notesMasterIdLst>
  <p:sldIdLst>
    <p:sldId id="256" r:id="rId2"/>
    <p:sldId id="257" r:id="rId3"/>
    <p:sldId id="259" r:id="rId4"/>
    <p:sldId id="260" r:id="rId5"/>
    <p:sldId id="261" r:id="rId6"/>
    <p:sldId id="262" r:id="rId7"/>
    <p:sldId id="263" r:id="rId8"/>
    <p:sldId id="265" r:id="rId9"/>
    <p:sldId id="264"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2A2CEE-179E-44C1-A3B1-1B1B63A8D657}" type="datetimeFigureOut">
              <a:rPr lang="en-US" smtClean="0"/>
              <a:t>12/11/2021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199F18-53EE-40FE-9ED8-99FFA62032D2}" type="slidenum">
              <a:rPr lang="en-US" smtClean="0"/>
              <a:t>‹#›</a:t>
            </a:fld>
            <a:endParaRPr lang="en-US"/>
          </a:p>
        </p:txBody>
      </p:sp>
    </p:spTree>
    <p:extLst>
      <p:ext uri="{BB962C8B-B14F-4D97-AF65-F5344CB8AC3E}">
        <p14:creationId xmlns:p14="http://schemas.microsoft.com/office/powerpoint/2010/main" val="1252131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ctr"/>
            <a:endParaRPr lang="en-US" dirty="0">
              <a:solidFill>
                <a:srgbClr val="FF0000"/>
              </a:solidFill>
            </a:endParaRPr>
          </a:p>
        </p:txBody>
      </p:sp>
      <p:sp>
        <p:nvSpPr>
          <p:cNvPr id="4" name="Slide Number Placeholder 3"/>
          <p:cNvSpPr>
            <a:spLocks noGrp="1"/>
          </p:cNvSpPr>
          <p:nvPr>
            <p:ph type="sldNum" sz="quarter" idx="10"/>
          </p:nvPr>
        </p:nvSpPr>
        <p:spPr/>
        <p:txBody>
          <a:bodyPr/>
          <a:lstStyle/>
          <a:p>
            <a:fld id="{59199F18-53EE-40FE-9ED8-99FFA62032D2}" type="slidenum">
              <a:rPr lang="en-US" smtClean="0"/>
              <a:t>2</a:t>
            </a:fld>
            <a:endParaRPr lang="en-US"/>
          </a:p>
        </p:txBody>
      </p:sp>
    </p:spTree>
    <p:extLst>
      <p:ext uri="{BB962C8B-B14F-4D97-AF65-F5344CB8AC3E}">
        <p14:creationId xmlns:p14="http://schemas.microsoft.com/office/powerpoint/2010/main" val="40735816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1D8BD707-D9CF-40AE-B4C6-C98DA3205C09}" type="datetimeFigureOut">
              <a:rPr lang="en-US" smtClean="0"/>
              <a:pPr/>
              <a:t>12/11/2021</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B6F15528-21DE-4FAA-801E-634DDDAF4B2B}"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7956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22250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5868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8529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98403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08675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175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9149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285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78058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8981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1875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0967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3932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41109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0397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6971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12/11/2021</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8987208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886" y="2082794"/>
            <a:ext cx="5308866" cy="1515533"/>
          </a:xfrm>
        </p:spPr>
        <p:txBody>
          <a:bodyPr/>
          <a:lstStyle/>
          <a:p>
            <a:r>
              <a:rPr lang="en-US" dirty="0" smtClean="0"/>
              <a:t>PROJECT NAME:</a:t>
            </a:r>
            <a:br>
              <a:rPr lang="en-US" dirty="0" smtClean="0"/>
            </a:br>
            <a:r>
              <a:rPr lang="en-US" dirty="0" smtClean="0"/>
              <a:t>CAR PRICE PREDICTION</a:t>
            </a:r>
            <a:endParaRPr lang="en-US" dirty="0"/>
          </a:p>
        </p:txBody>
      </p:sp>
      <p:sp>
        <p:nvSpPr>
          <p:cNvPr id="3" name="Subtitle 2"/>
          <p:cNvSpPr>
            <a:spLocks noGrp="1"/>
          </p:cNvSpPr>
          <p:nvPr>
            <p:ph type="subTitle" idx="1"/>
          </p:nvPr>
        </p:nvSpPr>
        <p:spPr>
          <a:xfrm>
            <a:off x="1876316" y="3733800"/>
            <a:ext cx="5308866" cy="1377651"/>
          </a:xfrm>
        </p:spPr>
        <p:txBody>
          <a:bodyPr/>
          <a:lstStyle/>
          <a:p>
            <a:r>
              <a:rPr lang="en-US" b="1" dirty="0" smtClean="0"/>
              <a:t>SUBMITTED BY</a:t>
            </a:r>
          </a:p>
          <a:p>
            <a:r>
              <a:rPr lang="en-US" dirty="0" smtClean="0"/>
              <a:t>RAUSHAN KUMAR</a:t>
            </a:r>
            <a:endParaRPr lang="en-US" dirty="0" smtClean="0"/>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00" y="-474137"/>
            <a:ext cx="2929890" cy="2286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Company column</a:t>
            </a:r>
            <a:endParaRPr lang="en-US" dirty="0"/>
          </a:p>
        </p:txBody>
      </p:sp>
      <p:sp>
        <p:nvSpPr>
          <p:cNvPr id="2" name="Content Placeholder 1"/>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685800" y="2490135"/>
            <a:ext cx="7630208" cy="375826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Name column</a:t>
            </a:r>
            <a:endParaRPr lang="en-US" dirty="0"/>
          </a:p>
        </p:txBody>
      </p:sp>
      <p:pic>
        <p:nvPicPr>
          <p:cNvPr id="5122" name="Picture 2"/>
          <p:cNvPicPr>
            <a:picLocks noGrp="1" noChangeAspect="1" noChangeArrowheads="1"/>
          </p:cNvPicPr>
          <p:nvPr>
            <p:ph idx="1"/>
          </p:nvPr>
        </p:nvPicPr>
        <p:blipFill>
          <a:blip r:embed="rId2" cstate="print"/>
          <a:stretch>
            <a:fillRect/>
          </a:stretch>
        </p:blipFill>
        <p:spPr bwMode="auto">
          <a:xfrm>
            <a:off x="2256631" y="3046413"/>
            <a:ext cx="4638675" cy="23336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399" y="381000"/>
            <a:ext cx="8229600" cy="762000"/>
          </a:xfrm>
        </p:spPr>
        <p:txBody>
          <a:bodyPr/>
          <a:lstStyle/>
          <a:p>
            <a:r>
              <a:rPr lang="en-US" dirty="0" smtClean="0"/>
              <a:t>Fuel column</a:t>
            </a:r>
            <a:endParaRPr lang="en-US" dirty="0"/>
          </a:p>
        </p:txBody>
      </p:sp>
      <p:pic>
        <p:nvPicPr>
          <p:cNvPr id="6147" name="Picture 3"/>
          <p:cNvPicPr>
            <a:picLocks noGrp="1" noChangeAspect="1" noChangeArrowheads="1"/>
          </p:cNvPicPr>
          <p:nvPr>
            <p:ph idx="1"/>
          </p:nvPr>
        </p:nvPicPr>
        <p:blipFill>
          <a:blip r:embed="rId2" cstate="print"/>
          <a:srcRect/>
          <a:stretch>
            <a:fillRect/>
          </a:stretch>
        </p:blipFill>
        <p:spPr bwMode="auto">
          <a:xfrm>
            <a:off x="609600" y="1143000"/>
            <a:ext cx="7772399" cy="1828800"/>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914400" y="2971800"/>
            <a:ext cx="7467599" cy="32766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487908"/>
            <a:ext cx="8229600" cy="533400"/>
          </a:xfrm>
        </p:spPr>
        <p:txBody>
          <a:bodyPr>
            <a:normAutofit fontScale="90000"/>
          </a:bodyPr>
          <a:lstStyle/>
          <a:p>
            <a:r>
              <a:rPr lang="en-US" dirty="0" smtClean="0"/>
              <a:t>No. Of Owners </a:t>
            </a:r>
            <a:r>
              <a:rPr lang="en-US" dirty="0" smtClean="0"/>
              <a:t>column</a:t>
            </a:r>
            <a:endParaRPr lang="en-US" dirty="0"/>
          </a:p>
        </p:txBody>
      </p:sp>
      <p:pic>
        <p:nvPicPr>
          <p:cNvPr id="7171" name="Picture 3"/>
          <p:cNvPicPr>
            <a:picLocks noGrp="1" noChangeAspect="1" noChangeArrowheads="1"/>
          </p:cNvPicPr>
          <p:nvPr>
            <p:ph idx="1"/>
          </p:nvPr>
        </p:nvPicPr>
        <p:blipFill>
          <a:blip r:embed="rId2" cstate="print"/>
          <a:srcRect/>
          <a:stretch>
            <a:fillRect/>
          </a:stretch>
        </p:blipFill>
        <p:spPr bwMode="auto">
          <a:xfrm>
            <a:off x="838200" y="1179110"/>
            <a:ext cx="7162800" cy="1943100"/>
          </a:xfrm>
          <a:prstGeom prst="rect">
            <a:avLst/>
          </a:prstGeom>
          <a:noFill/>
          <a:ln w="9525">
            <a:noFill/>
            <a:miter lim="800000"/>
            <a:headEnd/>
            <a:tailEnd/>
          </a:ln>
        </p:spPr>
      </p:pic>
      <p:pic>
        <p:nvPicPr>
          <p:cNvPr id="7172" name="Picture 4"/>
          <p:cNvPicPr>
            <a:picLocks noChangeAspect="1" noChangeArrowheads="1"/>
          </p:cNvPicPr>
          <p:nvPr/>
        </p:nvPicPr>
        <p:blipFill>
          <a:blip r:embed="rId3" cstate="print"/>
          <a:srcRect/>
          <a:stretch>
            <a:fillRect/>
          </a:stretch>
        </p:blipFill>
        <p:spPr bwMode="auto">
          <a:xfrm>
            <a:off x="685800" y="3352800"/>
            <a:ext cx="7772400" cy="2916873"/>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a:t>
            </a:r>
            <a:r>
              <a:rPr lang="en-US" dirty="0" smtClean="0"/>
              <a:t>ilometers Driven </a:t>
            </a:r>
            <a:r>
              <a:rPr lang="en-US" dirty="0" smtClean="0"/>
              <a:t>column</a:t>
            </a:r>
            <a:endParaRPr 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685800" y="2438400"/>
            <a:ext cx="7772400" cy="3733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Transmission column</a:t>
            </a:r>
            <a:endParaRPr lang="en-US" dirty="0"/>
          </a:p>
        </p:txBody>
      </p:sp>
      <p:pic>
        <p:nvPicPr>
          <p:cNvPr id="9218" name="Picture 2"/>
          <p:cNvPicPr>
            <a:picLocks noGrp="1" noChangeAspect="1" noChangeArrowheads="1"/>
          </p:cNvPicPr>
          <p:nvPr>
            <p:ph idx="1"/>
          </p:nvPr>
        </p:nvPicPr>
        <p:blipFill>
          <a:blip r:embed="rId2" cstate="print"/>
          <a:stretch>
            <a:fillRect/>
          </a:stretch>
        </p:blipFill>
        <p:spPr bwMode="auto">
          <a:xfrm>
            <a:off x="2201901" y="2490788"/>
            <a:ext cx="4748135" cy="344487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Location column</a:t>
            </a:r>
            <a:endParaRPr lang="en-US" dirty="0"/>
          </a:p>
        </p:txBody>
      </p:sp>
      <p:pic>
        <p:nvPicPr>
          <p:cNvPr id="10242" name="Picture 2"/>
          <p:cNvPicPr>
            <a:picLocks noGrp="1" noChangeAspect="1" noChangeArrowheads="1"/>
          </p:cNvPicPr>
          <p:nvPr>
            <p:ph idx="1"/>
          </p:nvPr>
        </p:nvPicPr>
        <p:blipFill>
          <a:blip r:embed="rId2" cstate="print"/>
          <a:stretch>
            <a:fillRect/>
          </a:stretch>
        </p:blipFill>
        <p:spPr bwMode="auto">
          <a:xfrm>
            <a:off x="2489994" y="3046413"/>
            <a:ext cx="4171950" cy="23336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Year column</a:t>
            </a:r>
            <a:endParaRPr lang="en-US" dirty="0"/>
          </a:p>
        </p:txBody>
      </p:sp>
      <p:pic>
        <p:nvPicPr>
          <p:cNvPr id="11266" name="Picture 2"/>
          <p:cNvPicPr>
            <a:picLocks noGrp="1" noChangeAspect="1" noChangeArrowheads="1"/>
          </p:cNvPicPr>
          <p:nvPr>
            <p:ph idx="1"/>
          </p:nvPr>
        </p:nvPicPr>
        <p:blipFill>
          <a:blip r:embed="rId2" cstate="print"/>
          <a:stretch>
            <a:fillRect/>
          </a:stretch>
        </p:blipFill>
        <p:spPr bwMode="auto">
          <a:xfrm>
            <a:off x="3154275" y="2490788"/>
            <a:ext cx="2843388" cy="344487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Price column</a:t>
            </a:r>
            <a:endParaRPr lang="en-US" dirty="0"/>
          </a:p>
        </p:txBody>
      </p:sp>
      <p:pic>
        <p:nvPicPr>
          <p:cNvPr id="12290" name="Picture 2"/>
          <p:cNvPicPr>
            <a:picLocks noGrp="1" noChangeAspect="1" noChangeArrowheads="1"/>
          </p:cNvPicPr>
          <p:nvPr>
            <p:ph idx="1"/>
          </p:nvPr>
        </p:nvPicPr>
        <p:blipFill>
          <a:blip r:embed="rId2" cstate="print"/>
          <a:stretch>
            <a:fillRect/>
          </a:stretch>
        </p:blipFill>
        <p:spPr bwMode="auto">
          <a:xfrm>
            <a:off x="2432844" y="3027363"/>
            <a:ext cx="4286250" cy="23717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Preprocessing on price column</a:t>
            </a:r>
            <a:endParaRPr lang="en-US" dirty="0"/>
          </a:p>
        </p:txBody>
      </p:sp>
      <p:pic>
        <p:nvPicPr>
          <p:cNvPr id="13314" name="Picture 2"/>
          <p:cNvPicPr>
            <a:picLocks noGrp="1" noChangeAspect="1" noChangeArrowheads="1"/>
          </p:cNvPicPr>
          <p:nvPr>
            <p:ph idx="1"/>
          </p:nvPr>
        </p:nvPicPr>
        <p:blipFill>
          <a:blip r:embed="rId2" cstate="print"/>
          <a:stretch>
            <a:fillRect/>
          </a:stretch>
        </p:blipFill>
        <p:spPr bwMode="auto">
          <a:xfrm>
            <a:off x="2609056" y="2994025"/>
            <a:ext cx="3933825" cy="2438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6800" y="698010"/>
            <a:ext cx="6798734" cy="913463"/>
          </a:xfrm>
        </p:spPr>
        <p:txBody>
          <a:bodyPr>
            <a:normAutofit fontScale="90000"/>
          </a:bodyPr>
          <a:lstStyle/>
          <a:p>
            <a:pPr lvl="0"/>
            <a:r>
              <a:rPr lang="en-US" sz="4400" b="1" dirty="0" smtClean="0">
                <a:latin typeface="Times New Roman" pitchFamily="18" charset="0"/>
                <a:ea typeface="Calibri" pitchFamily="34" charset="0"/>
                <a:cs typeface="Times New Roman" pitchFamily="18" charset="0"/>
              </a:rPr>
              <a:t>INTRODUCTION</a:t>
            </a:r>
            <a:r>
              <a:rPr lang="en-US" sz="1400" dirty="0" smtClean="0">
                <a:latin typeface="Arial" pitchFamily="34" charset="0"/>
                <a:cs typeface="Arial" pitchFamily="34" charset="0"/>
              </a:rPr>
              <a:t/>
            </a:r>
            <a:br>
              <a:rPr lang="en-US" sz="1400" dirty="0" smtClean="0">
                <a:latin typeface="Arial" pitchFamily="34" charset="0"/>
                <a:cs typeface="Arial" pitchFamily="34" charset="0"/>
              </a:rPr>
            </a:br>
            <a:endParaRPr lang="en-US" dirty="0"/>
          </a:p>
        </p:txBody>
      </p:sp>
      <p:sp>
        <p:nvSpPr>
          <p:cNvPr id="39937" name="Rectangle 1"/>
          <p:cNvSpPr>
            <a:spLocks noGrp="1" noChangeArrowheads="1"/>
          </p:cNvSpPr>
          <p:nvPr>
            <p:ph idx="1"/>
          </p:nvPr>
        </p:nvSpPr>
        <p:spPr bwMode="auto">
          <a:xfrm>
            <a:off x="457200" y="1154742"/>
            <a:ext cx="7696200"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57200" eaLnBrk="0" fontAlgn="base" hangingPunct="0">
              <a:spcBef>
                <a:spcPct val="0"/>
              </a:spcBef>
              <a:spcAft>
                <a:spcPct val="0"/>
              </a:spcAft>
            </a:pPr>
            <a:r>
              <a:rPr lang="en-US" sz="1800" dirty="0" smtClean="0">
                <a:solidFill>
                  <a:schemeClr val="tx1"/>
                </a:solidFill>
                <a:latin typeface="Times New Roman" pitchFamily="18" charset="0"/>
                <a:ea typeface="Calibri" pitchFamily="34" charset="0"/>
                <a:cs typeface="Times New Roman" pitchFamily="18" charset="0"/>
              </a:rPr>
              <a:t>Determining whether the listed price of a used car is a challenging task, due to the many factors that drive a used vehicle</a:t>
            </a:r>
            <a:r>
              <a:rPr lang="en-US" sz="1800" dirty="0" smtClean="0">
                <a:solidFill>
                  <a:schemeClr val="tx1"/>
                </a:solidFill>
                <a:latin typeface="Calibri"/>
                <a:ea typeface="Calibri" pitchFamily="34" charset="0"/>
                <a:cs typeface="Times New Roman" pitchFamily="18" charset="0"/>
              </a:rPr>
              <a:t>’</a:t>
            </a:r>
            <a:r>
              <a:rPr lang="en-US" sz="1800" dirty="0" smtClean="0">
                <a:solidFill>
                  <a:schemeClr val="tx1"/>
                </a:solidFill>
                <a:latin typeface="Times New Roman" pitchFamily="18" charset="0"/>
                <a:ea typeface="Calibri" pitchFamily="34" charset="0"/>
                <a:cs typeface="Times New Roman" pitchFamily="18" charset="0"/>
              </a:rPr>
              <a:t>s price on the market. The focus of this project is developing machine learning models that can accurately predict the price of a used car based on its features, in order to make informed purchases.</a:t>
            </a:r>
            <a:endParaRPr lang="en-US" sz="800" dirty="0" smtClean="0">
              <a:solidFill>
                <a:schemeClr val="tx1"/>
              </a:solidFill>
              <a:latin typeface="Arial" pitchFamily="34" charset="0"/>
              <a:cs typeface="Arial" pitchFamily="34" charset="0"/>
            </a:endParaRPr>
          </a:p>
          <a:p>
            <a:pPr lvl="0" indent="457200" eaLnBrk="0" fontAlgn="base" hangingPunct="0">
              <a:spcBef>
                <a:spcPct val="0"/>
              </a:spcBef>
              <a:spcAft>
                <a:spcPct val="0"/>
              </a:spcAft>
            </a:pPr>
            <a:r>
              <a:rPr lang="en-US" sz="1800" dirty="0" smtClean="0">
                <a:solidFill>
                  <a:schemeClr val="tx1"/>
                </a:solidFill>
                <a:latin typeface="Times New Roman" pitchFamily="18" charset="0"/>
                <a:ea typeface="Calibri" pitchFamily="34" charset="0"/>
                <a:cs typeface="Times New Roman" pitchFamily="18" charset="0"/>
              </a:rPr>
              <a:t>In this project  ,various learning methods on a dataset consisting of the sale prices of different makes and models are implemented and </a:t>
            </a:r>
            <a:r>
              <a:rPr lang="en-US" sz="1800" dirty="0" err="1" smtClean="0">
                <a:solidFill>
                  <a:schemeClr val="tx1"/>
                </a:solidFill>
                <a:latin typeface="Times New Roman" pitchFamily="18" charset="0"/>
                <a:ea typeface="Calibri" pitchFamily="34" charset="0"/>
                <a:cs typeface="Times New Roman" pitchFamily="18" charset="0"/>
              </a:rPr>
              <a:t>evalutaed</a:t>
            </a:r>
            <a:r>
              <a:rPr lang="en-US" sz="1800" dirty="0" smtClean="0">
                <a:solidFill>
                  <a:schemeClr val="tx1"/>
                </a:solidFill>
                <a:latin typeface="Times New Roman" pitchFamily="18" charset="0"/>
                <a:ea typeface="Calibri" pitchFamily="34" charset="0"/>
                <a:cs typeface="Times New Roman" pitchFamily="18" charset="0"/>
              </a:rPr>
              <a:t> . We will compare the performance of various machine learning algorithms like Linear Regression, Ridge Regression, Lasso </a:t>
            </a:r>
            <a:r>
              <a:rPr lang="en-US" sz="1800" dirty="0" smtClean="0">
                <a:solidFill>
                  <a:schemeClr val="tx1"/>
                </a:solidFill>
                <a:latin typeface="Times New Roman" pitchFamily="18" charset="0"/>
                <a:ea typeface="Calibri" pitchFamily="34" charset="0"/>
                <a:cs typeface="Times New Roman" pitchFamily="18" charset="0"/>
              </a:rPr>
              <a:t>re</a:t>
            </a:r>
            <a:r>
              <a:rPr lang="en-US" sz="1800" dirty="0" smtClean="0">
                <a:solidFill>
                  <a:schemeClr val="tx1"/>
                </a:solidFill>
                <a:latin typeface="Times New Roman" pitchFamily="18" charset="0"/>
                <a:ea typeface="Calibri" pitchFamily="34" charset="0"/>
                <a:cs typeface="Times New Roman" pitchFamily="18" charset="0"/>
              </a:rPr>
              <a:t>gression</a:t>
            </a:r>
            <a:r>
              <a:rPr lang="en-US" sz="1800" dirty="0" smtClean="0">
                <a:solidFill>
                  <a:schemeClr val="tx1"/>
                </a:solidFill>
                <a:latin typeface="Times New Roman" pitchFamily="18" charset="0"/>
                <a:ea typeface="Calibri" pitchFamily="34" charset="0"/>
                <a:cs typeface="Times New Roman" pitchFamily="18" charset="0"/>
              </a:rPr>
              <a:t>, Decision Tree </a:t>
            </a:r>
            <a:r>
              <a:rPr lang="en-US" sz="1800" dirty="0" err="1" smtClean="0">
                <a:solidFill>
                  <a:schemeClr val="tx1"/>
                </a:solidFill>
                <a:latin typeface="Times New Roman" pitchFamily="18" charset="0"/>
                <a:ea typeface="Calibri" pitchFamily="34" charset="0"/>
                <a:cs typeface="Times New Roman" pitchFamily="18" charset="0"/>
              </a:rPr>
              <a:t>Regressor</a:t>
            </a:r>
            <a:r>
              <a:rPr lang="en-US" sz="1800" dirty="0" smtClean="0">
                <a:solidFill>
                  <a:schemeClr val="tx1"/>
                </a:solidFill>
                <a:latin typeface="Times New Roman" pitchFamily="18" charset="0"/>
                <a:ea typeface="Calibri" pitchFamily="34" charset="0"/>
                <a:cs typeface="Times New Roman" pitchFamily="18" charset="0"/>
              </a:rPr>
              <a:t> ,</a:t>
            </a:r>
            <a:r>
              <a:rPr lang="en-US" sz="1800" dirty="0" err="1" smtClean="0">
                <a:solidFill>
                  <a:schemeClr val="tx1"/>
                </a:solidFill>
                <a:latin typeface="Times New Roman" pitchFamily="18" charset="0"/>
                <a:ea typeface="Calibri" pitchFamily="34" charset="0"/>
                <a:cs typeface="Times New Roman" pitchFamily="18" charset="0"/>
              </a:rPr>
              <a:t>RandomForest</a:t>
            </a:r>
            <a:r>
              <a:rPr lang="en-US" sz="1800" dirty="0" smtClean="0">
                <a:solidFill>
                  <a:schemeClr val="tx1"/>
                </a:solidFill>
                <a:latin typeface="Times New Roman" pitchFamily="18" charset="0"/>
                <a:ea typeface="Calibri" pitchFamily="34" charset="0"/>
                <a:cs typeface="Times New Roman" pitchFamily="18" charset="0"/>
              </a:rPr>
              <a:t> </a:t>
            </a:r>
            <a:r>
              <a:rPr lang="en-US" sz="1800" dirty="0" err="1" smtClean="0">
                <a:solidFill>
                  <a:schemeClr val="tx1"/>
                </a:solidFill>
                <a:latin typeface="Times New Roman" pitchFamily="18" charset="0"/>
                <a:ea typeface="Calibri" pitchFamily="34" charset="0"/>
                <a:cs typeface="Times New Roman" pitchFamily="18" charset="0"/>
              </a:rPr>
              <a:t>Regressor</a:t>
            </a:r>
            <a:r>
              <a:rPr lang="en-US" sz="1800" dirty="0" smtClean="0">
                <a:solidFill>
                  <a:schemeClr val="tx1"/>
                </a:solidFill>
                <a:latin typeface="Times New Roman" pitchFamily="18" charset="0"/>
                <a:ea typeface="Calibri" pitchFamily="34" charset="0"/>
                <a:cs typeface="Times New Roman" pitchFamily="18" charset="0"/>
              </a:rPr>
              <a:t> </a:t>
            </a:r>
            <a:r>
              <a:rPr lang="en-US" sz="1800" dirty="0" smtClean="0">
                <a:solidFill>
                  <a:schemeClr val="tx1"/>
                </a:solidFill>
                <a:latin typeface="Times New Roman" pitchFamily="18" charset="0"/>
                <a:ea typeface="Calibri" pitchFamily="34" charset="0"/>
                <a:cs typeface="Times New Roman" pitchFamily="18" charset="0"/>
              </a:rPr>
              <a:t>and choose the best out of it. Depending on various parameters we will determine the price of the car. Regression Algorithms are used because they provide us with continuous value as an output and not a categorized value because of which it will be possible to predict the actual price a car rather than the price range of a car. User Interface has also been developed which acquires input from any user and displays the Price of a car according to user</a:t>
            </a:r>
            <a:r>
              <a:rPr lang="en-US" sz="1800" dirty="0" smtClean="0">
                <a:solidFill>
                  <a:schemeClr val="tx1"/>
                </a:solidFill>
                <a:latin typeface="Calibri"/>
                <a:ea typeface="Calibri" pitchFamily="34" charset="0"/>
                <a:cs typeface="Times New Roman" pitchFamily="18" charset="0"/>
              </a:rPr>
              <a:t>’</a:t>
            </a:r>
            <a:r>
              <a:rPr lang="en-US" sz="1800" dirty="0" smtClean="0">
                <a:solidFill>
                  <a:schemeClr val="tx1"/>
                </a:solidFill>
                <a:latin typeface="Times New Roman" pitchFamily="18" charset="0"/>
                <a:ea typeface="Calibri" pitchFamily="34" charset="0"/>
                <a:cs typeface="Times New Roman" pitchFamily="18" charset="0"/>
              </a:rPr>
              <a:t>s inputs.</a:t>
            </a:r>
            <a:endParaRPr lang="en-US" sz="800" dirty="0" smtClean="0">
              <a:solidFill>
                <a:schemeClr val="tx1"/>
              </a:solidFill>
              <a:latin typeface="Arial" pitchFamily="34" charset="0"/>
              <a:cs typeface="Arial" pitchFamily="34" charset="0"/>
            </a:endParaRPr>
          </a:p>
          <a:p>
            <a:pPr lvl="0" indent="457200" eaLnBrk="0" fontAlgn="base" hangingPunct="0">
              <a:spcBef>
                <a:spcPct val="0"/>
              </a:spcBef>
              <a:spcAft>
                <a:spcPct val="0"/>
              </a:spcAft>
            </a:pPr>
            <a:endParaRPr lang="en-US" sz="1800" dirty="0" smtClean="0">
              <a:solidFill>
                <a:schemeClr val="tx1"/>
              </a:solidFill>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Preprocessing on </a:t>
            </a:r>
            <a:r>
              <a:rPr lang="en-US" dirty="0" err="1" smtClean="0"/>
              <a:t>Driven_kilometers</a:t>
            </a:r>
            <a:endParaRPr lang="en-US" dirty="0"/>
          </a:p>
        </p:txBody>
      </p:sp>
      <p:pic>
        <p:nvPicPr>
          <p:cNvPr id="4" name="Content Placeholder 3"/>
          <p:cNvPicPr>
            <a:picLocks noGrp="1"/>
          </p:cNvPicPr>
          <p:nvPr>
            <p:ph idx="1"/>
          </p:nvPr>
        </p:nvPicPr>
        <p:blipFill>
          <a:blip r:embed="rId2" cstate="print"/>
          <a:stretch>
            <a:fillRect/>
          </a:stretch>
        </p:blipFill>
        <p:spPr bwMode="auto">
          <a:xfrm>
            <a:off x="1176338" y="2998777"/>
            <a:ext cx="6799262" cy="2428897"/>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Preprocessing on year column</a:t>
            </a:r>
            <a:endParaRPr lang="en-US" dirty="0"/>
          </a:p>
        </p:txBody>
      </p:sp>
      <p:pic>
        <p:nvPicPr>
          <p:cNvPr id="14338" name="Picture 2"/>
          <p:cNvPicPr>
            <a:picLocks noGrp="1" noChangeAspect="1" noChangeArrowheads="1"/>
          </p:cNvPicPr>
          <p:nvPr>
            <p:ph idx="1"/>
          </p:nvPr>
        </p:nvPicPr>
        <p:blipFill>
          <a:blip r:embed="rId2" cstate="print"/>
          <a:stretch>
            <a:fillRect/>
          </a:stretch>
        </p:blipFill>
        <p:spPr bwMode="auto">
          <a:xfrm>
            <a:off x="2428081" y="2732088"/>
            <a:ext cx="4295775" cy="296227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Preprocessing on </a:t>
            </a:r>
            <a:r>
              <a:rPr lang="en-US" dirty="0" err="1" smtClean="0"/>
              <a:t>Num_of_owners</a:t>
            </a:r>
            <a:endParaRPr lang="en-US" dirty="0"/>
          </a:p>
        </p:txBody>
      </p:sp>
      <p:pic>
        <p:nvPicPr>
          <p:cNvPr id="15362" name="Picture 2"/>
          <p:cNvPicPr>
            <a:picLocks noGrp="1" noChangeAspect="1" noChangeArrowheads="1"/>
          </p:cNvPicPr>
          <p:nvPr>
            <p:ph idx="1"/>
          </p:nvPr>
        </p:nvPicPr>
        <p:blipFill>
          <a:blip r:embed="rId2" cstate="print"/>
          <a:stretch>
            <a:fillRect/>
          </a:stretch>
        </p:blipFill>
        <p:spPr bwMode="auto">
          <a:xfrm>
            <a:off x="1371600" y="2490788"/>
            <a:ext cx="6248399" cy="34448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Filling missing values</a:t>
            </a:r>
            <a:endParaRPr lang="en-US" dirty="0"/>
          </a:p>
        </p:txBody>
      </p:sp>
      <p:pic>
        <p:nvPicPr>
          <p:cNvPr id="4" name="Content Placeholder 3"/>
          <p:cNvPicPr>
            <a:picLocks noGrp="1"/>
          </p:cNvPicPr>
          <p:nvPr>
            <p:ph idx="1"/>
          </p:nvPr>
        </p:nvPicPr>
        <p:blipFill>
          <a:blip r:embed="rId2" cstate="print"/>
          <a:stretch>
            <a:fillRect/>
          </a:stretch>
        </p:blipFill>
        <p:spPr bwMode="auto">
          <a:xfrm>
            <a:off x="1699419" y="2703513"/>
            <a:ext cx="5753100" cy="30194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Statistical </a:t>
            </a:r>
            <a:r>
              <a:rPr lang="en-US" dirty="0" smtClean="0"/>
              <a:t>Summary</a:t>
            </a:r>
            <a:endParaRPr lang="en-US" dirty="0"/>
          </a:p>
        </p:txBody>
      </p:sp>
      <p:pic>
        <p:nvPicPr>
          <p:cNvPr id="4" name="Content Placeholder 3"/>
          <p:cNvPicPr>
            <a:picLocks noGrp="1"/>
          </p:cNvPicPr>
          <p:nvPr>
            <p:ph idx="1"/>
          </p:nvPr>
        </p:nvPicPr>
        <p:blipFill>
          <a:blip r:embed="rId2" cstate="print"/>
          <a:stretch>
            <a:fillRect/>
          </a:stretch>
        </p:blipFill>
        <p:spPr bwMode="auto">
          <a:xfrm>
            <a:off x="1632744" y="2917825"/>
            <a:ext cx="5886450" cy="25908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Distplot</a:t>
            </a:r>
            <a:endParaRPr lang="en-US" dirty="0"/>
          </a:p>
        </p:txBody>
      </p:sp>
      <p:pic>
        <p:nvPicPr>
          <p:cNvPr id="16386" name="Picture 2"/>
          <p:cNvPicPr>
            <a:picLocks noGrp="1" noChangeAspect="1" noChangeArrowheads="1"/>
          </p:cNvPicPr>
          <p:nvPr>
            <p:ph idx="1"/>
          </p:nvPr>
        </p:nvPicPr>
        <p:blipFill>
          <a:blip r:embed="rId2" cstate="print"/>
          <a:stretch>
            <a:fillRect/>
          </a:stretch>
        </p:blipFill>
        <p:spPr bwMode="auto">
          <a:xfrm>
            <a:off x="1341566" y="2490788"/>
            <a:ext cx="6468805" cy="34448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Encoding</a:t>
            </a:r>
            <a:endParaRPr lang="en-US" dirty="0"/>
          </a:p>
        </p:txBody>
      </p:sp>
      <p:pic>
        <p:nvPicPr>
          <p:cNvPr id="17410" name="Picture 2"/>
          <p:cNvPicPr>
            <a:picLocks noGrp="1" noChangeAspect="1" noChangeArrowheads="1"/>
          </p:cNvPicPr>
          <p:nvPr>
            <p:ph idx="1"/>
          </p:nvPr>
        </p:nvPicPr>
        <p:blipFill>
          <a:blip r:embed="rId2" cstate="print"/>
          <a:stretch>
            <a:fillRect/>
          </a:stretch>
        </p:blipFill>
        <p:spPr bwMode="auto">
          <a:xfrm>
            <a:off x="1176338" y="3223366"/>
            <a:ext cx="6799262" cy="1979719"/>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Label Encoder</a:t>
            </a:r>
            <a:endParaRPr lang="en-US" dirty="0"/>
          </a:p>
        </p:txBody>
      </p:sp>
      <p:sp>
        <p:nvSpPr>
          <p:cNvPr id="2" name="Content Placeholder 1"/>
          <p:cNvSpPr>
            <a:spLocks noGrp="1"/>
          </p:cNvSpPr>
          <p:nvPr>
            <p:ph idx="1"/>
          </p:nvPr>
        </p:nvSpPr>
        <p:spPr/>
        <p:txBody>
          <a:bodyPr/>
          <a:lstStyle/>
          <a:p>
            <a:endParaRPr lang="en-US"/>
          </a:p>
        </p:txBody>
      </p:sp>
      <p:pic>
        <p:nvPicPr>
          <p:cNvPr id="18434" name="Picture 2"/>
          <p:cNvPicPr>
            <a:picLocks noChangeAspect="1" noChangeArrowheads="1"/>
          </p:cNvPicPr>
          <p:nvPr/>
        </p:nvPicPr>
        <p:blipFill>
          <a:blip r:embed="rId2" cstate="print"/>
          <a:srcRect/>
          <a:stretch>
            <a:fillRect/>
          </a:stretch>
        </p:blipFill>
        <p:spPr bwMode="auto">
          <a:xfrm>
            <a:off x="1176865" y="2490135"/>
            <a:ext cx="6595535" cy="330106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Dropping columns and </a:t>
            </a:r>
            <a:r>
              <a:rPr lang="en-US" dirty="0" err="1" smtClean="0"/>
              <a:t>concat</a:t>
            </a:r>
            <a:r>
              <a:rPr lang="en-US" dirty="0" smtClean="0"/>
              <a:t> new columns</a:t>
            </a:r>
            <a:endParaRPr lang="en-US" dirty="0"/>
          </a:p>
        </p:txBody>
      </p:sp>
      <p:pic>
        <p:nvPicPr>
          <p:cNvPr id="19458" name="Picture 2"/>
          <p:cNvPicPr>
            <a:picLocks noGrp="1" noChangeAspect="1" noChangeArrowheads="1"/>
          </p:cNvPicPr>
          <p:nvPr>
            <p:ph idx="1"/>
          </p:nvPr>
        </p:nvPicPr>
        <p:blipFill>
          <a:blip r:embed="rId2" cstate="print"/>
          <a:stretch>
            <a:fillRect/>
          </a:stretch>
        </p:blipFill>
        <p:spPr bwMode="auto">
          <a:xfrm>
            <a:off x="1176338" y="2970472"/>
            <a:ext cx="6799262" cy="2485507"/>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Dropped unnecessary columns</a:t>
            </a:r>
            <a:endParaRPr lang="en-US" dirty="0"/>
          </a:p>
        </p:txBody>
      </p:sp>
      <p:sp>
        <p:nvSpPr>
          <p:cNvPr id="2" name="Content Placeholder 1"/>
          <p:cNvSpPr>
            <a:spLocks noGrp="1"/>
          </p:cNvSpPr>
          <p:nvPr>
            <p:ph idx="1"/>
          </p:nvPr>
        </p:nvSpPr>
        <p:spPr/>
        <p:txBody>
          <a:bodyPr/>
          <a:lstStyle/>
          <a:p>
            <a:endParaRPr lang="en-US" dirty="0"/>
          </a:p>
        </p:txBody>
      </p:sp>
      <p:pic>
        <p:nvPicPr>
          <p:cNvPr id="20482" name="Picture 2"/>
          <p:cNvPicPr>
            <a:picLocks noChangeAspect="1" noChangeArrowheads="1"/>
          </p:cNvPicPr>
          <p:nvPr/>
        </p:nvPicPr>
        <p:blipFill>
          <a:blip r:embed="rId2" cstate="print"/>
          <a:srcRect/>
          <a:stretch>
            <a:fillRect/>
          </a:stretch>
        </p:blipFill>
        <p:spPr bwMode="auto">
          <a:xfrm>
            <a:off x="1176865" y="2590800"/>
            <a:ext cx="6400800" cy="2286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Importing all necessary libraries</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613833" y="2438401"/>
            <a:ext cx="7924800" cy="38100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Separate input columns and target columns</a:t>
            </a:r>
            <a:endParaRPr lang="en-US" dirty="0"/>
          </a:p>
        </p:txBody>
      </p:sp>
      <p:sp>
        <p:nvSpPr>
          <p:cNvPr id="2" name="Content Placeholder 1"/>
          <p:cNvSpPr>
            <a:spLocks noGrp="1"/>
          </p:cNvSpPr>
          <p:nvPr>
            <p:ph idx="1"/>
          </p:nvPr>
        </p:nvSpPr>
        <p:spPr/>
        <p:txBody>
          <a:bodyPr/>
          <a:lstStyle/>
          <a:p>
            <a:endParaRPr lang="en-US" dirty="0"/>
          </a:p>
        </p:txBody>
      </p:sp>
      <p:pic>
        <p:nvPicPr>
          <p:cNvPr id="21506" name="Picture 2"/>
          <p:cNvPicPr>
            <a:picLocks noChangeAspect="1" noChangeArrowheads="1"/>
          </p:cNvPicPr>
          <p:nvPr/>
        </p:nvPicPr>
        <p:blipFill>
          <a:blip r:embed="rId2" cstate="print"/>
          <a:srcRect/>
          <a:stretch>
            <a:fillRect/>
          </a:stretch>
        </p:blipFill>
        <p:spPr bwMode="auto">
          <a:xfrm>
            <a:off x="1176865" y="2490134"/>
            <a:ext cx="6553200" cy="231046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Standard </a:t>
            </a:r>
            <a:r>
              <a:rPr lang="en-US" dirty="0" err="1" smtClean="0"/>
              <a:t>scaler</a:t>
            </a:r>
            <a:endParaRPr lang="en-US" dirty="0"/>
          </a:p>
        </p:txBody>
      </p:sp>
      <p:sp>
        <p:nvSpPr>
          <p:cNvPr id="4" name="Content Placeholder 3"/>
          <p:cNvSpPr>
            <a:spLocks noGrp="1"/>
          </p:cNvSpPr>
          <p:nvPr>
            <p:ph idx="1"/>
          </p:nvPr>
        </p:nvSpPr>
        <p:spPr/>
        <p:txBody>
          <a:bodyPr/>
          <a:lstStyle/>
          <a:p>
            <a:endParaRPr lang="en-US"/>
          </a:p>
        </p:txBody>
      </p:sp>
      <p:pic>
        <p:nvPicPr>
          <p:cNvPr id="8193" name="Picture 1"/>
          <p:cNvPicPr>
            <a:picLocks noChangeAspect="1" noChangeArrowheads="1"/>
          </p:cNvPicPr>
          <p:nvPr/>
        </p:nvPicPr>
        <p:blipFill>
          <a:blip r:embed="rId2" cstate="print"/>
          <a:srcRect/>
          <a:stretch>
            <a:fillRect/>
          </a:stretch>
        </p:blipFill>
        <p:spPr bwMode="auto">
          <a:xfrm>
            <a:off x="728133" y="2179045"/>
            <a:ext cx="7696200" cy="406717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Train_Test_Split</a:t>
            </a:r>
            <a:endParaRPr lang="en-US" dirty="0"/>
          </a:p>
        </p:txBody>
      </p:sp>
      <p:pic>
        <p:nvPicPr>
          <p:cNvPr id="23554" name="Picture 2"/>
          <p:cNvPicPr>
            <a:picLocks noGrp="1" noChangeAspect="1" noChangeArrowheads="1"/>
          </p:cNvPicPr>
          <p:nvPr>
            <p:ph idx="1"/>
          </p:nvPr>
        </p:nvPicPr>
        <p:blipFill>
          <a:blip r:embed="rId2" cstate="print"/>
          <a:srcRect/>
          <a:stretch>
            <a:fillRect/>
          </a:stretch>
        </p:blipFill>
        <p:spPr bwMode="auto">
          <a:xfrm>
            <a:off x="666220" y="2667000"/>
            <a:ext cx="7820025" cy="34290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Fit and Predict data </a:t>
            </a:r>
            <a:endParaRPr lang="en-US" dirty="0"/>
          </a:p>
        </p:txBody>
      </p:sp>
      <p:pic>
        <p:nvPicPr>
          <p:cNvPr id="6145" name="Picture 1"/>
          <p:cNvPicPr>
            <a:picLocks noGrp="1" noChangeAspect="1" noChangeArrowheads="1"/>
          </p:cNvPicPr>
          <p:nvPr>
            <p:ph idx="1"/>
          </p:nvPr>
        </p:nvPicPr>
        <p:blipFill>
          <a:blip r:embed="rId2" cstate="print"/>
          <a:stretch>
            <a:fillRect/>
          </a:stretch>
        </p:blipFill>
        <p:spPr bwMode="auto">
          <a:xfrm>
            <a:off x="2265913" y="2490788"/>
            <a:ext cx="4620112" cy="344487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HyperParameterTunning</a:t>
            </a:r>
            <a:endParaRPr lang="en-US" dirty="0"/>
          </a:p>
        </p:txBody>
      </p:sp>
      <p:pic>
        <p:nvPicPr>
          <p:cNvPr id="5" name="Content Placeholder 4"/>
          <p:cNvPicPr>
            <a:picLocks noGrp="1"/>
          </p:cNvPicPr>
          <p:nvPr>
            <p:ph idx="1"/>
          </p:nvPr>
        </p:nvPicPr>
        <p:blipFill>
          <a:blip r:embed="rId2" cstate="print"/>
          <a:srcRect/>
          <a:stretch>
            <a:fillRect/>
          </a:stretch>
        </p:blipFill>
        <p:spPr bwMode="auto">
          <a:xfrm>
            <a:off x="685800" y="2438400"/>
            <a:ext cx="7696200" cy="3843337"/>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Random Forest </a:t>
            </a:r>
            <a:r>
              <a:rPr lang="en-US" dirty="0" err="1" smtClean="0"/>
              <a:t>Regressor</a:t>
            </a:r>
            <a:endParaRPr lang="en-US" dirty="0"/>
          </a:p>
        </p:txBody>
      </p:sp>
      <p:sp>
        <p:nvSpPr>
          <p:cNvPr id="4" name="Content Placeholder 3"/>
          <p:cNvSpPr>
            <a:spLocks noGrp="1"/>
          </p:cNvSpPr>
          <p:nvPr>
            <p:ph idx="1"/>
          </p:nvPr>
        </p:nvSpPr>
        <p:spPr/>
        <p:txBody>
          <a:bodyPr/>
          <a:lstStyle/>
          <a:p>
            <a:endParaRPr lang="en-US"/>
          </a:p>
        </p:txBody>
      </p:sp>
      <p:pic>
        <p:nvPicPr>
          <p:cNvPr id="5" name="Picture 4"/>
          <p:cNvPicPr/>
          <p:nvPr/>
        </p:nvPicPr>
        <p:blipFill>
          <a:blip r:embed="rId2" cstate="print"/>
          <a:srcRect/>
          <a:stretch>
            <a:fillRect/>
          </a:stretch>
        </p:blipFill>
        <p:spPr bwMode="auto">
          <a:xfrm>
            <a:off x="1176865" y="2688633"/>
            <a:ext cx="6595535" cy="3047999"/>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object file of best model</a:t>
            </a:r>
            <a:endParaRPr lang="en-US" dirty="0"/>
          </a:p>
        </p:txBody>
      </p:sp>
      <p:sp>
        <p:nvSpPr>
          <p:cNvPr id="4" name="Content Placeholder 3"/>
          <p:cNvSpPr>
            <a:spLocks noGrp="1"/>
          </p:cNvSpPr>
          <p:nvPr>
            <p:ph idx="1"/>
          </p:nvPr>
        </p:nvSpPr>
        <p:spPr/>
        <p:txBody>
          <a:bodyPr/>
          <a:lstStyle/>
          <a:p>
            <a:endParaRPr lang="en-US" dirty="0"/>
          </a:p>
        </p:txBody>
      </p:sp>
      <p:pic>
        <p:nvPicPr>
          <p:cNvPr id="3073" name="Picture 1"/>
          <p:cNvPicPr>
            <a:picLocks noChangeAspect="1" noChangeArrowheads="1"/>
          </p:cNvPicPr>
          <p:nvPr/>
        </p:nvPicPr>
        <p:blipFill>
          <a:blip r:embed="rId2" cstate="print"/>
          <a:srcRect/>
          <a:stretch>
            <a:fillRect/>
          </a:stretch>
        </p:blipFill>
        <p:spPr bwMode="auto">
          <a:xfrm>
            <a:off x="1231932" y="2590800"/>
            <a:ext cx="6688602" cy="292006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lvl="0"/>
            <a:r>
              <a:rPr lang="en-US" sz="4400" dirty="0" smtClean="0">
                <a:solidFill>
                  <a:schemeClr val="tx1"/>
                </a:solidFill>
                <a:latin typeface="Calibri" pitchFamily="34" charset="0"/>
                <a:ea typeface="Calibri" pitchFamily="34" charset="0"/>
                <a:cs typeface="Times New Roman" pitchFamily="18" charset="0"/>
              </a:rPr>
              <a:t>Conclusion</a:t>
            </a:r>
            <a:r>
              <a:rPr lang="en-US" sz="2800" dirty="0" smtClean="0">
                <a:solidFill>
                  <a:srgbClr val="FFFF00"/>
                </a:solidFill>
                <a:latin typeface="Arial" pitchFamily="34" charset="0"/>
                <a:cs typeface="Arial" pitchFamily="34" charset="0"/>
              </a:rPr>
              <a:t/>
            </a:r>
            <a:br>
              <a:rPr lang="en-US" sz="2800" dirty="0" smtClean="0">
                <a:solidFill>
                  <a:srgbClr val="FFFF00"/>
                </a:solidFill>
                <a:latin typeface="Arial" pitchFamily="34" charset="0"/>
                <a:cs typeface="Arial" pitchFamily="34" charset="0"/>
              </a:rPr>
            </a:br>
            <a:endParaRPr lang="en-US" dirty="0">
              <a:solidFill>
                <a:srgbClr val="FFFF00"/>
              </a:solidFill>
            </a:endParaRPr>
          </a:p>
        </p:txBody>
      </p:sp>
      <p:sp>
        <p:nvSpPr>
          <p:cNvPr id="2" name="Content Placeholder 1"/>
          <p:cNvSpPr>
            <a:spLocks noGrp="1"/>
          </p:cNvSpPr>
          <p:nvPr>
            <p:ph idx="1"/>
          </p:nvPr>
        </p:nvSpPr>
        <p:spPr/>
        <p:txBody>
          <a:bodyPr>
            <a:normAutofit fontScale="85000" lnSpcReduction="20000"/>
          </a:bodyPr>
          <a:lstStyle/>
          <a:p>
            <a:pPr marL="0" lvl="0" indent="457200" algn="ctr" eaLnBrk="0" fontAlgn="base" hangingPunct="0">
              <a:spcBef>
                <a:spcPct val="0"/>
              </a:spcBef>
              <a:spcAft>
                <a:spcPct val="0"/>
              </a:spcAft>
              <a:buClrTx/>
              <a:buSzTx/>
              <a:buNone/>
            </a:pPr>
            <a:r>
              <a:rPr lang="en-US" sz="2800" dirty="0" smtClean="0">
                <a:solidFill>
                  <a:schemeClr val="tx1"/>
                </a:solidFill>
                <a:latin typeface="Calibri" pitchFamily="34" charset="0"/>
                <a:ea typeface="Calibri" pitchFamily="34" charset="0"/>
                <a:cs typeface="Times New Roman" pitchFamily="18" charset="0"/>
              </a:rPr>
              <a:t>The increased prices of new cars and the financial incapability of the customers to buy them, Used Car sales are on a global increase. Therefore, there is an urgent need for a Used Car Price Prediction system which effectively determines the worthiness of the car using a variety of features. The proposed system will help to determine the accurate price of used car price prediction.</a:t>
            </a:r>
            <a:endParaRPr lang="en-US" sz="1600" dirty="0" smtClean="0">
              <a:solidFill>
                <a:schemeClr val="tx1"/>
              </a:solidFill>
              <a:latin typeface="Arial" pitchFamily="34" charset="0"/>
              <a:cs typeface="Arial" pitchFamily="34" charset="0"/>
            </a:endParaRPr>
          </a:p>
          <a:p>
            <a:pPr marL="0" lvl="0" indent="457200" algn="ctr" eaLnBrk="0" fontAlgn="base" hangingPunct="0">
              <a:spcBef>
                <a:spcPct val="0"/>
              </a:spcBef>
              <a:spcAft>
                <a:spcPct val="0"/>
              </a:spcAft>
              <a:buClrTx/>
              <a:buSzTx/>
              <a:buNone/>
            </a:pPr>
            <a:r>
              <a:rPr lang="en-US" sz="2800" dirty="0" smtClean="0">
                <a:solidFill>
                  <a:schemeClr val="tx1"/>
                </a:solidFill>
                <a:latin typeface="Calibri" pitchFamily="34" charset="0"/>
                <a:ea typeface="Calibri" pitchFamily="34" charset="0"/>
                <a:cs typeface="Times New Roman" pitchFamily="18" charset="0"/>
              </a:rPr>
              <a:t>In this project different regression algorithms are used, and </a:t>
            </a:r>
            <a:r>
              <a:rPr lang="en-US" sz="2800" dirty="0" smtClean="0">
                <a:solidFill>
                  <a:schemeClr val="tx1"/>
                </a:solidFill>
                <a:latin typeface="Calibri" pitchFamily="34" charset="0"/>
                <a:ea typeface="Calibri" pitchFamily="34" charset="0"/>
                <a:cs typeface="Times New Roman" pitchFamily="18" charset="0"/>
              </a:rPr>
              <a:t>Random Forest </a:t>
            </a:r>
            <a:r>
              <a:rPr lang="en-US" sz="2800" dirty="0" err="1" smtClean="0">
                <a:solidFill>
                  <a:schemeClr val="tx1"/>
                </a:solidFill>
                <a:latin typeface="Calibri" pitchFamily="34" charset="0"/>
                <a:ea typeface="Calibri" pitchFamily="34" charset="0"/>
                <a:cs typeface="Times New Roman" pitchFamily="18" charset="0"/>
              </a:rPr>
              <a:t>Regressor</a:t>
            </a:r>
            <a:r>
              <a:rPr lang="en-US" sz="2800" dirty="0" smtClean="0">
                <a:solidFill>
                  <a:schemeClr val="tx1"/>
                </a:solidFill>
                <a:latin typeface="Calibri" pitchFamily="34" charset="0"/>
                <a:ea typeface="Calibri" pitchFamily="34" charset="0"/>
                <a:cs typeface="Times New Roman" pitchFamily="18" charset="0"/>
              </a:rPr>
              <a:t> </a:t>
            </a:r>
            <a:r>
              <a:rPr lang="en-US" sz="2800" dirty="0" smtClean="0">
                <a:solidFill>
                  <a:schemeClr val="tx1"/>
                </a:solidFill>
                <a:latin typeface="Calibri" pitchFamily="34" charset="0"/>
                <a:ea typeface="Calibri" pitchFamily="34" charset="0"/>
                <a:cs typeface="Times New Roman" pitchFamily="18" charset="0"/>
              </a:rPr>
              <a:t>give high score so selected that one.</a:t>
            </a:r>
            <a:endParaRPr lang="en-US" sz="1600" dirty="0" smtClean="0">
              <a:solidFill>
                <a:schemeClr val="tx1"/>
              </a:solidFill>
              <a:latin typeface="Arial" pitchFamily="34" charset="0"/>
              <a:cs typeface="Arial" pitchFamily="34" charset="0"/>
            </a:endParaRPr>
          </a:p>
          <a:p>
            <a:pPr marL="0" lvl="0" indent="457200" eaLnBrk="0" fontAlgn="base" hangingPunct="0">
              <a:spcBef>
                <a:spcPct val="0"/>
              </a:spcBef>
              <a:spcAft>
                <a:spcPct val="0"/>
              </a:spcAft>
              <a:buClrTx/>
              <a:buSzTx/>
              <a:buNone/>
            </a:pPr>
            <a:endParaRPr lang="en-US" sz="4400" dirty="0" smtClean="0">
              <a:solidFill>
                <a:schemeClr val="tx1"/>
              </a:solidFill>
              <a:latin typeface="Arial" pitchFamily="34" charset="0"/>
              <a:cs typeface="Arial" pitchFamily="34" charset="0"/>
            </a:endParaRPr>
          </a:p>
          <a:p>
            <a:endParaRPr lang="en-US" dirty="0">
              <a:solidFill>
                <a:schemeClr val="tx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90600" y="1066800"/>
            <a:ext cx="6798734" cy="1303867"/>
          </a:xfrm>
        </p:spPr>
        <p:txBody>
          <a:bodyPr>
            <a:normAutofit fontScale="90000"/>
          </a:bodyPr>
          <a:lstStyle/>
          <a:p>
            <a:r>
              <a:rPr lang="en-US" sz="6700" dirty="0" smtClean="0">
                <a:solidFill>
                  <a:schemeClr val="tx1"/>
                </a:solidFill>
              </a:rPr>
              <a:t>Future </a:t>
            </a:r>
            <a:r>
              <a:rPr lang="en-US" sz="6700" dirty="0" smtClean="0">
                <a:solidFill>
                  <a:schemeClr val="tx1"/>
                </a:solidFill>
              </a:rPr>
              <a:t>scope</a:t>
            </a:r>
            <a:r>
              <a:rPr lang="en-US" dirty="0" smtClean="0">
                <a:solidFill>
                  <a:schemeClr val="tx1"/>
                </a:solidFill>
              </a:rPr>
              <a:t/>
            </a:r>
            <a:br>
              <a:rPr lang="en-US" dirty="0" smtClean="0">
                <a:solidFill>
                  <a:schemeClr val="tx1"/>
                </a:solidFill>
              </a:rPr>
            </a:br>
            <a:endParaRPr lang="en-US" dirty="0">
              <a:solidFill>
                <a:schemeClr val="tx1"/>
              </a:solidFill>
            </a:endParaRPr>
          </a:p>
        </p:txBody>
      </p:sp>
      <p:sp>
        <p:nvSpPr>
          <p:cNvPr id="2" name="Content Placeholder 1"/>
          <p:cNvSpPr>
            <a:spLocks noGrp="1"/>
          </p:cNvSpPr>
          <p:nvPr>
            <p:ph idx="1"/>
          </p:nvPr>
        </p:nvSpPr>
        <p:spPr/>
        <p:txBody>
          <a:bodyPr/>
          <a:lstStyle/>
          <a:p>
            <a:r>
              <a:rPr lang="en-US" dirty="0" smtClean="0">
                <a:solidFill>
                  <a:schemeClr val="tx1"/>
                </a:solidFill>
              </a:rPr>
              <a:t>We may add large historical data of car price which can help to improve accuracy of the machine learning model. We can build an android app as user interface for interacting with user. For better performance, we plan to judiciously design deep learning network structures, use adaptive learning rates and train on clusters of data rather than the whole dataset.</a:t>
            </a:r>
          </a:p>
          <a:p>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Load The data set</a:t>
            </a:r>
            <a:endParaRPr lang="en-US" dirty="0"/>
          </a:p>
        </p:txBody>
      </p:sp>
      <p:pic>
        <p:nvPicPr>
          <p:cNvPr id="4" name="Content Placeholder 3"/>
          <p:cNvPicPr>
            <a:picLocks noGrp="1"/>
          </p:cNvPicPr>
          <p:nvPr>
            <p:ph idx="1"/>
          </p:nvPr>
        </p:nvPicPr>
        <p:blipFill>
          <a:blip r:embed="rId2" cstate="print"/>
          <a:stretch>
            <a:fillRect/>
          </a:stretch>
        </p:blipFill>
        <p:spPr bwMode="auto">
          <a:xfrm>
            <a:off x="914400" y="2490788"/>
            <a:ext cx="7239000" cy="344487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Shape of data set</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752600" y="2895600"/>
            <a:ext cx="5219700" cy="19050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Info about data set</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173454" y="2438400"/>
            <a:ext cx="6802146" cy="37338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Checking data types</a:t>
            </a:r>
            <a:endParaRPr lang="en-US" dirty="0"/>
          </a:p>
        </p:txBody>
      </p:sp>
      <p:pic>
        <p:nvPicPr>
          <p:cNvPr id="4" name="Content Placeholder 3"/>
          <p:cNvPicPr>
            <a:picLocks noGrp="1"/>
          </p:cNvPicPr>
          <p:nvPr>
            <p:ph idx="1"/>
          </p:nvPr>
        </p:nvPicPr>
        <p:blipFill>
          <a:blip r:embed="rId2" cstate="print"/>
          <a:stretch>
            <a:fillRect/>
          </a:stretch>
        </p:blipFill>
        <p:spPr bwMode="auto">
          <a:xfrm>
            <a:off x="1899444" y="3098800"/>
            <a:ext cx="5353050" cy="22288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Checking missing values</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219201" y="2743200"/>
            <a:ext cx="5624512" cy="21336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Heatmap</a:t>
            </a:r>
            <a:endParaRPr lang="en-US" dirty="0"/>
          </a:p>
        </p:txBody>
      </p:sp>
      <p:pic>
        <p:nvPicPr>
          <p:cNvPr id="3074" name="Picture 2"/>
          <p:cNvPicPr>
            <a:picLocks noGrp="1" noChangeAspect="1" noChangeArrowheads="1"/>
          </p:cNvPicPr>
          <p:nvPr>
            <p:ph idx="1"/>
          </p:nvPr>
        </p:nvPicPr>
        <p:blipFill>
          <a:blip r:embed="rId2" cstate="print"/>
          <a:stretch>
            <a:fillRect/>
          </a:stretch>
        </p:blipFill>
        <p:spPr bwMode="auto">
          <a:xfrm>
            <a:off x="1857533" y="2490788"/>
            <a:ext cx="5436871" cy="344487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357</TotalTime>
  <Words>467</Words>
  <Application>Microsoft Office PowerPoint</Application>
  <PresentationFormat>On-screen Show (4:3)</PresentationFormat>
  <Paragraphs>46</Paragraphs>
  <Slides>38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Garamond</vt:lpstr>
      <vt:lpstr>Times New Roman</vt:lpstr>
      <vt:lpstr>Organic</vt:lpstr>
      <vt:lpstr>PROJECT NAME: CAR PRICE PREDICTION</vt:lpstr>
      <vt:lpstr>INTRODUCTION </vt:lpstr>
      <vt:lpstr>Importing all necessary libraries</vt:lpstr>
      <vt:lpstr>Load The data set</vt:lpstr>
      <vt:lpstr>Shape of data set</vt:lpstr>
      <vt:lpstr>Info about data set</vt:lpstr>
      <vt:lpstr>Checking data types</vt:lpstr>
      <vt:lpstr>Checking missing values</vt:lpstr>
      <vt:lpstr>Heatmap</vt:lpstr>
      <vt:lpstr>Company column</vt:lpstr>
      <vt:lpstr>Name column</vt:lpstr>
      <vt:lpstr>Fuel column</vt:lpstr>
      <vt:lpstr>No. Of Owners column</vt:lpstr>
      <vt:lpstr>Kilometers Driven column</vt:lpstr>
      <vt:lpstr>Transmission column</vt:lpstr>
      <vt:lpstr>Location column</vt:lpstr>
      <vt:lpstr>Year column</vt:lpstr>
      <vt:lpstr>Price column</vt:lpstr>
      <vt:lpstr>Preprocessing on price column</vt:lpstr>
      <vt:lpstr>Preprocessing on Driven_kilometers</vt:lpstr>
      <vt:lpstr>Preprocessing on year column</vt:lpstr>
      <vt:lpstr>Preprocessing on Num_of_owners</vt:lpstr>
      <vt:lpstr>Filling missing values</vt:lpstr>
      <vt:lpstr>Statistical Summary</vt:lpstr>
      <vt:lpstr>Distplot</vt:lpstr>
      <vt:lpstr>Encoding</vt:lpstr>
      <vt:lpstr>Label Encoder</vt:lpstr>
      <vt:lpstr>Dropping columns and concat new columns</vt:lpstr>
      <vt:lpstr>Dropped unnecessary columns</vt:lpstr>
      <vt:lpstr>Separate input columns and target columns</vt:lpstr>
      <vt:lpstr>Standard scaler</vt:lpstr>
      <vt:lpstr>Train_Test_Split</vt:lpstr>
      <vt:lpstr>Fit and Predict data </vt:lpstr>
      <vt:lpstr>HyperParameterTunning</vt:lpstr>
      <vt:lpstr>Random Forest Regressor</vt:lpstr>
      <vt:lpstr>Create object file of best model</vt:lpstr>
      <vt:lpstr>Conclusion </vt:lpstr>
      <vt:lpstr>Future scope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KUNAL</cp:lastModifiedBy>
  <cp:revision>36</cp:revision>
  <dcterms:created xsi:type="dcterms:W3CDTF">2006-08-16T00:00:00Z</dcterms:created>
  <dcterms:modified xsi:type="dcterms:W3CDTF">2021-12-11T16:33:15Z</dcterms:modified>
</cp:coreProperties>
</file>