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287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31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64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76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96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162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91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20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22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43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08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64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32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7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24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06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12/24/2021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0197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307" y="766354"/>
            <a:ext cx="10899305" cy="2638697"/>
          </a:xfrm>
        </p:spPr>
        <p:txBody>
          <a:bodyPr>
            <a:normAutofit/>
          </a:bodyPr>
          <a:lstStyle/>
          <a:p>
            <a:r>
              <a:rPr lang="en-IN" sz="4800" b="1" dirty="0">
                <a:latin typeface="Times New Roman" panose="02020603050405020304" pitchFamily="18" charset="0"/>
                <a:cs typeface="Times New Roman" panose="02020603050405020304" pitchFamily="18" charset="0"/>
              </a:rPr>
              <a:t>CUSTOMER </a:t>
            </a:r>
            <a:r>
              <a:rPr lang="en-IN" sz="4800" b="1" dirty="0" smtClean="0">
                <a:latin typeface="Times New Roman" panose="02020603050405020304" pitchFamily="18" charset="0"/>
                <a:cs typeface="Times New Roman" panose="02020603050405020304" pitchFamily="18" charset="0"/>
              </a:rPr>
              <a:t> RETENTION  PROJECT</a:t>
            </a:r>
            <a:endParaRPr lang="en-IN" sz="4800" dirty="0"/>
          </a:p>
        </p:txBody>
      </p:sp>
      <p:sp>
        <p:nvSpPr>
          <p:cNvPr id="3" name="Subtitle 2"/>
          <p:cNvSpPr>
            <a:spLocks noGrp="1"/>
          </p:cNvSpPr>
          <p:nvPr>
            <p:ph type="subTitle" idx="1"/>
          </p:nvPr>
        </p:nvSpPr>
        <p:spPr>
          <a:xfrm>
            <a:off x="3620055" y="4062446"/>
            <a:ext cx="4869807" cy="1126283"/>
          </a:xfrm>
        </p:spPr>
        <p:txBody>
          <a:bodyPr>
            <a:normAutofit fontScale="25000" lnSpcReduction="20000"/>
          </a:bodyPr>
          <a:lstStyle/>
          <a:p>
            <a:pPr algn="ctr"/>
            <a:r>
              <a:rPr lang="en-IN" sz="11200" dirty="0">
                <a:solidFill>
                  <a:srgbClr val="FFFF00"/>
                </a:solidFill>
                <a:latin typeface="Times New Roman" panose="02020603050405020304" pitchFamily="18" charset="0"/>
                <a:cs typeface="Times New Roman" panose="02020603050405020304" pitchFamily="18" charset="0"/>
              </a:rPr>
              <a:t>Submitted By:	</a:t>
            </a:r>
          </a:p>
          <a:p>
            <a:pPr algn="ctr"/>
            <a:r>
              <a:rPr lang="en-IN" sz="11200" dirty="0" smtClean="0">
                <a:solidFill>
                  <a:srgbClr val="FFFF00"/>
                </a:solidFill>
                <a:latin typeface="Times New Roman" panose="02020603050405020304" pitchFamily="18" charset="0"/>
                <a:cs typeface="Times New Roman" panose="02020603050405020304" pitchFamily="18" charset="0"/>
              </a:rPr>
              <a:t>       RAUSHAN  </a:t>
            </a:r>
            <a:r>
              <a:rPr lang="en-IN" sz="11200" dirty="0" err="1" smtClean="0">
                <a:solidFill>
                  <a:srgbClr val="FFFF00"/>
                </a:solidFill>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4822969" y="159792"/>
            <a:ext cx="2932430" cy="2620949"/>
          </a:xfrm>
          <a:prstGeom prst="rect">
            <a:avLst/>
          </a:prstGeom>
        </p:spPr>
      </p:pic>
    </p:spTree>
    <p:extLst>
      <p:ext uri="{BB962C8B-B14F-4D97-AF65-F5344CB8AC3E}">
        <p14:creationId xmlns:p14="http://schemas.microsoft.com/office/powerpoint/2010/main" val="122803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Pipe Line</a:t>
            </a:r>
            <a:endParaRPr lang="en-IN" dirty="0"/>
          </a:p>
        </p:txBody>
      </p:sp>
      <p:sp>
        <p:nvSpPr>
          <p:cNvPr id="3" name="Content Placeholder 2"/>
          <p:cNvSpPr>
            <a:spLocks noGrp="1"/>
          </p:cNvSpPr>
          <p:nvPr>
            <p:ph idx="1"/>
          </p:nvPr>
        </p:nvSpPr>
        <p:spPr>
          <a:xfrm>
            <a:off x="1249809" y="3035121"/>
            <a:ext cx="8915400" cy="2232338"/>
          </a:xfrm>
        </p:spPr>
        <p:txBody>
          <a:bodyPr/>
          <a:lstStyle/>
          <a:p>
            <a:pPr marL="0" indent="0" algn="just">
              <a:buNone/>
            </a:pPr>
            <a:r>
              <a:rPr lang="en-IN" dirty="0">
                <a:latin typeface="Times New Roman" panose="02020603050405020304" pitchFamily="18" charset="0"/>
                <a:cs typeface="Times New Roman" panose="02020603050405020304" pitchFamily="18" charset="0"/>
              </a:rPr>
              <a:t>Pre Processing is an important step to get better results.</a:t>
            </a:r>
          </a:p>
          <a:p>
            <a:pPr marL="0" indent="0" algn="just">
              <a:buNone/>
            </a:pPr>
            <a:r>
              <a:rPr lang="en-IN" dirty="0">
                <a:latin typeface="Times New Roman" panose="02020603050405020304" pitchFamily="18" charset="0"/>
                <a:cs typeface="Times New Roman" panose="02020603050405020304" pitchFamily="18" charset="0"/>
              </a:rPr>
              <a:t>Following are the steps I followed in the project  for pre-processing:</a:t>
            </a:r>
          </a:p>
          <a:p>
            <a:pPr algn="just">
              <a:buAutoNum type="arabicPeriod"/>
            </a:pPr>
            <a:r>
              <a:rPr lang="en-IN" dirty="0">
                <a:latin typeface="Times New Roman" panose="02020603050405020304" pitchFamily="18" charset="0"/>
                <a:cs typeface="Times New Roman" panose="02020603050405020304" pitchFamily="18" charset="0"/>
              </a:rPr>
              <a:t>Check and handle null values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buAutoNum type="arabicPeriod"/>
            </a:pPr>
            <a:r>
              <a:rPr lang="en-IN" dirty="0">
                <a:latin typeface="Times New Roman" panose="02020603050405020304" pitchFamily="18" charset="0"/>
                <a:cs typeface="Times New Roman" panose="02020603050405020304" pitchFamily="18" charset="0"/>
              </a:rPr>
              <a:t>Encoding of categorical </a:t>
            </a:r>
            <a:r>
              <a:rPr lang="en-IN" dirty="0" smtClean="0">
                <a:latin typeface="Times New Roman" panose="02020603050405020304" pitchFamily="18" charset="0"/>
                <a:cs typeface="Times New Roman" panose="02020603050405020304" pitchFamily="18" charset="0"/>
              </a:rPr>
              <a:t>feature.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9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1154954" y="3156426"/>
            <a:ext cx="8915400" cy="2037807"/>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No Null values were there in the dataset.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For encoding some columns I used ordinal encoder.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after Pre Processing</a:t>
            </a:r>
            <a:endParaRPr lang="en-IN" dirty="0"/>
          </a:p>
        </p:txBody>
      </p:sp>
      <p:pic>
        <p:nvPicPr>
          <p:cNvPr id="4" name="Content Placeholder 3"/>
          <p:cNvPicPr>
            <a:picLocks noGrp="1" noChangeAspect="1"/>
          </p:cNvPicPr>
          <p:nvPr>
            <p:ph idx="1"/>
          </p:nvPr>
        </p:nvPicPr>
        <p:blipFill>
          <a:blip r:embed="rId2"/>
          <a:stretch>
            <a:fillRect/>
          </a:stretch>
        </p:blipFill>
        <p:spPr>
          <a:xfrm>
            <a:off x="1154954" y="2558603"/>
            <a:ext cx="9274629" cy="3778250"/>
          </a:xfrm>
          <a:prstGeom prst="rect">
            <a:avLst/>
          </a:prstGeom>
        </p:spPr>
      </p:pic>
    </p:spTree>
    <p:extLst>
      <p:ext uri="{BB962C8B-B14F-4D97-AF65-F5344CB8AC3E}">
        <p14:creationId xmlns:p14="http://schemas.microsoft.com/office/powerpoint/2010/main" val="248019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741848"/>
            <a:ext cx="8761413" cy="706964"/>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952178" y="2558603"/>
            <a:ext cx="10346372" cy="3779520"/>
          </a:xfrm>
        </p:spPr>
        <p:txBody>
          <a:bodyPr>
            <a:normAutofit/>
          </a:bodyPr>
          <a:lstStyle/>
          <a:p>
            <a:pPr lvl="0" algn="just"/>
            <a:r>
              <a:rPr lang="en-IN" dirty="0">
                <a:latin typeface="Times New Roman" panose="02020603050405020304" pitchFamily="18" charset="0"/>
                <a:cs typeface="Times New Roman" panose="02020603050405020304" pitchFamily="18" charset="0"/>
              </a:rPr>
              <a:t>All the  columns are categorical. In categorical columns, the categories are somewhat imbalance . </a:t>
            </a:r>
          </a:p>
          <a:p>
            <a:pPr lvl="0" algn="just"/>
            <a:r>
              <a:rPr lang="en-IN" dirty="0">
                <a:latin typeface="Times New Roman" panose="02020603050405020304" pitchFamily="18" charset="0"/>
                <a:cs typeface="Times New Roman" panose="02020603050405020304" pitchFamily="18" charset="0"/>
              </a:rPr>
              <a:t>Looking at the type of customers there are  customers who are of age 21 to 31 who are females and 31 to 41 who are males.</a:t>
            </a:r>
          </a:p>
          <a:p>
            <a:pPr lvl="0" algn="just"/>
            <a:r>
              <a:rPr lang="en-IN" dirty="0">
                <a:latin typeface="Times New Roman" panose="02020603050405020304" pitchFamily="18" charset="0"/>
                <a:cs typeface="Times New Roman" panose="02020603050405020304" pitchFamily="18" charset="0"/>
              </a:rPr>
              <a:t>Customers use mainly smartphones and mobile internet for online shopping.</a:t>
            </a:r>
          </a:p>
          <a:p>
            <a:pPr lvl="0" algn="just"/>
            <a:r>
              <a:rPr lang="en-IN" dirty="0">
                <a:latin typeface="Times New Roman" panose="02020603050405020304" pitchFamily="18" charset="0"/>
                <a:cs typeface="Times New Roman" panose="02020603050405020304" pitchFamily="18" charset="0"/>
              </a:rPr>
              <a:t>Main cities are Noida , Delhi and Bangalore from where customers do shopping.</a:t>
            </a:r>
          </a:p>
          <a:p>
            <a:pPr lvl="0" algn="just"/>
            <a:r>
              <a:rPr lang="en-IN" dirty="0">
                <a:latin typeface="Times New Roman" panose="02020603050405020304" pitchFamily="18" charset="0"/>
                <a:cs typeface="Times New Roman" panose="02020603050405020304" pitchFamily="18" charset="0"/>
              </a:rPr>
              <a:t>Based on the trustworthiness the amazon and </a:t>
            </a:r>
            <a:r>
              <a:rPr lang="en-IN" dirty="0" err="1">
                <a:latin typeface="Times New Roman" panose="02020603050405020304" pitchFamily="18" charset="0"/>
                <a:cs typeface="Times New Roman" panose="02020603050405020304" pitchFamily="18" charset="0"/>
              </a:rPr>
              <a:t>flipkart</a:t>
            </a:r>
            <a:r>
              <a:rPr lang="en-IN" dirty="0">
                <a:latin typeface="Times New Roman" panose="02020603050405020304" pitchFamily="18" charset="0"/>
                <a:cs typeface="Times New Roman" panose="02020603050405020304" pitchFamily="18" charset="0"/>
              </a:rPr>
              <a:t> at the top.</a:t>
            </a:r>
          </a:p>
          <a:p>
            <a:pPr lvl="0" algn="just"/>
            <a:r>
              <a:rPr lang="en-IN" dirty="0" err="1" smtClean="0">
                <a:latin typeface="Times New Roman" panose="02020603050405020304" pitchFamily="18" charset="0"/>
                <a:cs typeface="Times New Roman" panose="02020603050405020304" pitchFamily="18" charset="0"/>
              </a:rPr>
              <a:t>Snapdeal</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Lack in the privacy of the customer.</a:t>
            </a:r>
          </a:p>
          <a:p>
            <a:pPr lvl="0" algn="just"/>
            <a:r>
              <a:rPr lang="en-IN" dirty="0">
                <a:latin typeface="Times New Roman" panose="02020603050405020304" pitchFamily="18" charset="0"/>
                <a:cs typeface="Times New Roman" panose="02020603050405020304" pitchFamily="18" charset="0"/>
              </a:rPr>
              <a:t>Amazon is the only website that is single website used by some customers.</a:t>
            </a:r>
          </a:p>
          <a:p>
            <a:pPr lvl="0" algn="just"/>
            <a:r>
              <a:rPr lang="en-IN" dirty="0">
                <a:latin typeface="Times New Roman" panose="02020603050405020304" pitchFamily="18" charset="0"/>
                <a:cs typeface="Times New Roman" panose="02020603050405020304" pitchFamily="18" charset="0"/>
              </a:rPr>
              <a:t>Most preferred payment option is cash on delivery</a:t>
            </a:r>
            <a:r>
              <a:rPr lang="en-IN" dirty="0" smtClean="0"/>
              <a:t>.</a:t>
            </a:r>
            <a:endParaRPr lang="en-IN" dirty="0"/>
          </a:p>
        </p:txBody>
      </p:sp>
    </p:spTree>
    <p:extLst>
      <p:ext uri="{BB962C8B-B14F-4D97-AF65-F5344CB8AC3E}">
        <p14:creationId xmlns:p14="http://schemas.microsoft.com/office/powerpoint/2010/main" val="97167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584360"/>
            <a:ext cx="10172201" cy="3777622"/>
          </a:xfrm>
        </p:spPr>
        <p:txBody>
          <a:bodyPr>
            <a:noAutofit/>
          </a:bodyPr>
          <a:lstStyle/>
          <a:p>
            <a:pPr lvl="0" algn="just"/>
            <a:r>
              <a:rPr lang="en-IN" sz="2400" dirty="0">
                <a:latin typeface="Times New Roman" panose="02020603050405020304" pitchFamily="18" charset="0"/>
                <a:cs typeface="Times New Roman" panose="02020603050405020304" pitchFamily="18" charset="0"/>
              </a:rPr>
              <a:t>Most of the people do not shop the added product because of the </a:t>
            </a:r>
          </a:p>
          <a:p>
            <a:pPr algn="just"/>
            <a:r>
              <a:rPr lang="en-IN" sz="2400" dirty="0">
                <a:latin typeface="Times New Roman" panose="02020603050405020304" pitchFamily="18" charset="0"/>
                <a:cs typeface="Times New Roman" panose="02020603050405020304" pitchFamily="18" charset="0"/>
              </a:rPr>
              <a:t>Promo code non applicability or better alternative option.</a:t>
            </a:r>
          </a:p>
          <a:p>
            <a:pPr algn="just"/>
            <a:r>
              <a:rPr lang="en-IN" sz="2400" dirty="0">
                <a:latin typeface="Times New Roman" panose="02020603050405020304" pitchFamily="18" charset="0"/>
                <a:cs typeface="Times New Roman" panose="02020603050405020304" pitchFamily="18" charset="0"/>
              </a:rPr>
              <a:t>That means websites should take care of the alternative option in terms of price may be.</a:t>
            </a:r>
          </a:p>
          <a:p>
            <a:pPr lvl="0" algn="just"/>
            <a:r>
              <a:rPr lang="en-IN" sz="2400" dirty="0">
                <a:latin typeface="Times New Roman" panose="02020603050405020304" pitchFamily="18" charset="0"/>
                <a:cs typeface="Times New Roman" panose="02020603050405020304" pitchFamily="18" charset="0"/>
              </a:rPr>
              <a:t>Except Amazon every website gives late delivery to the customers using it from long time which is not a good practice.</a:t>
            </a:r>
          </a:p>
          <a:p>
            <a:pPr lvl="0" algn="just"/>
            <a:r>
              <a:rPr lang="en-IN" sz="2400" dirty="0">
                <a:latin typeface="Times New Roman" panose="02020603050405020304" pitchFamily="18" charset="0"/>
                <a:cs typeface="Times New Roman" panose="02020603050405020304" pitchFamily="18" charset="0"/>
              </a:rPr>
              <a:t>Customers who are using  desktop are strongly disagree with ease of navigation of websites reason may be the websites portability or internet issue.</a:t>
            </a:r>
          </a:p>
        </p:txBody>
      </p:sp>
    </p:spTree>
    <p:extLst>
      <p:ext uri="{BB962C8B-B14F-4D97-AF65-F5344CB8AC3E}">
        <p14:creationId xmlns:p14="http://schemas.microsoft.com/office/powerpoint/2010/main" val="90714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386" y="2862668"/>
            <a:ext cx="6950028" cy="2438399"/>
          </a:xfrm>
        </p:spPr>
        <p:txBody>
          <a:bodyPr/>
          <a:lstStyle/>
          <a:p>
            <a:pPr algn="ctr"/>
            <a:r>
              <a:rPr lang="en-US" sz="4400" b="1" dirty="0" smtClean="0">
                <a:solidFill>
                  <a:schemeClr val="tx1"/>
                </a:solidFill>
                <a:latin typeface="Times New Roman" panose="02020603050405020304" pitchFamily="18" charset="0"/>
                <a:cs typeface="Times New Roman" panose="02020603050405020304" pitchFamily="18" charset="0"/>
              </a:rPr>
              <a:t>THANK YOU</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94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6" y="935032"/>
            <a:ext cx="8761413" cy="706964"/>
          </a:xfrm>
        </p:spPr>
        <p:txBody>
          <a:bodyPr/>
          <a:lstStyle/>
          <a:p>
            <a:r>
              <a:rPr lang="en-IN"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p:cNvSpPr>
            <a:spLocks noGrp="1"/>
          </p:cNvSpPr>
          <p:nvPr>
            <p:ph idx="1"/>
          </p:nvPr>
        </p:nvSpPr>
        <p:spPr>
          <a:xfrm>
            <a:off x="1026166" y="2391178"/>
            <a:ext cx="7599817" cy="2847703"/>
          </a:xfrm>
        </p:spPr>
        <p:txBody>
          <a:bodyPr>
            <a:normAutofit/>
          </a:bodyPr>
          <a:lstStyle/>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Conclusion</a:t>
            </a:r>
          </a:p>
          <a:p>
            <a:endParaRPr lang="en-IN" sz="3600" dirty="0"/>
          </a:p>
        </p:txBody>
      </p:sp>
    </p:spTree>
    <p:extLst>
      <p:ext uri="{BB962C8B-B14F-4D97-AF65-F5344CB8AC3E}">
        <p14:creationId xmlns:p14="http://schemas.microsoft.com/office/powerpoint/2010/main" val="160289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80" y="649868"/>
            <a:ext cx="7526435" cy="1117604"/>
          </a:xfrm>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402080" y="2995749"/>
            <a:ext cx="10102532" cy="2864138"/>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p:txBody>
      </p:sp>
    </p:spTree>
    <p:extLst>
      <p:ext uri="{BB962C8B-B14F-4D97-AF65-F5344CB8AC3E}">
        <p14:creationId xmlns:p14="http://schemas.microsoft.com/office/powerpoint/2010/main" val="391738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dataset contains 269 rows and 71 columns . Each column is categorical and also having </a:t>
            </a:r>
          </a:p>
          <a:p>
            <a:pPr marL="0" indent="0" algn="just">
              <a:buNone/>
            </a:pPr>
            <a:r>
              <a:rPr lang="en-US" dirty="0">
                <a:latin typeface="Times New Roman" panose="02020603050405020304" pitchFamily="18" charset="0"/>
                <a:cs typeface="Times New Roman" panose="02020603050405020304" pitchFamily="18" charset="0"/>
              </a:rPr>
              <a:t>Four to five categories in each column.</a:t>
            </a: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532587" y="3472144"/>
            <a:ext cx="8751378" cy="3118792"/>
          </a:xfrm>
          <a:prstGeom prst="rect">
            <a:avLst/>
          </a:prstGeom>
        </p:spPr>
      </p:pic>
    </p:spTree>
    <p:extLst>
      <p:ext uri="{BB962C8B-B14F-4D97-AF65-F5344CB8AC3E}">
        <p14:creationId xmlns:p14="http://schemas.microsoft.com/office/powerpoint/2010/main" val="401619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Columns of the </a:t>
            </a:r>
            <a:r>
              <a:rPr lang="en-US" dirty="0" smtClean="0">
                <a:latin typeface="Times New Roman" panose="02020603050405020304" pitchFamily="18" charset="0"/>
                <a:cs typeface="Times New Roman" panose="02020603050405020304" pitchFamily="18" charset="0"/>
              </a:rPr>
              <a:t>Dataset</a:t>
            </a:r>
            <a:endParaRPr lang="en-IN" dirty="0"/>
          </a:p>
        </p:txBody>
      </p:sp>
      <p:pic>
        <p:nvPicPr>
          <p:cNvPr id="4" name="Content Placeholder 3"/>
          <p:cNvPicPr>
            <a:picLocks noGrp="1" noChangeAspect="1"/>
          </p:cNvPicPr>
          <p:nvPr>
            <p:ph idx="1"/>
          </p:nvPr>
        </p:nvPicPr>
        <p:blipFill>
          <a:blip r:embed="rId2"/>
          <a:stretch>
            <a:fillRect/>
          </a:stretch>
        </p:blipFill>
        <p:spPr>
          <a:xfrm>
            <a:off x="1631938" y="2481328"/>
            <a:ext cx="6752208" cy="3919471"/>
          </a:xfrm>
          <a:prstGeom prst="rect">
            <a:avLst/>
          </a:prstGeom>
        </p:spPr>
      </p:pic>
    </p:spTree>
    <p:extLst>
      <p:ext uri="{BB962C8B-B14F-4D97-AF65-F5344CB8AC3E}">
        <p14:creationId xmlns:p14="http://schemas.microsoft.com/office/powerpoint/2010/main" val="82985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Glance at the Bi variate Analysis</a:t>
            </a:r>
            <a:endParaRPr lang="en-IN" dirty="0"/>
          </a:p>
        </p:txBody>
      </p:sp>
      <p:sp>
        <p:nvSpPr>
          <p:cNvPr id="3" name="Content Placeholder 2"/>
          <p:cNvSpPr>
            <a:spLocks noGrp="1"/>
          </p:cNvSpPr>
          <p:nvPr>
            <p:ph idx="1"/>
          </p:nvPr>
        </p:nvSpPr>
        <p:spPr>
          <a:xfrm>
            <a:off x="1090708" y="2294407"/>
            <a:ext cx="8825659" cy="3416300"/>
          </a:xfrm>
        </p:spPr>
        <p:txBody>
          <a:bodyPr>
            <a:normAutofit/>
          </a:bodyPr>
          <a:lstStyle/>
          <a:p>
            <a:pPr marL="0" lvl="0" indent="0">
              <a:buNone/>
            </a:pPr>
            <a:r>
              <a:rPr lang="en-IN" sz="2800" dirty="0">
                <a:latin typeface="Times New Roman" panose="02020603050405020304" pitchFamily="18" charset="0"/>
                <a:cs typeface="Times New Roman" panose="02020603050405020304" pitchFamily="18" charset="0"/>
              </a:rPr>
              <a:t>Wide variety of product on offer</a:t>
            </a:r>
          </a:p>
          <a:p>
            <a:pPr marL="0" indent="0">
              <a:buNone/>
            </a:pPr>
            <a:endParaRPr lang="en-IN" sz="2800" dirty="0"/>
          </a:p>
        </p:txBody>
      </p:sp>
      <p:pic>
        <p:nvPicPr>
          <p:cNvPr id="4" name="Picture 3"/>
          <p:cNvPicPr/>
          <p:nvPr/>
        </p:nvPicPr>
        <p:blipFill>
          <a:blip r:embed="rId2"/>
          <a:stretch>
            <a:fillRect/>
          </a:stretch>
        </p:blipFill>
        <p:spPr>
          <a:xfrm>
            <a:off x="1396929" y="3109495"/>
            <a:ext cx="6806913" cy="3409315"/>
          </a:xfrm>
          <a:prstGeom prst="rect">
            <a:avLst/>
          </a:prstGeom>
        </p:spPr>
      </p:pic>
    </p:spTree>
    <p:extLst>
      <p:ext uri="{BB962C8B-B14F-4D97-AF65-F5344CB8AC3E}">
        <p14:creationId xmlns:p14="http://schemas.microsoft.com/office/powerpoint/2010/main" val="26677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IN" dirty="0"/>
          </a:p>
        </p:txBody>
      </p:sp>
      <p:sp>
        <p:nvSpPr>
          <p:cNvPr id="3" name="Content Placeholder 2"/>
          <p:cNvSpPr>
            <a:spLocks noGrp="1"/>
          </p:cNvSpPr>
          <p:nvPr>
            <p:ph idx="1"/>
          </p:nvPr>
        </p:nvSpPr>
        <p:spPr/>
        <p:txBody>
          <a:bodyPr/>
          <a:lstStyle/>
          <a:p>
            <a:pPr marL="0" lvl="0" indent="0">
              <a:buNone/>
            </a:pPr>
            <a:r>
              <a:rPr lang="en-IN" sz="2000" dirty="0">
                <a:latin typeface="Times New Roman" panose="02020603050405020304" pitchFamily="18" charset="0"/>
                <a:cs typeface="Times New Roman" panose="02020603050405020304" pitchFamily="18" charset="0"/>
              </a:rPr>
              <a:t>Privacy of customer’s </a:t>
            </a:r>
            <a:r>
              <a:rPr lang="en-IN" sz="2000" dirty="0" smtClean="0">
                <a:latin typeface="Times New Roman" panose="02020603050405020304" pitchFamily="18" charset="0"/>
                <a:cs typeface="Times New Roman" panose="02020603050405020304" pitchFamily="18" charset="0"/>
              </a:rPr>
              <a:t>information</a:t>
            </a:r>
          </a:p>
          <a:p>
            <a:pPr marL="0" indent="0">
              <a:buNone/>
            </a:pPr>
            <a:endParaRPr lang="en-US" sz="2000" dirty="0"/>
          </a:p>
        </p:txBody>
      </p:sp>
      <p:pic>
        <p:nvPicPr>
          <p:cNvPr id="4" name="Picture 3"/>
          <p:cNvPicPr/>
          <p:nvPr/>
        </p:nvPicPr>
        <p:blipFill>
          <a:blip r:embed="rId2"/>
          <a:stretch>
            <a:fillRect/>
          </a:stretch>
        </p:blipFill>
        <p:spPr>
          <a:xfrm>
            <a:off x="1352841" y="3254096"/>
            <a:ext cx="7276004" cy="3494434"/>
          </a:xfrm>
          <a:prstGeom prst="rect">
            <a:avLst/>
          </a:prstGeom>
        </p:spPr>
      </p:pic>
    </p:spTree>
    <p:extLst>
      <p:ext uri="{BB962C8B-B14F-4D97-AF65-F5344CB8AC3E}">
        <p14:creationId xmlns:p14="http://schemas.microsoft.com/office/powerpoint/2010/main" val="69127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Abandon Frequency with its reason</a:t>
            </a:r>
          </a:p>
        </p:txBody>
      </p:sp>
      <p:pic>
        <p:nvPicPr>
          <p:cNvPr id="4" name="Content Placeholder 3"/>
          <p:cNvPicPr>
            <a:picLocks noGrp="1"/>
          </p:cNvPicPr>
          <p:nvPr>
            <p:ph idx="1"/>
          </p:nvPr>
        </p:nvPicPr>
        <p:blipFill>
          <a:blip r:embed="rId2"/>
          <a:stretch>
            <a:fillRect/>
          </a:stretch>
        </p:blipFill>
        <p:spPr>
          <a:xfrm>
            <a:off x="1154954" y="2631338"/>
            <a:ext cx="7213723" cy="3778250"/>
          </a:xfrm>
          <a:prstGeom prst="rect">
            <a:avLst/>
          </a:prstGeom>
        </p:spPr>
      </p:pic>
    </p:spTree>
    <p:extLst>
      <p:ext uri="{BB962C8B-B14F-4D97-AF65-F5344CB8AC3E}">
        <p14:creationId xmlns:p14="http://schemas.microsoft.com/office/powerpoint/2010/main" val="3152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Navigation with internet access </a:t>
            </a:r>
          </a:p>
        </p:txBody>
      </p:sp>
      <p:pic>
        <p:nvPicPr>
          <p:cNvPr id="4" name="Content Placeholder 3"/>
          <p:cNvPicPr>
            <a:picLocks noGrp="1"/>
          </p:cNvPicPr>
          <p:nvPr>
            <p:ph idx="1"/>
          </p:nvPr>
        </p:nvPicPr>
        <p:blipFill>
          <a:blip r:embed="rId2"/>
          <a:stretch>
            <a:fillRect/>
          </a:stretch>
        </p:blipFill>
        <p:spPr>
          <a:xfrm>
            <a:off x="1430952" y="2891462"/>
            <a:ext cx="8209416" cy="3241319"/>
          </a:xfrm>
          <a:prstGeom prst="rect">
            <a:avLst/>
          </a:prstGeom>
        </p:spPr>
      </p:pic>
    </p:spTree>
    <p:extLst>
      <p:ext uri="{BB962C8B-B14F-4D97-AF65-F5344CB8AC3E}">
        <p14:creationId xmlns:p14="http://schemas.microsoft.com/office/powerpoint/2010/main" val="461064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447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CUSTOMER  RETENTION  PROJECT</vt:lpstr>
      <vt:lpstr>Contents</vt:lpstr>
      <vt:lpstr>Problem Statement</vt:lpstr>
      <vt:lpstr>Data Analysis</vt:lpstr>
      <vt:lpstr>Columns of the Dataset</vt:lpstr>
      <vt:lpstr>Glance at the Bi variate Analysis</vt:lpstr>
      <vt:lpstr>Conti….</vt:lpstr>
      <vt:lpstr>Abandon Frequency with its reason</vt:lpstr>
      <vt:lpstr>Navigation with internet access </vt:lpstr>
      <vt:lpstr>Pre-Processing Pipe Line</vt:lpstr>
      <vt:lpstr>Approaches For Pre Processing</vt:lpstr>
      <vt:lpstr>Dataset after Pre Processing</vt:lpstr>
      <vt:lpstr>Conclusion</vt:lpstr>
      <vt:lpstr>Conti..</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dell</dc:creator>
  <cp:lastModifiedBy>KUNAL</cp:lastModifiedBy>
  <cp:revision>7</cp:revision>
  <dcterms:created xsi:type="dcterms:W3CDTF">2021-07-24T17:19:04Z</dcterms:created>
  <dcterms:modified xsi:type="dcterms:W3CDTF">2021-12-24T16:03:31Z</dcterms:modified>
</cp:coreProperties>
</file>