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3/7/2022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7577" y="862149"/>
            <a:ext cx="10207035" cy="2586446"/>
          </a:xfrm>
        </p:spPr>
        <p:txBody>
          <a:bodyPr>
            <a:normAutofit/>
          </a:bodyPr>
          <a:lstStyle/>
          <a:p>
            <a:pPr algn="ctr"/>
            <a:r>
              <a:rPr lang="en-IN" sz="4400" b="1" dirty="0" smtClean="0">
                <a:latin typeface="Times New Roman" panose="02020603050405020304" pitchFamily="18" charset="0"/>
                <a:cs typeface="Times New Roman" panose="02020603050405020304" pitchFamily="18" charset="0"/>
              </a:rPr>
              <a:t>MALIGNANT COMMENTS </a:t>
            </a:r>
            <a:r>
              <a:rPr lang="en-IN" sz="4400" b="1" dirty="0" smtClean="0">
                <a:latin typeface="Times New Roman" panose="02020603050405020304" pitchFamily="18" charset="0"/>
                <a:cs typeface="Times New Roman" panose="02020603050405020304" pitchFamily="18" charset="0"/>
              </a:rPr>
              <a:t>CLASSIFIER PROJECT</a:t>
            </a:r>
            <a:endParaRPr lang="en-IN"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11383" y="4545875"/>
            <a:ext cx="9693229" cy="1357788"/>
          </a:xfrm>
        </p:spPr>
        <p:txBody>
          <a:bodyPr/>
          <a:lstStyle/>
          <a:p>
            <a:pPr algn="ctr"/>
            <a:r>
              <a:rPr lang="en-IN" sz="3600" dirty="0" smtClean="0">
                <a:solidFill>
                  <a:schemeClr val="accent1"/>
                </a:solidFill>
              </a:rPr>
              <a:t>Submitted by:														</a:t>
            </a:r>
          </a:p>
          <a:p>
            <a:pPr algn="ctr"/>
            <a:r>
              <a:rPr lang="en-IN" sz="3600" dirty="0" smtClean="0">
                <a:solidFill>
                  <a:schemeClr val="accent1"/>
                </a:solidFill>
              </a:rPr>
              <a:t>RAUSHAN KUMAR</a:t>
            </a:r>
            <a:r>
              <a:rPr lang="en-IN" dirty="0" smtClean="0"/>
              <a:t>												</a:t>
            </a:r>
            <a:endParaRPr lang="en-IN" dirty="0"/>
          </a:p>
        </p:txBody>
      </p:sp>
    </p:spTree>
    <p:extLst>
      <p:ext uri="{BB962C8B-B14F-4D97-AF65-F5344CB8AC3E}">
        <p14:creationId xmlns:p14="http://schemas.microsoft.com/office/powerpoint/2010/main" val="155506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9361" y="624110"/>
            <a:ext cx="9005252" cy="1280890"/>
          </a:xfrm>
        </p:spPr>
        <p:txBody>
          <a:bodyPr/>
          <a:lstStyle/>
          <a:p>
            <a:r>
              <a:rPr lang="en-IN" dirty="0">
                <a:latin typeface="Times New Roman" panose="02020603050405020304" pitchFamily="18" charset="0"/>
                <a:cs typeface="Times New Roman" panose="02020603050405020304" pitchFamily="18" charset="0"/>
              </a:rPr>
              <a:t>Approaches For Pre Processing</a:t>
            </a:r>
            <a:endParaRPr lang="en-IN" dirty="0"/>
          </a:p>
        </p:txBody>
      </p:sp>
      <p:sp>
        <p:nvSpPr>
          <p:cNvPr id="3" name="Content Placeholder 2"/>
          <p:cNvSpPr>
            <a:spLocks noGrp="1"/>
          </p:cNvSpPr>
          <p:nvPr>
            <p:ph idx="1"/>
          </p:nvPr>
        </p:nvSpPr>
        <p:spPr>
          <a:xfrm>
            <a:off x="2377440" y="2133600"/>
            <a:ext cx="9127172" cy="3777622"/>
          </a:xfrm>
        </p:spPr>
        <p:txBody>
          <a:bodyPr/>
          <a:lstStyle/>
          <a:p>
            <a:pPr algn="just"/>
            <a:r>
              <a:rPr lang="en-IN" dirty="0" smtClean="0">
                <a:latin typeface="Times New Roman" panose="02020603050405020304" pitchFamily="18" charset="0"/>
                <a:cs typeface="Times New Roman" panose="02020603050405020304" pitchFamily="18" charset="0"/>
              </a:rPr>
              <a:t>Finding the null values</a:t>
            </a:r>
          </a:p>
          <a:p>
            <a:pPr algn="just"/>
            <a:r>
              <a:rPr lang="en-IN" dirty="0" err="1" smtClean="0">
                <a:latin typeface="Times New Roman" panose="02020603050405020304" pitchFamily="18" charset="0"/>
                <a:cs typeface="Times New Roman" panose="02020603050405020304" pitchFamily="18" charset="0"/>
              </a:rPr>
              <a:t>Preprocessing</a:t>
            </a:r>
            <a:r>
              <a:rPr lang="en-IN" dirty="0" smtClean="0">
                <a:latin typeface="Times New Roman" panose="02020603050405020304" pitchFamily="18" charset="0"/>
                <a:cs typeface="Times New Roman" panose="02020603050405020304" pitchFamily="18" charset="0"/>
              </a:rPr>
              <a:t> of comment text :</a:t>
            </a:r>
          </a:p>
          <a:p>
            <a:pPr algn="just"/>
            <a:r>
              <a:rPr lang="en-IN" dirty="0" smtClean="0">
                <a:latin typeface="Times New Roman" panose="02020603050405020304" pitchFamily="18" charset="0"/>
                <a:cs typeface="Times New Roman" panose="02020603050405020304" pitchFamily="18" charset="0"/>
              </a:rPr>
              <a:t>Removing  stop words</a:t>
            </a:r>
          </a:p>
          <a:p>
            <a:pPr algn="just"/>
            <a:r>
              <a:rPr lang="en-IN" dirty="0" smtClean="0">
                <a:latin typeface="Times New Roman" panose="02020603050405020304" pitchFamily="18" charset="0"/>
                <a:cs typeface="Times New Roman" panose="02020603050405020304" pitchFamily="18" charset="0"/>
              </a:rPr>
              <a:t>Removing punctuation</a:t>
            </a:r>
          </a:p>
          <a:p>
            <a:pPr algn="just"/>
            <a:r>
              <a:rPr lang="en-IN" dirty="0" smtClean="0">
                <a:latin typeface="Times New Roman" panose="02020603050405020304" pitchFamily="18" charset="0"/>
                <a:cs typeface="Times New Roman" panose="02020603050405020304" pitchFamily="18" charset="0"/>
              </a:rPr>
              <a:t>Removing </a:t>
            </a:r>
            <a:r>
              <a:rPr lang="en-IN" dirty="0" err="1" smtClean="0">
                <a:latin typeface="Times New Roman" panose="02020603050405020304" pitchFamily="18" charset="0"/>
                <a:cs typeface="Times New Roman" panose="02020603050405020304" pitchFamily="18" charset="0"/>
              </a:rPr>
              <a:t>urls</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Removing phone numbers</a:t>
            </a:r>
          </a:p>
          <a:p>
            <a:pPr algn="just"/>
            <a:r>
              <a:rPr lang="en-IN" dirty="0" smtClean="0">
                <a:latin typeface="Times New Roman" panose="02020603050405020304" pitchFamily="18" charset="0"/>
                <a:cs typeface="Times New Roman" panose="02020603050405020304" pitchFamily="18" charset="0"/>
              </a:rPr>
              <a:t>Removing special characters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528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792480"/>
            <a:ext cx="8911687" cy="1112520"/>
          </a:xfrm>
        </p:spPr>
        <p:txBody>
          <a:bodyPr/>
          <a:lstStyle/>
          <a:p>
            <a:r>
              <a:rPr lang="en-IN" dirty="0" smtClean="0">
                <a:latin typeface="Times New Roman" panose="02020603050405020304" pitchFamily="18" charset="0"/>
                <a:cs typeface="Times New Roman" panose="02020603050405020304" pitchFamily="18" charset="0"/>
              </a:rPr>
              <a:t>Dataset after pre processing</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177143" y="2499360"/>
            <a:ext cx="9327470" cy="3300488"/>
          </a:xfrm>
          <a:prstGeom prst="rect">
            <a:avLst/>
          </a:prstGeom>
        </p:spPr>
      </p:pic>
    </p:spTree>
    <p:extLst>
      <p:ext uri="{BB962C8B-B14F-4D97-AF65-F5344CB8AC3E}">
        <p14:creationId xmlns:p14="http://schemas.microsoft.com/office/powerpoint/2010/main" val="3658241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Modelling</a:t>
            </a:r>
            <a:endParaRPr lang="en-IN" dirty="0"/>
          </a:p>
        </p:txBody>
      </p:sp>
      <p:sp>
        <p:nvSpPr>
          <p:cNvPr id="3" name="Content Placeholder 2"/>
          <p:cNvSpPr>
            <a:spLocks noGrp="1"/>
          </p:cNvSpPr>
          <p:nvPr>
            <p:ph idx="1"/>
          </p:nvPr>
        </p:nvSpPr>
        <p:spPr>
          <a:xfrm>
            <a:off x="2264229" y="2821577"/>
            <a:ext cx="9240383" cy="3089644"/>
          </a:xfrm>
        </p:spPr>
        <p:txBody>
          <a:bodyPr/>
          <a:lstStyle/>
          <a:p>
            <a:pPr algn="just"/>
            <a:r>
              <a:rPr lang="en-IN" sz="2400" dirty="0" smtClean="0">
                <a:latin typeface="Times New Roman" panose="02020603050405020304" pitchFamily="18" charset="0"/>
                <a:cs typeface="Times New Roman" panose="02020603050405020304" pitchFamily="18" charset="0"/>
              </a:rPr>
              <a:t>This is an multi label classification.</a:t>
            </a:r>
          </a:p>
          <a:p>
            <a:pPr algn="just"/>
            <a:r>
              <a:rPr lang="en-IN" sz="2400" dirty="0" smtClean="0">
                <a:latin typeface="Times New Roman" panose="02020603050405020304" pitchFamily="18" charset="0"/>
                <a:cs typeface="Times New Roman" panose="02020603050405020304" pitchFamily="18" charset="0"/>
              </a:rPr>
              <a:t>Algorithms that I have used:</a:t>
            </a:r>
          </a:p>
          <a:p>
            <a:pPr algn="just"/>
            <a:r>
              <a:rPr lang="en-IN" sz="2400" dirty="0" err="1" smtClean="0">
                <a:latin typeface="Times New Roman" panose="02020603050405020304" pitchFamily="18" charset="0"/>
                <a:cs typeface="Times New Roman" panose="02020603050405020304" pitchFamily="18" charset="0"/>
              </a:rPr>
              <a:t>OneVsRestClassifier</a:t>
            </a:r>
            <a:r>
              <a:rPr lang="en-IN" sz="2400" dirty="0" smtClean="0">
                <a:latin typeface="Times New Roman" panose="02020603050405020304" pitchFamily="18" charset="0"/>
                <a:cs typeface="Times New Roman" panose="02020603050405020304" pitchFamily="18" charset="0"/>
              </a:rPr>
              <a:t> , Binary Relevance , Label </a:t>
            </a:r>
            <a:r>
              <a:rPr lang="en-IN" sz="2400" dirty="0" err="1" smtClean="0">
                <a:latin typeface="Times New Roman" panose="02020603050405020304" pitchFamily="18" charset="0"/>
                <a:cs typeface="Times New Roman" panose="02020603050405020304" pitchFamily="18" charset="0"/>
              </a:rPr>
              <a:t>PowerSet</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Ensemble Techniques like Random Forest , Gradient Descent and</a:t>
            </a:r>
          </a:p>
          <a:p>
            <a:pPr marL="0" indent="0" algn="just">
              <a:buNone/>
            </a:pPr>
            <a:r>
              <a:rPr lang="en-IN" sz="2400" dirty="0" smtClean="0">
                <a:latin typeface="Times New Roman" panose="02020603050405020304" pitchFamily="18" charset="0"/>
                <a:cs typeface="Times New Roman" panose="02020603050405020304" pitchFamily="18" charset="0"/>
              </a:rPr>
              <a:t>Ada Boost Classifier</a:t>
            </a:r>
          </a:p>
          <a:p>
            <a:endParaRPr lang="en-IN" dirty="0"/>
          </a:p>
        </p:txBody>
      </p:sp>
    </p:spTree>
    <p:extLst>
      <p:ext uri="{BB962C8B-B14F-4D97-AF65-F5344CB8AC3E}">
        <p14:creationId xmlns:p14="http://schemas.microsoft.com/office/powerpoint/2010/main" val="1066487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Metrics Used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2133600"/>
            <a:ext cx="8915400" cy="3777622"/>
          </a:xfrm>
        </p:spPr>
        <p:txBody>
          <a:bodyPr>
            <a:noAutofit/>
          </a:bodyPr>
          <a:lstStyle/>
          <a:p>
            <a:pPr algn="just"/>
            <a:r>
              <a:rPr lang="en-IN" sz="2400" dirty="0" smtClean="0">
                <a:latin typeface="Times New Roman" panose="02020603050405020304" pitchFamily="18" charset="0"/>
                <a:cs typeface="Times New Roman" panose="02020603050405020304" pitchFamily="18" charset="0"/>
              </a:rPr>
              <a:t>Metrics I have used is Accuracy score , Hamming Score , Classification report and confusion matrix.</a:t>
            </a:r>
          </a:p>
          <a:p>
            <a:pPr algn="just"/>
            <a:r>
              <a:rPr lang="en-IN" sz="2400" dirty="0" smtClean="0">
                <a:latin typeface="Times New Roman" panose="02020603050405020304" pitchFamily="18" charset="0"/>
                <a:cs typeface="Times New Roman" panose="02020603050405020304" pitchFamily="18" charset="0"/>
              </a:rPr>
              <a:t>Compared the best model based on the Accuracy and hamming score.</a:t>
            </a:r>
          </a:p>
          <a:p>
            <a:pPr algn="just"/>
            <a:r>
              <a:rPr lang="en-IN" sz="2400" b="1" dirty="0" smtClean="0">
                <a:latin typeface="Times New Roman" panose="02020603050405020304" pitchFamily="18" charset="0"/>
                <a:cs typeface="Times New Roman" panose="02020603050405020304" pitchFamily="18" charset="0"/>
              </a:rPr>
              <a:t>Pain Points:</a:t>
            </a:r>
          </a:p>
          <a:p>
            <a:pPr algn="just"/>
            <a:r>
              <a:rPr lang="en-IN" sz="2400" dirty="0" smtClean="0">
                <a:latin typeface="Times New Roman" panose="02020603050405020304" pitchFamily="18" charset="0"/>
                <a:cs typeface="Times New Roman" panose="02020603050405020304" pitchFamily="18" charset="0"/>
              </a:rPr>
              <a:t>As data is large takes large time to process .</a:t>
            </a:r>
          </a:p>
          <a:p>
            <a:pPr algn="just"/>
            <a:r>
              <a:rPr lang="en-IN" sz="2400" dirty="0" smtClean="0">
                <a:latin typeface="Times New Roman" panose="02020603050405020304" pitchFamily="18" charset="0"/>
                <a:cs typeface="Times New Roman" panose="02020603050405020304" pitchFamily="18" charset="0"/>
              </a:rPr>
              <a:t>Data cleaning should be done properly.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9915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IN" sz="2400" dirty="0" smtClean="0">
                <a:latin typeface="Times New Roman" panose="02020603050405020304" pitchFamily="18" charset="0"/>
                <a:cs typeface="Times New Roman" panose="02020603050405020304" pitchFamily="18" charset="0"/>
              </a:rPr>
              <a:t>Data is large in size leads to increased time and CPU utilization.</a:t>
            </a:r>
          </a:p>
          <a:p>
            <a:pPr algn="just"/>
            <a:r>
              <a:rPr lang="en-IN" sz="2400" dirty="0" smtClean="0">
                <a:latin typeface="Times New Roman" panose="02020603050405020304" pitchFamily="18" charset="0"/>
                <a:cs typeface="Times New Roman" panose="02020603050405020304" pitchFamily="18" charset="0"/>
              </a:rPr>
              <a:t>Each label is highly imbalanced.</a:t>
            </a:r>
          </a:p>
          <a:p>
            <a:pPr algn="just"/>
            <a:r>
              <a:rPr lang="en-IN" sz="2400" dirty="0" smtClean="0">
                <a:latin typeface="Times New Roman" panose="02020603050405020304" pitchFamily="18" charset="0"/>
                <a:cs typeface="Times New Roman" panose="02020603050405020304" pitchFamily="18" charset="0"/>
              </a:rPr>
              <a:t>Tried to apply possible technique.</a:t>
            </a:r>
          </a:p>
          <a:p>
            <a:pPr algn="just"/>
            <a:r>
              <a:rPr lang="en-IN" sz="2400" dirty="0" smtClean="0">
                <a:latin typeface="Times New Roman" panose="02020603050405020304" pitchFamily="18" charset="0"/>
                <a:cs typeface="Times New Roman" panose="02020603050405020304" pitchFamily="18" charset="0"/>
              </a:rPr>
              <a:t>Helpful to learn how to handle multi label classification.</a:t>
            </a:r>
          </a:p>
          <a:p>
            <a:pPr algn="just"/>
            <a:r>
              <a:rPr lang="en-IN" sz="2400" dirty="0" smtClean="0">
                <a:latin typeface="Times New Roman" panose="02020603050405020304" pitchFamily="18" charset="0"/>
                <a:cs typeface="Times New Roman" panose="02020603050405020304" pitchFamily="18" charset="0"/>
              </a:rPr>
              <a:t>Points to improve : </a:t>
            </a:r>
          </a:p>
          <a:p>
            <a:pPr algn="just"/>
            <a:r>
              <a:rPr lang="en-IN" sz="2400" dirty="0" smtClean="0">
                <a:latin typeface="Times New Roman" panose="02020603050405020304" pitchFamily="18" charset="0"/>
                <a:cs typeface="Times New Roman" panose="02020603050405020304" pitchFamily="18" charset="0"/>
              </a:rPr>
              <a:t>Hyper parametric tuning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1944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8160" y="2917370"/>
            <a:ext cx="7176451" cy="2473235"/>
          </a:xfrm>
        </p:spPr>
        <p:txBody>
          <a:bodyPr/>
          <a:lstStyle/>
          <a:p>
            <a:r>
              <a:rPr lang="en-IN" b="1" dirty="0" smtClean="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6357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083784" cy="1004393"/>
          </a:xfrm>
        </p:spPr>
        <p:txBody>
          <a:bodyPr>
            <a:normAutofit/>
          </a:bodyPr>
          <a:lstStyle/>
          <a:p>
            <a:r>
              <a:rPr lang="en-IN" sz="5400" dirty="0">
                <a:latin typeface="Times New Roman" panose="02020603050405020304" pitchFamily="18" charset="0"/>
                <a:cs typeface="Times New Roman" panose="02020603050405020304" pitchFamily="18" charset="0"/>
              </a:rPr>
              <a:t>Contents</a:t>
            </a:r>
            <a:endParaRPr lang="en-IN" sz="5400" dirty="0"/>
          </a:p>
        </p:txBody>
      </p:sp>
      <p:sp>
        <p:nvSpPr>
          <p:cNvPr id="3" name="Content Placeholder 2"/>
          <p:cNvSpPr>
            <a:spLocks noGrp="1"/>
          </p:cNvSpPr>
          <p:nvPr>
            <p:ph idx="1"/>
          </p:nvPr>
        </p:nvSpPr>
        <p:spPr>
          <a:xfrm>
            <a:off x="2368731" y="2029097"/>
            <a:ext cx="9135881" cy="3882125"/>
          </a:xfrm>
        </p:spPr>
        <p:txBody>
          <a:bodyPr>
            <a:normAutofit/>
          </a:bodyPr>
          <a:lstStyle/>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Problem Statement </a:t>
            </a:r>
          </a:p>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Data Analysis</a:t>
            </a:r>
          </a:p>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Pre Processing Pipe Line</a:t>
            </a:r>
          </a:p>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Data Modelling</a:t>
            </a:r>
          </a:p>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718950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p:cNvSpPr>
            <a:spLocks noGrp="1"/>
          </p:cNvSpPr>
          <p:nvPr>
            <p:ph idx="1"/>
          </p:nvPr>
        </p:nvSpPr>
        <p:spPr>
          <a:xfrm>
            <a:off x="1715589" y="2621280"/>
            <a:ext cx="9789023" cy="3289941"/>
          </a:xfrm>
        </p:spPr>
        <p:txBody>
          <a:bodyPr/>
          <a:lstStyle/>
          <a:p>
            <a:pPr marL="0" indent="0" algn="just">
              <a:buNone/>
            </a:pPr>
            <a:r>
              <a:rPr lang="en-IN" dirty="0">
                <a:latin typeface="Times New Roman" panose="02020603050405020304" pitchFamily="18"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0" indent="0" algn="just">
              <a:buNone/>
            </a:pPr>
            <a:r>
              <a:rPr lang="en-IN" dirty="0">
                <a:latin typeface="Times New Roman" panose="02020603050405020304" pitchFamily="18"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p>
          <a:p>
            <a:pPr marL="0" indent="0">
              <a:buNone/>
            </a:pPr>
            <a:endParaRPr lang="en-IN" dirty="0"/>
          </a:p>
        </p:txBody>
      </p:sp>
    </p:spTree>
    <p:extLst>
      <p:ext uri="{BB962C8B-B14F-4D97-AF65-F5344CB8AC3E}">
        <p14:creationId xmlns:p14="http://schemas.microsoft.com/office/powerpoint/2010/main" val="4203061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Analysis</a:t>
            </a:r>
            <a:endParaRPr lang="en-IN" dirty="0"/>
          </a:p>
        </p:txBody>
      </p:sp>
      <p:sp>
        <p:nvSpPr>
          <p:cNvPr id="3" name="Content Placeholder 2"/>
          <p:cNvSpPr>
            <a:spLocks noGrp="1"/>
          </p:cNvSpPr>
          <p:nvPr>
            <p:ph idx="1"/>
          </p:nvPr>
        </p:nvSpPr>
        <p:spPr/>
        <p:txBody>
          <a:bodyPr/>
          <a:lstStyle/>
          <a:p>
            <a:pPr algn="just"/>
            <a:r>
              <a:rPr lang="en-IN" dirty="0" smtClean="0">
                <a:latin typeface="Times New Roman" panose="02020603050405020304" pitchFamily="18" charset="0"/>
                <a:cs typeface="Times New Roman" panose="02020603050405020304" pitchFamily="18" charset="0"/>
              </a:rPr>
              <a:t>The dataset consist of 1,59,000 rows and 8 columns , It is a multi label classification problem where we need to find the category of comments</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between six categories.</a:t>
            </a:r>
          </a:p>
          <a:p>
            <a:pPr marL="0" indent="0" algn="just">
              <a:buNone/>
            </a:pPr>
            <a:endParaRPr lang="en-IN" dirty="0" smtClean="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665867" y="3309256"/>
            <a:ext cx="8564180" cy="2072641"/>
          </a:xfrm>
          <a:prstGeom prst="rect">
            <a:avLst/>
          </a:prstGeom>
        </p:spPr>
      </p:pic>
    </p:spTree>
    <p:extLst>
      <p:ext uri="{BB962C8B-B14F-4D97-AF65-F5344CB8AC3E}">
        <p14:creationId xmlns:p14="http://schemas.microsoft.com/office/powerpoint/2010/main" val="2852436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Independent Features</a:t>
            </a:r>
            <a:endParaRPr lang="en-IN" dirty="0"/>
          </a:p>
        </p:txBody>
      </p:sp>
      <p:sp>
        <p:nvSpPr>
          <p:cNvPr id="3" name="Content Placeholder 2"/>
          <p:cNvSpPr>
            <a:spLocks noGrp="1"/>
          </p:cNvSpPr>
          <p:nvPr>
            <p:ph idx="1"/>
          </p:nvPr>
        </p:nvSpPr>
        <p:spPr>
          <a:xfrm>
            <a:off x="2589212" y="2534194"/>
            <a:ext cx="8915400" cy="3377027"/>
          </a:xfrm>
        </p:spPr>
        <p:txBody>
          <a:bodyPr/>
          <a:lstStyle/>
          <a:p>
            <a:pPr algn="just"/>
            <a:r>
              <a:rPr lang="en-IN" dirty="0" smtClean="0">
                <a:latin typeface="Times New Roman" panose="02020603050405020304" pitchFamily="18" charset="0"/>
                <a:cs typeface="Times New Roman" panose="02020603050405020304" pitchFamily="18" charset="0"/>
              </a:rPr>
              <a:t>Number of independent features are two .</a:t>
            </a:r>
          </a:p>
          <a:p>
            <a:pPr algn="just"/>
            <a:r>
              <a:rPr lang="en-IN" dirty="0" smtClean="0">
                <a:latin typeface="Times New Roman" panose="02020603050405020304" pitchFamily="18" charset="0"/>
                <a:cs typeface="Times New Roman" panose="02020603050405020304" pitchFamily="18" charset="0"/>
              </a:rPr>
              <a:t>One is Id which is unique for each row and will not contribute for the model building.</a:t>
            </a:r>
          </a:p>
          <a:p>
            <a:pPr algn="just"/>
            <a:r>
              <a:rPr lang="en-IN" dirty="0" smtClean="0">
                <a:latin typeface="Times New Roman" panose="02020603050405020304" pitchFamily="18" charset="0"/>
                <a:cs typeface="Times New Roman" panose="02020603050405020304" pitchFamily="18" charset="0"/>
              </a:rPr>
              <a:t>Second and the only feature which will be useful in finding the type of comments is comment text.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439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Dependent Variable</a:t>
            </a:r>
            <a:endParaRPr lang="en-IN" dirty="0"/>
          </a:p>
        </p:txBody>
      </p:sp>
      <p:sp>
        <p:nvSpPr>
          <p:cNvPr id="3" name="Content Placeholder 2"/>
          <p:cNvSpPr>
            <a:spLocks noGrp="1"/>
          </p:cNvSpPr>
          <p:nvPr>
            <p:ph idx="1"/>
          </p:nvPr>
        </p:nvSpPr>
        <p:spPr>
          <a:xfrm>
            <a:off x="2589212" y="2246812"/>
            <a:ext cx="8915400" cy="3664410"/>
          </a:xfrm>
        </p:spPr>
        <p:txBody>
          <a:bodyPr/>
          <a:lstStyle/>
          <a:p>
            <a:r>
              <a:rPr lang="en-IN" dirty="0" smtClean="0"/>
              <a:t>There are six different dependent variable </a:t>
            </a:r>
          </a:p>
          <a:p>
            <a:r>
              <a:rPr lang="en-IN" dirty="0" smtClean="0"/>
              <a:t>Malignant , Highly Malignant , rude , threat , loathe , abuse . </a:t>
            </a:r>
          </a:p>
          <a:p>
            <a:r>
              <a:rPr lang="en-IN" dirty="0" smtClean="0"/>
              <a:t>Each is the different type of comment which has to be classify.</a:t>
            </a:r>
          </a:p>
          <a:p>
            <a:r>
              <a:rPr lang="en-IN" dirty="0" smtClean="0"/>
              <a:t>Each label is highly imbalanced in nature.</a:t>
            </a:r>
          </a:p>
          <a:p>
            <a:pPr marL="0" indent="0">
              <a:buNone/>
            </a:pPr>
            <a:endParaRPr lang="en-IN" dirty="0"/>
          </a:p>
        </p:txBody>
      </p:sp>
    </p:spTree>
    <p:extLst>
      <p:ext uri="{BB962C8B-B14F-4D97-AF65-F5344CB8AC3E}">
        <p14:creationId xmlns:p14="http://schemas.microsoft.com/office/powerpoint/2010/main" val="553666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509490"/>
          </a:xfrm>
        </p:spPr>
        <p:txBody>
          <a:bodyPr/>
          <a:lstStyle/>
          <a:p>
            <a:r>
              <a:rPr lang="en-IN" dirty="0" smtClean="0">
                <a:latin typeface="Times New Roman" panose="02020603050405020304" pitchFamily="18" charset="0"/>
                <a:cs typeface="Times New Roman" panose="02020603050405020304" pitchFamily="18" charset="0"/>
              </a:rPr>
              <a:t>Glance at some label count plot</a:t>
            </a:r>
            <a:endParaRPr lang="en-IN"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stretch>
            <a:fillRect/>
          </a:stretch>
        </p:blipFill>
        <p:spPr>
          <a:xfrm>
            <a:off x="955919" y="2264229"/>
            <a:ext cx="4227707" cy="3778250"/>
          </a:xfrm>
          <a:prstGeom prst="rect">
            <a:avLst/>
          </a:prstGeom>
        </p:spPr>
      </p:pic>
      <p:pic>
        <p:nvPicPr>
          <p:cNvPr id="8" name="Picture 7"/>
          <p:cNvPicPr>
            <a:picLocks noChangeAspect="1"/>
          </p:cNvPicPr>
          <p:nvPr/>
        </p:nvPicPr>
        <p:blipFill>
          <a:blip r:embed="rId3"/>
          <a:stretch>
            <a:fillRect/>
          </a:stretch>
        </p:blipFill>
        <p:spPr>
          <a:xfrm>
            <a:off x="6357257" y="2264229"/>
            <a:ext cx="4641669" cy="3778250"/>
          </a:xfrm>
          <a:prstGeom prst="rect">
            <a:avLst/>
          </a:prstGeom>
        </p:spPr>
      </p:pic>
    </p:spTree>
    <p:extLst>
      <p:ext uri="{BB962C8B-B14F-4D97-AF65-F5344CB8AC3E}">
        <p14:creationId xmlns:p14="http://schemas.microsoft.com/office/powerpoint/2010/main" val="25247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WORD CLOUD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smtClean="0"/>
              <a:t>Frequent words used in Highly Malignant comments</a:t>
            </a:r>
          </a:p>
          <a:p>
            <a:pPr marL="0" indent="0">
              <a:buNone/>
            </a:pPr>
            <a:endParaRPr lang="en-IN" dirty="0"/>
          </a:p>
          <a:p>
            <a:pPr marL="0" indent="0">
              <a:buNone/>
            </a:pPr>
            <a:endParaRPr lang="en-IN" dirty="0"/>
          </a:p>
        </p:txBody>
      </p:sp>
      <p:pic>
        <p:nvPicPr>
          <p:cNvPr id="4" name="Picture 3"/>
          <p:cNvPicPr>
            <a:picLocks noChangeAspect="1"/>
          </p:cNvPicPr>
          <p:nvPr/>
        </p:nvPicPr>
        <p:blipFill>
          <a:blip r:embed="rId2"/>
          <a:stretch>
            <a:fillRect/>
          </a:stretch>
        </p:blipFill>
        <p:spPr>
          <a:xfrm>
            <a:off x="2529531" y="2725782"/>
            <a:ext cx="7607246" cy="3244707"/>
          </a:xfrm>
          <a:prstGeom prst="rect">
            <a:avLst/>
          </a:prstGeom>
        </p:spPr>
      </p:pic>
    </p:spTree>
    <p:extLst>
      <p:ext uri="{BB962C8B-B14F-4D97-AF65-F5344CB8AC3E}">
        <p14:creationId xmlns:p14="http://schemas.microsoft.com/office/powerpoint/2010/main" val="1980487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097" y="624110"/>
            <a:ext cx="9475515" cy="995684"/>
          </a:xfrm>
        </p:spPr>
        <p:txBody>
          <a:bodyPr>
            <a:normAutofit/>
          </a:bodyPr>
          <a:lstStyle/>
          <a:p>
            <a:r>
              <a:rPr lang="en-IN" sz="2800" dirty="0" smtClean="0">
                <a:latin typeface="Times New Roman" panose="02020603050405020304" pitchFamily="18" charset="0"/>
                <a:cs typeface="Times New Roman" panose="02020603050405020304" pitchFamily="18" charset="0"/>
              </a:rPr>
              <a:t>COMMENTS WHERE EACH LABEL IS PRESENT</a:t>
            </a:r>
            <a:endParaRPr lang="en-IN" sz="2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656114" y="2447108"/>
            <a:ext cx="7306492" cy="3464741"/>
          </a:xfrm>
          <a:prstGeom prst="rect">
            <a:avLst/>
          </a:prstGeom>
        </p:spPr>
      </p:pic>
    </p:spTree>
    <p:extLst>
      <p:ext uri="{BB962C8B-B14F-4D97-AF65-F5344CB8AC3E}">
        <p14:creationId xmlns:p14="http://schemas.microsoft.com/office/powerpoint/2010/main" val="176889940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48</TotalTime>
  <Words>422</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Times New Roman</vt:lpstr>
      <vt:lpstr>Wingdings</vt:lpstr>
      <vt:lpstr>Wingdings 3</vt:lpstr>
      <vt:lpstr>Wisp</vt:lpstr>
      <vt:lpstr>MALIGNANT COMMENTS CLASSIFIER PROJECT</vt:lpstr>
      <vt:lpstr>Contents</vt:lpstr>
      <vt:lpstr>Problem Statement</vt:lpstr>
      <vt:lpstr>Data Analysis</vt:lpstr>
      <vt:lpstr>Independent Features</vt:lpstr>
      <vt:lpstr>Dependent Variable</vt:lpstr>
      <vt:lpstr>Glance at some label count plot</vt:lpstr>
      <vt:lpstr>WORD CLOUD</vt:lpstr>
      <vt:lpstr>COMMENTS WHERE EACH LABEL IS PRESENT</vt:lpstr>
      <vt:lpstr>Approaches For Pre Processing</vt:lpstr>
      <vt:lpstr>Dataset after pre processing</vt:lpstr>
      <vt:lpstr>Data Modelling</vt:lpstr>
      <vt:lpstr>Metrics Used</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dc:title>
  <dc:creator>dell</dc:creator>
  <cp:lastModifiedBy>KUNAL</cp:lastModifiedBy>
  <cp:revision>12</cp:revision>
  <dcterms:created xsi:type="dcterms:W3CDTF">2021-09-12T09:39:08Z</dcterms:created>
  <dcterms:modified xsi:type="dcterms:W3CDTF">2022-03-07T16:08:35Z</dcterms:modified>
</cp:coreProperties>
</file>