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7" r:id="rId4"/>
    <p:sldMasterId id="2147483688" r:id="rId5"/>
    <p:sldMasterId id="214748368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055f90df29_9_52:notes"/>
          <p:cNvSpPr txBox="1"/>
          <p:nvPr>
            <p:ph idx="1" type="body"/>
          </p:nvPr>
        </p:nvSpPr>
        <p:spPr>
          <a:xfrm>
            <a:off x="324853" y="4400550"/>
            <a:ext cx="62082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055f90df29_9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dc66b14c6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dc66b14c6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dc66b14c6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dc66b14c6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05b57dbdb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05b57dbdb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05bb23c46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05bb23c46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055f90df29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055f90df2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055f90df29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055f90df29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058b688331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058b688331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05bb23c46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05bb23c46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dc66b14c6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dc66b14c6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055f90df29_3_138:notes"/>
          <p:cNvSpPr txBox="1"/>
          <p:nvPr>
            <p:ph idx="1" type="body"/>
          </p:nvPr>
        </p:nvSpPr>
        <p:spPr>
          <a:xfrm>
            <a:off x="324853" y="4400550"/>
            <a:ext cx="6208294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055f90df29_3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055f90df29_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055f90df29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dc66b14c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dc66b14c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dc66b14c6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dc66b14c6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dc66b14c6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dc66b14c6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055f90df29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055f90df29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058b688331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058b688331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055f90df2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055f90df2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1" showMasterSp="0">
  <p:cSld name="Titelfolie 01">
    <p:bg>
      <p:bgPr>
        <a:solidFill>
          <a:schemeClr val="accen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 rot="4487256">
            <a:off x="612046" y="710488"/>
            <a:ext cx="4318972" cy="3723769"/>
          </a:xfrm>
          <a:prstGeom prst="hexagon">
            <a:avLst>
              <a:gd fmla="val 29063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1216057" y="1813340"/>
            <a:ext cx="5776274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216057" y="2900509"/>
            <a:ext cx="577627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71785" y="325114"/>
            <a:ext cx="1301194" cy="232492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 rot="5400000">
            <a:off x="7894940" y="3844343"/>
            <a:ext cx="1189028" cy="150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Studiere Zukunft</a:t>
            </a:r>
            <a:endParaRPr sz="1100"/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 rot="2676889">
            <a:off x="3361090" y="2880521"/>
            <a:ext cx="27000" cy="2654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200"/>
              <a:buNone/>
              <a:defRPr sz="200">
                <a:solidFill>
                  <a:schemeClr val="accent4"/>
                </a:solidFill>
              </a:defRPr>
            </a:lvl1pPr>
            <a:lvl2pPr indent="-3175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84838" y="461479"/>
            <a:ext cx="8574324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84838" y="1391524"/>
            <a:ext cx="8574324" cy="2908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2381837" y="4716097"/>
            <a:ext cx="436419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2381838" y="4600680"/>
            <a:ext cx="4364194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64575" y="4716097"/>
            <a:ext cx="38224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284838" y="4357694"/>
            <a:ext cx="532598" cy="807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1pPr>
            <a:lvl2pPr indent="-26035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2pPr>
            <a:lvl3pPr indent="-26035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3pPr>
            <a:lvl4pPr indent="-26035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4pPr>
            <a:lvl5pPr indent="-26035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>
  <p:cSld name="Zwei Inhalt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84838" y="461479"/>
            <a:ext cx="8574324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84838" y="1391524"/>
            <a:ext cx="4147965" cy="2908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711197" y="1391524"/>
            <a:ext cx="4147965" cy="2908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2381837" y="4716097"/>
            <a:ext cx="436419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2381838" y="4600680"/>
            <a:ext cx="4364194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64575" y="4716097"/>
            <a:ext cx="38224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 txBox="1"/>
          <p:nvPr>
            <p:ph idx="3" type="body"/>
          </p:nvPr>
        </p:nvSpPr>
        <p:spPr>
          <a:xfrm>
            <a:off x="284838" y="4357694"/>
            <a:ext cx="532598" cy="807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1pPr>
            <a:lvl2pPr indent="-26035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2pPr>
            <a:lvl3pPr indent="-26035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3pPr>
            <a:lvl4pPr indent="-26035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4pPr>
            <a:lvl5pPr indent="-26035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, Text und Bild 01">
  <p:cSld name="Titel, Text und Bild 0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84838" y="461479"/>
            <a:ext cx="8574324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284838" y="1391524"/>
            <a:ext cx="5317265" cy="2908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7"/>
          <p:cNvSpPr/>
          <p:nvPr>
            <p:ph idx="2" type="pic"/>
          </p:nvPr>
        </p:nvSpPr>
        <p:spPr>
          <a:xfrm>
            <a:off x="5880497" y="1391523"/>
            <a:ext cx="3263503" cy="2908418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2381837" y="4716097"/>
            <a:ext cx="436419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2381838" y="4600680"/>
            <a:ext cx="4364194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64575" y="4716097"/>
            <a:ext cx="38224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 txBox="1"/>
          <p:nvPr>
            <p:ph idx="3" type="body"/>
          </p:nvPr>
        </p:nvSpPr>
        <p:spPr>
          <a:xfrm>
            <a:off x="284838" y="4357694"/>
            <a:ext cx="532598" cy="807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1pPr>
            <a:lvl2pPr indent="-26035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2pPr>
            <a:lvl3pPr indent="-26035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3pPr>
            <a:lvl4pPr indent="-26035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4pPr>
            <a:lvl5pPr indent="-26035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2" showMasterSp="0">
  <p:cSld name="Titelfolie 02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>
            <p:ph idx="2" type="pic"/>
          </p:nvPr>
        </p:nvSpPr>
        <p:spPr>
          <a:xfrm>
            <a:off x="1448469" y="546023"/>
            <a:ext cx="4158620" cy="4167634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0" name="Google Shape;90;p18"/>
          <p:cNvSpPr txBox="1"/>
          <p:nvPr>
            <p:ph type="ctrTitle"/>
          </p:nvPr>
        </p:nvSpPr>
        <p:spPr>
          <a:xfrm>
            <a:off x="251520" y="1467092"/>
            <a:ext cx="5776274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71785" y="325114"/>
            <a:ext cx="1301194" cy="232492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 rot="5400000">
            <a:off x="7894940" y="3844343"/>
            <a:ext cx="1189028" cy="150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Studiere Zukunft</a:t>
            </a:r>
            <a:endParaRPr sz="1100"/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251520" y="2635740"/>
            <a:ext cx="577627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3" type="body"/>
          </p:nvPr>
        </p:nvSpPr>
        <p:spPr>
          <a:xfrm rot="2676889">
            <a:off x="1814414" y="2065240"/>
            <a:ext cx="27000" cy="3607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"/>
              <a:buNone/>
              <a:defRPr sz="200">
                <a:solidFill>
                  <a:schemeClr val="accent1"/>
                </a:solidFill>
              </a:defRPr>
            </a:lvl1pPr>
            <a:lvl2pPr indent="-3175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3" showMasterSp="0">
  <p:cSld name="Titelfolie 03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>
            <p:ph idx="2" type="pic"/>
          </p:nvPr>
        </p:nvSpPr>
        <p:spPr>
          <a:xfrm>
            <a:off x="2447873" y="487312"/>
            <a:ext cx="4158620" cy="416763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7" name="Google Shape;97;p19"/>
          <p:cNvSpPr txBox="1"/>
          <p:nvPr>
            <p:ph type="ctrTitle"/>
          </p:nvPr>
        </p:nvSpPr>
        <p:spPr>
          <a:xfrm>
            <a:off x="1216057" y="1813340"/>
            <a:ext cx="5776274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1216057" y="2900509"/>
            <a:ext cx="577627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71785" y="325114"/>
            <a:ext cx="1301194" cy="232492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 rot="5400000">
            <a:off x="7894940" y="3844343"/>
            <a:ext cx="1189028" cy="150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Studiere Zukunft</a:t>
            </a:r>
            <a:endParaRPr sz="1100"/>
          </a:p>
        </p:txBody>
      </p:sp>
      <p:sp>
        <p:nvSpPr>
          <p:cNvPr id="101" name="Google Shape;101;p19"/>
          <p:cNvSpPr txBox="1"/>
          <p:nvPr>
            <p:ph idx="3" type="body"/>
          </p:nvPr>
        </p:nvSpPr>
        <p:spPr>
          <a:xfrm rot="2676889">
            <a:off x="3361090" y="2880521"/>
            <a:ext cx="27000" cy="26549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chemeClr val="accent3"/>
              </a:buClr>
              <a:buSzPts val="200"/>
              <a:buNone/>
              <a:defRPr sz="200">
                <a:solidFill>
                  <a:schemeClr val="accent3"/>
                </a:solidFill>
              </a:defRPr>
            </a:lvl1pPr>
            <a:lvl2pPr indent="-3175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4" showMasterSp="0">
  <p:cSld name="Titelfolie 04">
    <p:bg>
      <p:bgPr>
        <a:solidFill>
          <a:schemeClr val="accen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>
            <p:ph idx="2" type="pic"/>
          </p:nvPr>
        </p:nvSpPr>
        <p:spPr>
          <a:xfrm>
            <a:off x="2762250" y="763191"/>
            <a:ext cx="3619500" cy="362069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4" name="Google Shape;104;p20"/>
          <p:cNvSpPr txBox="1"/>
          <p:nvPr>
            <p:ph type="ctrTitle"/>
          </p:nvPr>
        </p:nvSpPr>
        <p:spPr>
          <a:xfrm>
            <a:off x="1216057" y="1813340"/>
            <a:ext cx="5776274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1216057" y="2900509"/>
            <a:ext cx="577627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71785" y="325114"/>
            <a:ext cx="1301194" cy="232492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 rot="5400000">
            <a:off x="7894940" y="3844343"/>
            <a:ext cx="1189028" cy="150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Studiere Zukunft</a:t>
            </a:r>
            <a:endParaRPr sz="1100"/>
          </a:p>
        </p:txBody>
      </p:sp>
      <p:sp>
        <p:nvSpPr>
          <p:cNvPr id="108" name="Google Shape;108;p20"/>
          <p:cNvSpPr txBox="1"/>
          <p:nvPr>
            <p:ph idx="3" type="body"/>
          </p:nvPr>
        </p:nvSpPr>
        <p:spPr>
          <a:xfrm rot="2676889">
            <a:off x="3361090" y="2880521"/>
            <a:ext cx="27000" cy="2654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chemeClr val="accent3"/>
              </a:buClr>
              <a:buSzPts val="200"/>
              <a:buNone/>
              <a:defRPr sz="200">
                <a:solidFill>
                  <a:schemeClr val="accent3"/>
                </a:solidFill>
              </a:defRPr>
            </a:lvl1pPr>
            <a:lvl2pPr indent="-3175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trenner 01">
  <p:cSld name="Kapiteltrenner 01">
    <p:bg>
      <p:bgPr>
        <a:solidFill>
          <a:schemeClr val="accen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>
            <a:off x="0" y="4366033"/>
            <a:ext cx="9144000" cy="7774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4000" lIns="54000" spcFirstLastPara="1" rIns="54000" wrap="square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/>
          <p:nvPr/>
        </p:nvSpPr>
        <p:spPr>
          <a:xfrm rot="5400000">
            <a:off x="2271853" y="725867"/>
            <a:ext cx="3996872" cy="344557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54000" lIns="54000" spcFirstLastPara="1" rIns="54000" wrap="square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536972" y="2275532"/>
            <a:ext cx="8070056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 rot="-8123111">
            <a:off x="4481111" y="-432694"/>
            <a:ext cx="27000" cy="29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200"/>
              <a:buNone/>
              <a:defRPr sz="200">
                <a:solidFill>
                  <a:schemeClr val="accent4"/>
                </a:solidFill>
              </a:defRPr>
            </a:lvl1pPr>
            <a:lvl2pPr indent="-3175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0" type="dt"/>
          </p:nvPr>
        </p:nvSpPr>
        <p:spPr>
          <a:xfrm>
            <a:off x="2381837" y="4716097"/>
            <a:ext cx="436419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1" type="ftr"/>
          </p:nvPr>
        </p:nvSpPr>
        <p:spPr>
          <a:xfrm>
            <a:off x="2381838" y="4600680"/>
            <a:ext cx="4364194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64575" y="4716097"/>
            <a:ext cx="38224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8109756" y="4626834"/>
            <a:ext cx="516665" cy="516665"/>
          </a:xfrm>
          <a:prstGeom prst="parallelogram">
            <a:avLst>
              <a:gd fmla="val 980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"/>
              <a:buFont typeface="Arial"/>
              <a:buNone/>
            </a:pPr>
            <a:r>
              <a:t/>
            </a:r>
            <a:endParaRPr sz="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885" y="4607030"/>
            <a:ext cx="1755652" cy="21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trenner 02">
  <p:cSld name="Kapiteltrenner 02">
    <p:bg>
      <p:bgPr>
        <a:solidFill>
          <a:schemeClr val="accent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0" y="4366033"/>
            <a:ext cx="9144000" cy="7774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54000" lIns="54000" spcFirstLastPara="1" rIns="54000" wrap="square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/>
          <p:nvPr/>
        </p:nvSpPr>
        <p:spPr>
          <a:xfrm rot="4487256">
            <a:off x="2357717" y="710487"/>
            <a:ext cx="4318972" cy="3723769"/>
          </a:xfrm>
          <a:prstGeom prst="hexagon">
            <a:avLst>
              <a:gd fmla="val 29063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536972" y="2275532"/>
            <a:ext cx="8070056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2" type="body"/>
          </p:nvPr>
        </p:nvSpPr>
        <p:spPr>
          <a:xfrm rot="-8123111">
            <a:off x="4481111" y="-432694"/>
            <a:ext cx="27000" cy="29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200"/>
              <a:buNone/>
              <a:defRPr sz="200">
                <a:solidFill>
                  <a:schemeClr val="accent4"/>
                </a:solidFill>
              </a:defRPr>
            </a:lvl1pPr>
            <a:lvl2pPr indent="-3175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0" type="dt"/>
          </p:nvPr>
        </p:nvSpPr>
        <p:spPr>
          <a:xfrm>
            <a:off x="2381837" y="4716097"/>
            <a:ext cx="436419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1" type="ftr"/>
          </p:nvPr>
        </p:nvSpPr>
        <p:spPr>
          <a:xfrm>
            <a:off x="2381838" y="4600680"/>
            <a:ext cx="4364194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64575" y="4716097"/>
            <a:ext cx="38224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8109756" y="4626834"/>
            <a:ext cx="516665" cy="516665"/>
          </a:xfrm>
          <a:prstGeom prst="parallelogram">
            <a:avLst>
              <a:gd fmla="val 980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"/>
              <a:buFont typeface="Arial"/>
              <a:buNone/>
            </a:pPr>
            <a:r>
              <a:t/>
            </a:r>
            <a:endParaRPr sz="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885" y="4607030"/>
            <a:ext cx="1755652" cy="21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trenner 03">
  <p:cSld name="Kapiteltrenner 03">
    <p:bg>
      <p:bgPr>
        <a:solidFill>
          <a:schemeClr val="accent4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547649" y="773778"/>
            <a:ext cx="3611813" cy="3592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54000" lIns="54000" spcFirstLastPara="1" rIns="54000" wrap="square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 rot="-8123111">
            <a:off x="2140109" y="-380625"/>
            <a:ext cx="27000" cy="2575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200"/>
              <a:buNone/>
              <a:defRPr sz="200">
                <a:solidFill>
                  <a:schemeClr val="accent4"/>
                </a:solidFill>
              </a:defRPr>
            </a:lvl1pPr>
            <a:lvl2pPr indent="-3175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2" type="body"/>
          </p:nvPr>
        </p:nvSpPr>
        <p:spPr>
          <a:xfrm>
            <a:off x="1239389" y="2275532"/>
            <a:ext cx="6665222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0" type="dt"/>
          </p:nvPr>
        </p:nvSpPr>
        <p:spPr>
          <a:xfrm>
            <a:off x="2381837" y="4716097"/>
            <a:ext cx="436419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1" type="ftr"/>
          </p:nvPr>
        </p:nvSpPr>
        <p:spPr>
          <a:xfrm>
            <a:off x="2381838" y="4600680"/>
            <a:ext cx="4364194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64575" y="4716097"/>
            <a:ext cx="38224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trenner 04">
  <p:cSld name="Kapiteltrenner 04">
    <p:bg>
      <p:bgPr>
        <a:solidFill>
          <a:schemeClr val="accent5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/>
          <p:nvPr/>
        </p:nvSpPr>
        <p:spPr>
          <a:xfrm>
            <a:off x="0" y="4366033"/>
            <a:ext cx="9144000" cy="77746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54000" lIns="54000" spcFirstLastPara="1" rIns="54000" wrap="square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4429135" y="773778"/>
            <a:ext cx="3611813" cy="359225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54000" lIns="54000" spcFirstLastPara="1" rIns="54000" wrap="square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1239389" y="2275532"/>
            <a:ext cx="6665222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1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2" type="body"/>
          </p:nvPr>
        </p:nvSpPr>
        <p:spPr>
          <a:xfrm rot="2676889">
            <a:off x="5361835" y="2544665"/>
            <a:ext cx="27000" cy="30473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"/>
              <a:buNone/>
              <a:defRPr sz="200">
                <a:solidFill>
                  <a:schemeClr val="accent1"/>
                </a:solidFill>
              </a:defRPr>
            </a:lvl1pPr>
            <a:lvl2pPr indent="-3175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0" type="dt"/>
          </p:nvPr>
        </p:nvSpPr>
        <p:spPr>
          <a:xfrm>
            <a:off x="2381837" y="4716097"/>
            <a:ext cx="436419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1" type="ftr"/>
          </p:nvPr>
        </p:nvSpPr>
        <p:spPr>
          <a:xfrm>
            <a:off x="2381838" y="4600680"/>
            <a:ext cx="4364194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64575" y="4716097"/>
            <a:ext cx="38224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8109756" y="4626834"/>
            <a:ext cx="516665" cy="516665"/>
          </a:xfrm>
          <a:prstGeom prst="parallelogram">
            <a:avLst>
              <a:gd fmla="val 980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"/>
              <a:buFont typeface="Arial"/>
              <a:buNone/>
            </a:pPr>
            <a:r>
              <a:t/>
            </a:r>
            <a:endParaRPr sz="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885" y="4607030"/>
            <a:ext cx="1755652" cy="21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trenner 05">
  <p:cSld name="Kapiteltrenner 0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>
            <a:off x="0" y="4379614"/>
            <a:ext cx="9144000" cy="763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54000" lIns="54000" spcFirstLastPara="1" rIns="54000" wrap="square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25"/>
          <p:cNvSpPr txBox="1"/>
          <p:nvPr>
            <p:ph idx="1" type="body"/>
          </p:nvPr>
        </p:nvSpPr>
        <p:spPr>
          <a:xfrm rot="2676889">
            <a:off x="2946781" y="2065240"/>
            <a:ext cx="27000" cy="3607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"/>
              <a:buNone/>
              <a:defRPr sz="200">
                <a:solidFill>
                  <a:schemeClr val="accent1"/>
                </a:solidFill>
              </a:defRPr>
            </a:lvl1pPr>
            <a:lvl2pPr indent="-3175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0" name="Google Shape;150;p25"/>
          <p:cNvSpPr/>
          <p:nvPr>
            <p:ph idx="3" type="body"/>
          </p:nvPr>
        </p:nvSpPr>
        <p:spPr>
          <a:xfrm rot="5400000">
            <a:off x="4674507" y="773778"/>
            <a:ext cx="3611813" cy="3592255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100"/>
              <a:buNone/>
              <a:defRPr sz="100">
                <a:solidFill>
                  <a:schemeClr val="accent4"/>
                </a:solidFill>
              </a:defRPr>
            </a:lvl1pPr>
            <a:lvl2pPr indent="-3175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1" name="Google Shape;151;p25"/>
          <p:cNvSpPr txBox="1"/>
          <p:nvPr>
            <p:ph idx="4" type="body"/>
          </p:nvPr>
        </p:nvSpPr>
        <p:spPr>
          <a:xfrm>
            <a:off x="1239389" y="2275532"/>
            <a:ext cx="6665222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1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0" type="dt"/>
          </p:nvPr>
        </p:nvSpPr>
        <p:spPr>
          <a:xfrm>
            <a:off x="2381837" y="4716097"/>
            <a:ext cx="436419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11" type="ftr"/>
          </p:nvPr>
        </p:nvSpPr>
        <p:spPr>
          <a:xfrm>
            <a:off x="2381838" y="4600680"/>
            <a:ext cx="4364194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464575" y="4716097"/>
            <a:ext cx="38224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5"/>
          <p:cNvSpPr/>
          <p:nvPr>
            <p:ph idx="5" type="body"/>
          </p:nvPr>
        </p:nvSpPr>
        <p:spPr>
          <a:xfrm>
            <a:off x="8109756" y="4626834"/>
            <a:ext cx="516665" cy="516665"/>
          </a:xfrm>
          <a:prstGeom prst="parallelogram">
            <a:avLst>
              <a:gd fmla="val 980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200"/>
              <a:buNone/>
              <a:defRPr sz="200">
                <a:solidFill>
                  <a:schemeClr val="accent4"/>
                </a:solidFill>
              </a:defRPr>
            </a:lvl1pPr>
            <a:lvl2pPr indent="-3175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6" type="body"/>
          </p:nvPr>
        </p:nvSpPr>
        <p:spPr>
          <a:xfrm>
            <a:off x="225816" y="4566383"/>
            <a:ext cx="1863425" cy="29965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15298" l="2350" r="3344" t="12404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00"/>
              <a:buNone/>
              <a:defRPr sz="100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>
  <p:cSld name="Nur Titel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284838" y="461479"/>
            <a:ext cx="8574324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10" type="dt"/>
          </p:nvPr>
        </p:nvSpPr>
        <p:spPr>
          <a:xfrm>
            <a:off x="2381837" y="4716097"/>
            <a:ext cx="436419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6"/>
          <p:cNvSpPr txBox="1"/>
          <p:nvPr>
            <p:ph idx="11" type="ftr"/>
          </p:nvPr>
        </p:nvSpPr>
        <p:spPr>
          <a:xfrm>
            <a:off x="2381838" y="4600680"/>
            <a:ext cx="4364194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64575" y="4716097"/>
            <a:ext cx="38224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284838" y="4357694"/>
            <a:ext cx="532598" cy="807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1pPr>
            <a:lvl2pPr indent="-26035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2pPr>
            <a:lvl3pPr indent="-26035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3pPr>
            <a:lvl4pPr indent="-26035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4pPr>
            <a:lvl5pPr indent="-26035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, Text und Bild 02">
  <p:cSld name="Titel, Text und Bild 0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284838" y="461479"/>
            <a:ext cx="8574324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284839" y="1391524"/>
            <a:ext cx="3925025" cy="2908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6" name="Google Shape;166;p27"/>
          <p:cNvSpPr/>
          <p:nvPr>
            <p:ph idx="2" type="pic"/>
          </p:nvPr>
        </p:nvSpPr>
        <p:spPr>
          <a:xfrm>
            <a:off x="4488257" y="1391523"/>
            <a:ext cx="4655743" cy="2908418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27"/>
          <p:cNvSpPr txBox="1"/>
          <p:nvPr>
            <p:ph idx="10" type="dt"/>
          </p:nvPr>
        </p:nvSpPr>
        <p:spPr>
          <a:xfrm>
            <a:off x="2381837" y="4716097"/>
            <a:ext cx="436419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idx="11" type="ftr"/>
          </p:nvPr>
        </p:nvSpPr>
        <p:spPr>
          <a:xfrm>
            <a:off x="2381838" y="4600680"/>
            <a:ext cx="4364194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8464575" y="4716097"/>
            <a:ext cx="38224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7"/>
          <p:cNvSpPr txBox="1"/>
          <p:nvPr>
            <p:ph idx="3" type="body"/>
          </p:nvPr>
        </p:nvSpPr>
        <p:spPr>
          <a:xfrm>
            <a:off x="284838" y="4357694"/>
            <a:ext cx="532598" cy="807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1pPr>
            <a:lvl2pPr indent="-26035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2pPr>
            <a:lvl3pPr indent="-26035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3pPr>
            <a:lvl4pPr indent="-26035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4pPr>
            <a:lvl5pPr indent="-26035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ntergrundbild mit Text">
  <p:cSld name="Hintergrundbild mit 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/>
          <p:nvPr/>
        </p:nvSpPr>
        <p:spPr>
          <a:xfrm>
            <a:off x="0" y="4553616"/>
            <a:ext cx="9144000" cy="5898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54000" lIns="54000" spcFirstLastPara="1" rIns="54000" wrap="square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543727" y="773778"/>
            <a:ext cx="3611813" cy="3592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00"/>
              <a:buNone/>
              <a:defRPr sz="100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3" type="body"/>
          </p:nvPr>
        </p:nvSpPr>
        <p:spPr>
          <a:xfrm rot="-8123111">
            <a:off x="3327887" y="-380625"/>
            <a:ext cx="27000" cy="257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200"/>
              <a:buNone/>
              <a:defRPr sz="200">
                <a:solidFill>
                  <a:schemeClr val="accent4"/>
                </a:solidFill>
              </a:defRPr>
            </a:lvl1pPr>
            <a:lvl2pPr indent="-3175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4" type="body"/>
          </p:nvPr>
        </p:nvSpPr>
        <p:spPr>
          <a:xfrm>
            <a:off x="1239389" y="2102408"/>
            <a:ext cx="2508746" cy="692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10" type="dt"/>
          </p:nvPr>
        </p:nvSpPr>
        <p:spPr>
          <a:xfrm>
            <a:off x="2381837" y="4716097"/>
            <a:ext cx="436419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28"/>
          <p:cNvSpPr txBox="1"/>
          <p:nvPr>
            <p:ph idx="11" type="ftr"/>
          </p:nvPr>
        </p:nvSpPr>
        <p:spPr>
          <a:xfrm>
            <a:off x="2381838" y="4600680"/>
            <a:ext cx="4364194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8464575" y="4716097"/>
            <a:ext cx="38224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8109756" y="4626834"/>
            <a:ext cx="516665" cy="516665"/>
          </a:xfrm>
          <a:prstGeom prst="parallelogram">
            <a:avLst>
              <a:gd fmla="val 980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"/>
              <a:buFont typeface="Arial"/>
              <a:buNone/>
            </a:pPr>
            <a:r>
              <a:t/>
            </a:r>
            <a:endParaRPr sz="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/>
          <p:nvPr>
            <p:ph idx="5" type="body"/>
          </p:nvPr>
        </p:nvSpPr>
        <p:spPr>
          <a:xfrm>
            <a:off x="8109756" y="4626834"/>
            <a:ext cx="516665" cy="516665"/>
          </a:xfrm>
          <a:prstGeom prst="parallelogram">
            <a:avLst>
              <a:gd fmla="val 980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200"/>
              <a:buNone/>
              <a:defRPr sz="200">
                <a:solidFill>
                  <a:schemeClr val="accent4"/>
                </a:solidFill>
              </a:defRPr>
            </a:lvl1pPr>
            <a:lvl2pPr indent="-3175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6" type="body"/>
          </p:nvPr>
        </p:nvSpPr>
        <p:spPr>
          <a:xfrm>
            <a:off x="223597" y="4570685"/>
            <a:ext cx="1863425" cy="29965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15298" l="2350" r="3344" t="12404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00"/>
              <a:buNone/>
              <a:defRPr sz="100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>
  <p:cSld name="Leer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idx="10" type="dt"/>
          </p:nvPr>
        </p:nvSpPr>
        <p:spPr>
          <a:xfrm>
            <a:off x="2381837" y="4716097"/>
            <a:ext cx="436419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29"/>
          <p:cNvSpPr txBox="1"/>
          <p:nvPr>
            <p:ph idx="11" type="ftr"/>
          </p:nvPr>
        </p:nvSpPr>
        <p:spPr>
          <a:xfrm>
            <a:off x="2381838" y="4600680"/>
            <a:ext cx="4364194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8464575" y="4716097"/>
            <a:ext cx="38224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284838" y="4357694"/>
            <a:ext cx="532598" cy="807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1pPr>
            <a:lvl2pPr indent="-26035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2pPr>
            <a:lvl3pPr indent="-26035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3pPr>
            <a:lvl4pPr indent="-26035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4pPr>
            <a:lvl5pPr indent="-26035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4" name="Google Shape;194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2" name="Google Shape;20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6" name="Google Shape;206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7" name="Google Shape;20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4" name="Google Shape;21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7" name="Google Shape;21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1" name="Google Shape;221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2" name="Google Shape;222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3" name="Google Shape;22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26" name="Google Shape;22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0" name="Google Shape;23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1" showMasterSp="0">
  <p:cSld name="Titelfolie 01">
    <p:bg>
      <p:bgPr>
        <a:solidFill>
          <a:schemeClr val="accent2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/>
          <p:nvPr/>
        </p:nvSpPr>
        <p:spPr>
          <a:xfrm rot="4487164">
            <a:off x="612046" y="710413"/>
            <a:ext cx="4318968" cy="3723875"/>
          </a:xfrm>
          <a:prstGeom prst="hexagon">
            <a:avLst>
              <a:gd fmla="val 29063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2"/>
          <p:cNvSpPr txBox="1"/>
          <p:nvPr>
            <p:ph type="ctrTitle"/>
          </p:nvPr>
        </p:nvSpPr>
        <p:spPr>
          <a:xfrm>
            <a:off x="1216057" y="1813340"/>
            <a:ext cx="5776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42"/>
          <p:cNvSpPr txBox="1"/>
          <p:nvPr>
            <p:ph idx="1" type="subTitle"/>
          </p:nvPr>
        </p:nvSpPr>
        <p:spPr>
          <a:xfrm>
            <a:off x="1216057" y="2900509"/>
            <a:ext cx="5776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37" name="Google Shape;237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71785" y="325114"/>
            <a:ext cx="1301194" cy="232492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2"/>
          <p:cNvSpPr txBox="1"/>
          <p:nvPr/>
        </p:nvSpPr>
        <p:spPr>
          <a:xfrm rot="5400000">
            <a:off x="7893075" y="3842350"/>
            <a:ext cx="11889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Studiere Zukunft</a:t>
            </a:r>
            <a:endParaRPr sz="1100"/>
          </a:p>
        </p:txBody>
      </p:sp>
      <p:sp>
        <p:nvSpPr>
          <p:cNvPr id="239" name="Google Shape;239;p42"/>
          <p:cNvSpPr txBox="1"/>
          <p:nvPr>
            <p:ph idx="2" type="body"/>
          </p:nvPr>
        </p:nvSpPr>
        <p:spPr>
          <a:xfrm rot="2672932">
            <a:off x="3361057" y="2880461"/>
            <a:ext cx="26942" cy="2655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41300" lvl="0" marL="457200" rtl="0" algn="l"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200"/>
              <a:buChar char="●"/>
              <a:defRPr sz="200">
                <a:solidFill>
                  <a:schemeClr val="accent4"/>
                </a:solidFill>
              </a:defRPr>
            </a:lvl1pPr>
            <a:lvl2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84838" y="461479"/>
            <a:ext cx="8574324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84838" y="1391524"/>
            <a:ext cx="8574324" cy="2908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381837" y="4716097"/>
            <a:ext cx="436419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2381838" y="4600680"/>
            <a:ext cx="4364194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64575" y="4716097"/>
            <a:ext cx="38224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8108697" y="4625777"/>
            <a:ext cx="517724" cy="517724"/>
          </a:xfrm>
          <a:prstGeom prst="parallelogram">
            <a:avLst>
              <a:gd fmla="val 9836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</a:pPr>
            <a:r>
              <a:rPr b="0" i="0" lang="en" sz="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68885" y="4607030"/>
            <a:ext cx="1755652" cy="21488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aperswithcode.com/paper/association-of-genomic-subtypes-of-lower" TargetMode="External"/><Relationship Id="rId4" Type="http://schemas.openxmlformats.org/officeDocument/2006/relationships/hyperlink" Target="https://www.kaggle.com/datasets/mateuszbuda/lgg-mri-segmentation" TargetMode="External"/><Relationship Id="rId9" Type="http://schemas.openxmlformats.org/officeDocument/2006/relationships/hyperlink" Target="https://www.analyticsvidhya.com/blog/2021/06/brain-tumor-detection-and-localization-using-deep-learning-part-2/" TargetMode="External"/><Relationship Id="rId5" Type="http://schemas.openxmlformats.org/officeDocument/2006/relationships/hyperlink" Target="https://towardsdatascience.com/understanding-semantic-segmentation-with-unet-6be4f42d4b47" TargetMode="External"/><Relationship Id="rId6" Type="http://schemas.openxmlformats.org/officeDocument/2006/relationships/hyperlink" Target="https://iq.opengenus.org/resnet50-architecture/" TargetMode="External"/><Relationship Id="rId7" Type="http://schemas.openxmlformats.org/officeDocument/2006/relationships/hyperlink" Target="https://medium.com/analytics-vidhya/brain-tumor-detection-and-segmentation-model-fc5dc952f6fe" TargetMode="External"/><Relationship Id="rId8" Type="http://schemas.openxmlformats.org/officeDocument/2006/relationships/hyperlink" Target="https://www.analyticsvidhya.com/blog/2021/06/brain-tumor-detection-and-localization-using-deep-learning-part-1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type="ctrTitle"/>
          </p:nvPr>
        </p:nvSpPr>
        <p:spPr>
          <a:xfrm>
            <a:off x="709500" y="1918000"/>
            <a:ext cx="3862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Brain Tumor Segmentation</a:t>
            </a:r>
            <a:endParaRPr b="1" sz="100"/>
          </a:p>
        </p:txBody>
      </p:sp>
      <p:sp>
        <p:nvSpPr>
          <p:cNvPr id="245" name="Google Shape;245;p43"/>
          <p:cNvSpPr txBox="1"/>
          <p:nvPr>
            <p:ph idx="1" type="subTitle"/>
          </p:nvPr>
        </p:nvSpPr>
        <p:spPr>
          <a:xfrm>
            <a:off x="1090600" y="3104775"/>
            <a:ext cx="3739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900"/>
              <a:t>6th </a:t>
            </a:r>
            <a:r>
              <a:rPr lang="en" sz="900"/>
              <a:t>February</a:t>
            </a:r>
            <a:r>
              <a:rPr lang="en" sz="900"/>
              <a:t> 2023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" sz="900"/>
              <a:t>Abdullah All Mamun, </a:t>
            </a:r>
            <a:r>
              <a:rPr lang="en" sz="900"/>
              <a:t>Rezaul Karim Mamun</a:t>
            </a:r>
            <a:endParaRPr sz="900"/>
          </a:p>
        </p:txBody>
      </p:sp>
      <p:sp>
        <p:nvSpPr>
          <p:cNvPr id="246" name="Google Shape;246;p43"/>
          <p:cNvSpPr txBox="1"/>
          <p:nvPr>
            <p:ph idx="2" type="body"/>
          </p:nvPr>
        </p:nvSpPr>
        <p:spPr>
          <a:xfrm rot="2672932">
            <a:off x="3361057" y="2880461"/>
            <a:ext cx="26942" cy="2655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Pts val="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2"/>
          <p:cNvSpPr txBox="1"/>
          <p:nvPr>
            <p:ph type="title"/>
          </p:nvPr>
        </p:nvSpPr>
        <p:spPr>
          <a:xfrm>
            <a:off x="284838" y="468779"/>
            <a:ext cx="85743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Evaluation</a:t>
            </a:r>
            <a:endParaRPr/>
          </a:p>
        </p:txBody>
      </p:sp>
      <p:sp>
        <p:nvSpPr>
          <p:cNvPr id="323" name="Google Shape;323;p52"/>
          <p:cNvSpPr txBox="1"/>
          <p:nvPr>
            <p:ph idx="1" type="body"/>
          </p:nvPr>
        </p:nvSpPr>
        <p:spPr>
          <a:xfrm>
            <a:off x="284850" y="890075"/>
            <a:ext cx="8418900" cy="35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2"/>
          <p:cNvSpPr txBox="1"/>
          <p:nvPr>
            <p:ph idx="3" type="body"/>
          </p:nvPr>
        </p:nvSpPr>
        <p:spPr>
          <a:xfrm>
            <a:off x="284838" y="4357694"/>
            <a:ext cx="532500" cy="77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075" y="1212200"/>
            <a:ext cx="664845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3"/>
          <p:cNvSpPr txBox="1"/>
          <p:nvPr>
            <p:ph type="title"/>
          </p:nvPr>
        </p:nvSpPr>
        <p:spPr>
          <a:xfrm>
            <a:off x="284838" y="468779"/>
            <a:ext cx="85743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Model</a:t>
            </a:r>
            <a:endParaRPr/>
          </a:p>
        </p:txBody>
      </p:sp>
      <p:sp>
        <p:nvSpPr>
          <p:cNvPr id="331" name="Google Shape;331;p53"/>
          <p:cNvSpPr txBox="1"/>
          <p:nvPr>
            <p:ph idx="1" type="body"/>
          </p:nvPr>
        </p:nvSpPr>
        <p:spPr>
          <a:xfrm>
            <a:off x="284850" y="890075"/>
            <a:ext cx="8418900" cy="35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Dataset</a:t>
            </a:r>
            <a:r>
              <a:rPr b="1" lang="en" sz="1300"/>
              <a:t> split </a:t>
            </a:r>
            <a:endParaRPr b="1"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Train:2828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Test : 708 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Validation : 239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Image Input Size = 256*256*3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Batch size= 32 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Epochs : 25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Red: train loss , Blue: validation loss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Test Dice Coefficient: 0.69</a:t>
            </a:r>
            <a:endParaRPr sz="1300"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3"/>
          <p:cNvSpPr txBox="1"/>
          <p:nvPr>
            <p:ph idx="3" type="body"/>
          </p:nvPr>
        </p:nvSpPr>
        <p:spPr>
          <a:xfrm>
            <a:off x="284838" y="4357694"/>
            <a:ext cx="532500" cy="77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952" y="1164800"/>
            <a:ext cx="33359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4"/>
          <p:cNvSpPr txBox="1"/>
          <p:nvPr>
            <p:ph type="title"/>
          </p:nvPr>
        </p:nvSpPr>
        <p:spPr>
          <a:xfrm>
            <a:off x="284838" y="461479"/>
            <a:ext cx="8574300" cy="35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Second-approach</a:t>
            </a:r>
            <a:endParaRPr/>
          </a:p>
        </p:txBody>
      </p:sp>
      <p:sp>
        <p:nvSpPr>
          <p:cNvPr id="339" name="Google Shape;339;p54"/>
          <p:cNvSpPr txBox="1"/>
          <p:nvPr>
            <p:ph idx="1" type="body"/>
          </p:nvPr>
        </p:nvSpPr>
        <p:spPr>
          <a:xfrm>
            <a:off x="284838" y="1391524"/>
            <a:ext cx="4148100" cy="290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Train: 1029 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Val : 172 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Test: 172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Test Dice </a:t>
            </a:r>
            <a:r>
              <a:rPr lang="en"/>
              <a:t>coefficient</a:t>
            </a:r>
            <a:r>
              <a:rPr lang="en"/>
              <a:t>: 0.82</a:t>
            </a:r>
            <a:endParaRPr/>
          </a:p>
        </p:txBody>
      </p:sp>
      <p:sp>
        <p:nvSpPr>
          <p:cNvPr id="340" name="Google Shape;340;p54"/>
          <p:cNvSpPr txBox="1"/>
          <p:nvPr>
            <p:ph idx="2" type="body"/>
          </p:nvPr>
        </p:nvSpPr>
        <p:spPr>
          <a:xfrm>
            <a:off x="4432947" y="985799"/>
            <a:ext cx="4148100" cy="290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4"/>
          <p:cNvSpPr txBox="1"/>
          <p:nvPr>
            <p:ph idx="3" type="body"/>
          </p:nvPr>
        </p:nvSpPr>
        <p:spPr>
          <a:xfrm>
            <a:off x="284838" y="4357694"/>
            <a:ext cx="532500" cy="77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600" y="1129025"/>
            <a:ext cx="295275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"/>
          <p:cNvSpPr txBox="1"/>
          <p:nvPr>
            <p:ph type="title"/>
          </p:nvPr>
        </p:nvSpPr>
        <p:spPr>
          <a:xfrm>
            <a:off x="284838" y="468779"/>
            <a:ext cx="8574300" cy="35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ResUnet</a:t>
            </a:r>
            <a:endParaRPr/>
          </a:p>
        </p:txBody>
      </p:sp>
      <p:sp>
        <p:nvSpPr>
          <p:cNvPr id="348" name="Google Shape;348;p55"/>
          <p:cNvSpPr txBox="1"/>
          <p:nvPr>
            <p:ph idx="1" type="body"/>
          </p:nvPr>
        </p:nvSpPr>
        <p:spPr>
          <a:xfrm>
            <a:off x="284850" y="890075"/>
            <a:ext cx="8418900" cy="35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</a:t>
            </a:r>
            <a:r>
              <a:rPr lang="en"/>
              <a:t>ncoding the input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Pre-activated residual block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Decoder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5"/>
          <p:cNvSpPr txBox="1"/>
          <p:nvPr>
            <p:ph idx="3" type="body"/>
          </p:nvPr>
        </p:nvSpPr>
        <p:spPr>
          <a:xfrm>
            <a:off x="284838" y="4357694"/>
            <a:ext cx="532500" cy="77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8200" y="840325"/>
            <a:ext cx="2000250" cy="36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ResUnet</a:t>
            </a:r>
            <a:endParaRPr/>
          </a:p>
        </p:txBody>
      </p:sp>
      <p:sp>
        <p:nvSpPr>
          <p:cNvPr id="356" name="Google Shape;356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Epoch 1/60: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loss: 0.70 - tversky: 0.1365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val_loss improved from inf to 0.66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Epoch 60/60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loss: 0.24 - tversky: 0.8456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lang="en">
                <a:solidFill>
                  <a:schemeClr val="dk1"/>
                </a:solidFill>
              </a:rPr>
              <a:t>al_loss did not improved from inf to 0.66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and loss</a:t>
            </a:r>
            <a:endParaRPr/>
          </a:p>
        </p:txBody>
      </p:sp>
      <p:sp>
        <p:nvSpPr>
          <p:cNvPr id="362" name="Google Shape;362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75" y="1260475"/>
            <a:ext cx="71056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8"/>
          <p:cNvSpPr txBox="1"/>
          <p:nvPr>
            <p:ph type="title"/>
          </p:nvPr>
        </p:nvSpPr>
        <p:spPr>
          <a:xfrm>
            <a:off x="284838" y="461479"/>
            <a:ext cx="8574300" cy="35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Segmented Tumor </a:t>
            </a:r>
            <a:endParaRPr/>
          </a:p>
        </p:txBody>
      </p:sp>
      <p:sp>
        <p:nvSpPr>
          <p:cNvPr id="369" name="Google Shape;369;p58"/>
          <p:cNvSpPr txBox="1"/>
          <p:nvPr>
            <p:ph idx="2" type="body"/>
          </p:nvPr>
        </p:nvSpPr>
        <p:spPr>
          <a:xfrm>
            <a:off x="444978" y="894650"/>
            <a:ext cx="8414400" cy="34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8"/>
          <p:cNvSpPr txBox="1"/>
          <p:nvPr>
            <p:ph idx="3" type="body"/>
          </p:nvPr>
        </p:nvSpPr>
        <p:spPr>
          <a:xfrm>
            <a:off x="284838" y="4357694"/>
            <a:ext cx="532500" cy="77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750" y="1058316"/>
            <a:ext cx="4406397" cy="302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9"/>
          <p:cNvSpPr txBox="1"/>
          <p:nvPr>
            <p:ph type="title"/>
          </p:nvPr>
        </p:nvSpPr>
        <p:spPr>
          <a:xfrm>
            <a:off x="284838" y="461479"/>
            <a:ext cx="8574300" cy="35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77" name="Google Shape;377;p59"/>
          <p:cNvSpPr txBox="1"/>
          <p:nvPr>
            <p:ph idx="2" type="body"/>
          </p:nvPr>
        </p:nvSpPr>
        <p:spPr>
          <a:xfrm>
            <a:off x="284853" y="1011975"/>
            <a:ext cx="8457900" cy="334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variability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Image quality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Class imbalance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Time consuming for training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scarcity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Difficulties for applying proper model</a:t>
            </a:r>
            <a:r>
              <a:rPr lang="en" sz="1600"/>
              <a:t> </a:t>
            </a:r>
            <a:endParaRPr sz="1600"/>
          </a:p>
        </p:txBody>
      </p:sp>
      <p:sp>
        <p:nvSpPr>
          <p:cNvPr id="378" name="Google Shape;378;p59"/>
          <p:cNvSpPr txBox="1"/>
          <p:nvPr>
            <p:ph idx="3" type="body"/>
          </p:nvPr>
        </p:nvSpPr>
        <p:spPr>
          <a:xfrm>
            <a:off x="284838" y="4357694"/>
            <a:ext cx="532500" cy="77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0"/>
          <p:cNvSpPr txBox="1"/>
          <p:nvPr>
            <p:ph type="title"/>
          </p:nvPr>
        </p:nvSpPr>
        <p:spPr>
          <a:xfrm>
            <a:off x="284838" y="468779"/>
            <a:ext cx="85743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Reference</a:t>
            </a:r>
            <a:endParaRPr/>
          </a:p>
        </p:txBody>
      </p:sp>
      <p:sp>
        <p:nvSpPr>
          <p:cNvPr id="384" name="Google Shape;384;p60"/>
          <p:cNvSpPr txBox="1"/>
          <p:nvPr>
            <p:ph idx="1" type="body"/>
          </p:nvPr>
        </p:nvSpPr>
        <p:spPr>
          <a:xfrm>
            <a:off x="284850" y="890075"/>
            <a:ext cx="8418900" cy="35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https://paperswithcode.com/paper/association-of-genomic-subtypes-of-lower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https://www.kaggle.com/datasets/mateuszbuda/lgg-mri-segmentation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https://towardsdatascience.com/understanding-semantic-segmentation-with-unet-6be4f42d4b47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6"/>
              </a:rPr>
              <a:t>https://iq.opengenus.org/resnet50-architecture/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7"/>
              </a:rPr>
              <a:t>https://medium.com/analytics-vidhya/brain-tumor-detection-and-segmentation-model-fc5dc952f6fe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8"/>
              </a:rPr>
              <a:t>https://www.analyticsvidhya.com/blog/2021/06/brain-tumor-detection-and-localization-using-deep-learning-part-1/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9"/>
              </a:rPr>
              <a:t>https://www.analyticsvidhya.com/blog/2021/06/brain-tumor-detection-and-localization-using-deep-learning-part-2/</a:t>
            </a:r>
            <a:endParaRPr sz="1300"/>
          </a:p>
          <a:p>
            <a:pPr indent="0" lvl="0" marL="91440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60"/>
          <p:cNvSpPr txBox="1"/>
          <p:nvPr>
            <p:ph idx="3" type="body"/>
          </p:nvPr>
        </p:nvSpPr>
        <p:spPr>
          <a:xfrm>
            <a:off x="284838" y="4357694"/>
            <a:ext cx="532500" cy="77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type="title"/>
          </p:nvPr>
        </p:nvSpPr>
        <p:spPr>
          <a:xfrm>
            <a:off x="284838" y="461479"/>
            <a:ext cx="8574324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"/>
              <a:t>Agenda</a:t>
            </a:r>
            <a:br>
              <a:rPr lang="en"/>
            </a:br>
            <a:endParaRPr/>
          </a:p>
        </p:txBody>
      </p:sp>
      <p:sp>
        <p:nvSpPr>
          <p:cNvPr id="252" name="Google Shape;252;p44"/>
          <p:cNvSpPr txBox="1"/>
          <p:nvPr>
            <p:ph idx="1" type="body"/>
          </p:nvPr>
        </p:nvSpPr>
        <p:spPr>
          <a:xfrm>
            <a:off x="284850" y="890825"/>
            <a:ext cx="8562000" cy="3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Introduction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Motivation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Dataset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 </a:t>
            </a:r>
            <a:r>
              <a:rPr lang="en" sz="1900"/>
              <a:t>visualization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Methodology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Evaluation and Result</a:t>
            </a:r>
            <a:endParaRPr sz="1900"/>
          </a:p>
        </p:txBody>
      </p:sp>
      <p:sp>
        <p:nvSpPr>
          <p:cNvPr id="253" name="Google Shape;253;p44"/>
          <p:cNvSpPr txBox="1"/>
          <p:nvPr>
            <p:ph idx="12" type="sldNum"/>
          </p:nvPr>
        </p:nvSpPr>
        <p:spPr>
          <a:xfrm>
            <a:off x="8464575" y="4716097"/>
            <a:ext cx="38224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44"/>
          <p:cNvSpPr txBox="1"/>
          <p:nvPr>
            <p:ph idx="3" type="body"/>
          </p:nvPr>
        </p:nvSpPr>
        <p:spPr>
          <a:xfrm>
            <a:off x="284838" y="4357694"/>
            <a:ext cx="532598" cy="807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284838" y="468779"/>
            <a:ext cx="8574300" cy="292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Introduction</a:t>
            </a:r>
            <a:endParaRPr/>
          </a:p>
        </p:txBody>
      </p:sp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284850" y="890075"/>
            <a:ext cx="8418900" cy="35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Brain tumor is considered as one of the aggressive diseases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doctors is to detect the tumor which is a  time consuming for which they feel burden.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best technique to detect brain tumors is Magnetic Resonance Imaging (MRI). A huge amount of image data is generated through the scans.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optimal solution for this problem is the use of Image  Segmentation and classification  .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5"/>
          <p:cNvSpPr txBox="1"/>
          <p:nvPr>
            <p:ph idx="3" type="body"/>
          </p:nvPr>
        </p:nvSpPr>
        <p:spPr>
          <a:xfrm>
            <a:off x="284838" y="4357694"/>
            <a:ext cx="532500" cy="77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/>
          <p:nvPr>
            <p:ph type="title"/>
          </p:nvPr>
        </p:nvSpPr>
        <p:spPr>
          <a:xfrm>
            <a:off x="284838" y="468779"/>
            <a:ext cx="85743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400"/>
              <a:t>Dataset Description</a:t>
            </a:r>
            <a:endParaRPr/>
          </a:p>
        </p:txBody>
      </p:sp>
      <p:sp>
        <p:nvSpPr>
          <p:cNvPr id="267" name="Google Shape;267;p46"/>
          <p:cNvSpPr txBox="1"/>
          <p:nvPr>
            <p:ph idx="1" type="body"/>
          </p:nvPr>
        </p:nvSpPr>
        <p:spPr>
          <a:xfrm>
            <a:off x="284850" y="890075"/>
            <a:ext cx="8418900" cy="35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dataset contains brain MR images together with manual FLAIR abnormality segmentation masks.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images were obtained from The Cancer Imaging Archive (TCIA)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images are provided in tif format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Tumor genomic clusters and patient data is provided in data.csv file.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6"/>
          <p:cNvSpPr txBox="1"/>
          <p:nvPr>
            <p:ph idx="3" type="body"/>
          </p:nvPr>
        </p:nvSpPr>
        <p:spPr>
          <a:xfrm>
            <a:off x="284838" y="4357694"/>
            <a:ext cx="532500" cy="77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750" y="2515825"/>
            <a:ext cx="1406450" cy="14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650" y="2498788"/>
            <a:ext cx="1440525" cy="14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/>
          <p:nvPr>
            <p:ph type="title"/>
          </p:nvPr>
        </p:nvSpPr>
        <p:spPr>
          <a:xfrm>
            <a:off x="284838" y="468779"/>
            <a:ext cx="85743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Simple Workflow</a:t>
            </a:r>
            <a:endParaRPr/>
          </a:p>
        </p:txBody>
      </p:sp>
      <p:sp>
        <p:nvSpPr>
          <p:cNvPr id="276" name="Google Shape;276;p47"/>
          <p:cNvSpPr txBox="1"/>
          <p:nvPr>
            <p:ph idx="1" type="body"/>
          </p:nvPr>
        </p:nvSpPr>
        <p:spPr>
          <a:xfrm>
            <a:off x="284850" y="890000"/>
            <a:ext cx="8418900" cy="35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7"/>
          <p:cNvSpPr txBox="1"/>
          <p:nvPr>
            <p:ph idx="3" type="body"/>
          </p:nvPr>
        </p:nvSpPr>
        <p:spPr>
          <a:xfrm>
            <a:off x="284838" y="4357694"/>
            <a:ext cx="532500" cy="77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7"/>
          <p:cNvSpPr/>
          <p:nvPr/>
        </p:nvSpPr>
        <p:spPr>
          <a:xfrm>
            <a:off x="1062750" y="2188725"/>
            <a:ext cx="1211100" cy="45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Import MRI Images</a:t>
            </a:r>
            <a:endParaRPr sz="900"/>
          </a:p>
        </p:txBody>
      </p:sp>
      <p:sp>
        <p:nvSpPr>
          <p:cNvPr id="279" name="Google Shape;279;p47"/>
          <p:cNvSpPr/>
          <p:nvPr/>
        </p:nvSpPr>
        <p:spPr>
          <a:xfrm>
            <a:off x="734550" y="2379975"/>
            <a:ext cx="328200" cy="7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7"/>
          <p:cNvSpPr/>
          <p:nvPr/>
        </p:nvSpPr>
        <p:spPr>
          <a:xfrm>
            <a:off x="2659700" y="2188725"/>
            <a:ext cx="1211100" cy="45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Preprocessing</a:t>
            </a:r>
            <a:endParaRPr sz="900"/>
          </a:p>
        </p:txBody>
      </p:sp>
      <p:sp>
        <p:nvSpPr>
          <p:cNvPr id="281" name="Google Shape;281;p47"/>
          <p:cNvSpPr/>
          <p:nvPr/>
        </p:nvSpPr>
        <p:spPr>
          <a:xfrm>
            <a:off x="2302675" y="2379975"/>
            <a:ext cx="328200" cy="7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7"/>
          <p:cNvSpPr/>
          <p:nvPr/>
        </p:nvSpPr>
        <p:spPr>
          <a:xfrm>
            <a:off x="4256650" y="2188725"/>
            <a:ext cx="1211100" cy="45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Visualization</a:t>
            </a:r>
            <a:endParaRPr sz="900"/>
          </a:p>
        </p:txBody>
      </p:sp>
      <p:sp>
        <p:nvSpPr>
          <p:cNvPr id="283" name="Google Shape;283;p47"/>
          <p:cNvSpPr/>
          <p:nvPr/>
        </p:nvSpPr>
        <p:spPr>
          <a:xfrm>
            <a:off x="5817125" y="2188725"/>
            <a:ext cx="1211100" cy="45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Models</a:t>
            </a:r>
            <a:endParaRPr sz="900"/>
          </a:p>
        </p:txBody>
      </p:sp>
      <p:sp>
        <p:nvSpPr>
          <p:cNvPr id="284" name="Google Shape;284;p47"/>
          <p:cNvSpPr/>
          <p:nvPr/>
        </p:nvSpPr>
        <p:spPr>
          <a:xfrm>
            <a:off x="3899625" y="2379975"/>
            <a:ext cx="328200" cy="7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7"/>
          <p:cNvSpPr/>
          <p:nvPr/>
        </p:nvSpPr>
        <p:spPr>
          <a:xfrm>
            <a:off x="5496575" y="2349975"/>
            <a:ext cx="328200" cy="7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7"/>
          <p:cNvSpPr/>
          <p:nvPr/>
        </p:nvSpPr>
        <p:spPr>
          <a:xfrm rot="5400000">
            <a:off x="6272375" y="2774325"/>
            <a:ext cx="328200" cy="76200"/>
          </a:xfrm>
          <a:prstGeom prst="rightArrow">
            <a:avLst>
              <a:gd fmla="val 50000" name="adj1"/>
              <a:gd fmla="val 5088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7"/>
          <p:cNvSpPr/>
          <p:nvPr/>
        </p:nvSpPr>
        <p:spPr>
          <a:xfrm>
            <a:off x="5896575" y="3020300"/>
            <a:ext cx="1211100" cy="45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Evaluation</a:t>
            </a:r>
            <a:endParaRPr sz="900"/>
          </a:p>
        </p:txBody>
      </p:sp>
      <p:sp>
        <p:nvSpPr>
          <p:cNvPr id="288" name="Google Shape;288;p47"/>
          <p:cNvSpPr/>
          <p:nvPr/>
        </p:nvSpPr>
        <p:spPr>
          <a:xfrm flipH="1">
            <a:off x="5532250" y="3253850"/>
            <a:ext cx="328200" cy="7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7"/>
          <p:cNvSpPr/>
          <p:nvPr/>
        </p:nvSpPr>
        <p:spPr>
          <a:xfrm>
            <a:off x="4321150" y="3062600"/>
            <a:ext cx="1211100" cy="45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Result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type="title"/>
          </p:nvPr>
        </p:nvSpPr>
        <p:spPr>
          <a:xfrm>
            <a:off x="284838" y="468779"/>
            <a:ext cx="8574300" cy="292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Data visualization</a:t>
            </a:r>
            <a:endParaRPr/>
          </a:p>
        </p:txBody>
      </p:sp>
      <p:sp>
        <p:nvSpPr>
          <p:cNvPr id="295" name="Google Shape;295;p48"/>
          <p:cNvSpPr txBox="1"/>
          <p:nvPr>
            <p:ph idx="1" type="body"/>
          </p:nvPr>
        </p:nvSpPr>
        <p:spPr>
          <a:xfrm>
            <a:off x="284850" y="890075"/>
            <a:ext cx="8418900" cy="35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MRI vs mask vs MRI with Mask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8"/>
          <p:cNvSpPr txBox="1"/>
          <p:nvPr>
            <p:ph idx="3" type="body"/>
          </p:nvPr>
        </p:nvSpPr>
        <p:spPr>
          <a:xfrm>
            <a:off x="284838" y="4357694"/>
            <a:ext cx="532500" cy="77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700" y="1493477"/>
            <a:ext cx="5722299" cy="29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</a:t>
            </a:r>
            <a:r>
              <a:rPr lang="en"/>
              <a:t> Data Analysis</a:t>
            </a:r>
            <a:endParaRPr/>
          </a:p>
        </p:txBody>
      </p:sp>
      <p:pic>
        <p:nvPicPr>
          <p:cNvPr id="303" name="Google Shape;30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200" y="1272650"/>
            <a:ext cx="500615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/>
          <p:nvPr>
            <p:ph type="title"/>
          </p:nvPr>
        </p:nvSpPr>
        <p:spPr>
          <a:xfrm>
            <a:off x="284838" y="461479"/>
            <a:ext cx="8574300" cy="35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U-net</a:t>
            </a:r>
            <a:endParaRPr/>
          </a:p>
        </p:txBody>
      </p:sp>
      <p:pic>
        <p:nvPicPr>
          <p:cNvPr id="309" name="Google Shape;30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650" y="815479"/>
            <a:ext cx="4406397" cy="2930003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0"/>
          <p:cNvSpPr txBox="1"/>
          <p:nvPr>
            <p:ph idx="1" type="body"/>
          </p:nvPr>
        </p:nvSpPr>
        <p:spPr>
          <a:xfrm>
            <a:off x="284851" y="1086275"/>
            <a:ext cx="3322200" cy="257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Encoder (Contracting path)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Decode(Expansion Path)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0"/>
          <p:cNvSpPr txBox="1"/>
          <p:nvPr>
            <p:ph idx="3" type="body"/>
          </p:nvPr>
        </p:nvSpPr>
        <p:spPr>
          <a:xfrm>
            <a:off x="284838" y="4357694"/>
            <a:ext cx="532500" cy="77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U-Net Architecture</a:t>
            </a:r>
            <a:endParaRPr/>
          </a:p>
        </p:txBody>
      </p:sp>
      <p:sp>
        <p:nvSpPr>
          <p:cNvPr id="317" name="Google Shape;31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Input size: 256*256*3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Encoding: 4 block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Each with two </a:t>
            </a:r>
            <a:r>
              <a:rPr lang="en">
                <a:solidFill>
                  <a:schemeClr val="dk1"/>
                </a:solidFill>
              </a:rPr>
              <a:t>convolutional</a:t>
            </a:r>
            <a:r>
              <a:rPr lang="en">
                <a:solidFill>
                  <a:schemeClr val="dk1"/>
                </a:solidFill>
              </a:rPr>
              <a:t> layer, batch normalisation,  max polling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Relu activation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Decoding: 4 block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sz="1400">
                <a:solidFill>
                  <a:schemeClr val="dk1"/>
                </a:solidFill>
              </a:rPr>
              <a:t>Each with two de-convolutional layer, batch normalisation,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Relu activation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HT PPT Master 2021">
  <a:themeElements>
    <a:clrScheme name="Benutzerdefiniert 4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0AA"/>
      </a:accent1>
      <a:accent2>
        <a:srgbClr val="555555"/>
      </a:accent2>
      <a:accent3>
        <a:srgbClr val="EA3B07"/>
      </a:accent3>
      <a:accent4>
        <a:srgbClr val="FFC900"/>
      </a:accent4>
      <a:accent5>
        <a:srgbClr val="004282"/>
      </a:accent5>
      <a:accent6>
        <a:srgbClr val="555555"/>
      </a:accent6>
      <a:hlink>
        <a:srgbClr val="004282"/>
      </a:hlink>
      <a:folHlink>
        <a:srgbClr val="EA3B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