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14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7" r:id="rId1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Wingdings 3" panose="05040102010807070707" pitchFamily="18" charset="2"/>
      <p:regular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6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354F-BFB8-49CD-A396-620D48EB38A1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208894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354F-BFB8-49CD-A396-620D48EB38A1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98174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354F-BFB8-49CD-A396-620D48EB38A1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479125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354F-BFB8-49CD-A396-620D48EB38A1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29125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354F-BFB8-49CD-A396-620D48EB38A1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15061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354F-BFB8-49CD-A396-620D48EB38A1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92888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354F-BFB8-49CD-A396-620D48EB38A1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46635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354F-BFB8-49CD-A396-620D48EB38A1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07580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354F-BFB8-49CD-A396-620D48EB38A1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13685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354F-BFB8-49CD-A396-620D48EB38A1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861915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354F-BFB8-49CD-A396-620D48EB38A1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093686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354F-BFB8-49CD-A396-620D48EB38A1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53034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354F-BFB8-49CD-A396-620D48EB38A1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80739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354F-BFB8-49CD-A396-620D48EB38A1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689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354F-BFB8-49CD-A396-620D48EB38A1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119696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354F-BFB8-49CD-A396-620D48EB38A1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75647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118"/>
            <a:ext cx="1767506" cy="5139822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5354F-BFB8-49CD-A396-620D48EB38A1}" type="datetimeFigureOut">
              <a:rPr lang="en-US" smtClean="0"/>
              <a:t>17-May-23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504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941910" y="3160569"/>
            <a:ext cx="6686549" cy="1697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Sleep Stage Detection Using Machine Learning Algorithm</a:t>
            </a:r>
            <a:endParaRPr sz="6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D398BB-8AC6-4F5C-929A-F1498D18E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627" y="504517"/>
            <a:ext cx="3330745" cy="27198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1C95-2A0F-4700-87BF-51473579E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167FA-59C3-411A-B321-797B4B0EF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1510145"/>
            <a:ext cx="6686550" cy="2923273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This 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achine learning model for identifying sleep stages from EEG data has been built and validated.</a:t>
            </a:r>
          </a:p>
          <a:p>
            <a:pPr algn="just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Used a number of criteria to assess the model's efficacy; test results showed good accuracy and an F1 score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Several potential real-world applications of the model were identified and discussed. These included the diagnosis of sleep disorders, monitoring of sleep quality, improvement of performance, and enhanced athletic 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8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1C95-2A0F-4700-87BF-51473579E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167FA-59C3-411A-B321-797B4B0EF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1510145"/>
            <a:ext cx="6686550" cy="2923273"/>
          </a:xfrm>
        </p:spPr>
        <p:txBody>
          <a:bodyPr/>
          <a:lstStyle/>
          <a:p>
            <a:pPr algn="just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Gathering additional data from a wider range of people.</a:t>
            </a:r>
          </a:p>
          <a:p>
            <a:pPr algn="just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 enhance the model's precision and performance, we will investigate alternative feature extraction methods and machine learning algorithms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Creating a tool that can be used by both medical professionals and patients to monitor and analyze sleep patterns in real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458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1C95-2A0F-4700-87BF-51473579E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167FA-59C3-411A-B321-797B4B0EF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1510145"/>
            <a:ext cx="6686550" cy="2923273"/>
          </a:xfrm>
        </p:spPr>
        <p:txBody>
          <a:bodyPr>
            <a:normAutofit fontScale="92500" lnSpcReduction="10000"/>
          </a:bodyPr>
          <a:lstStyle/>
          <a:p>
            <a:pPr indent="-457200" algn="just" rtl="0">
              <a:spcBef>
                <a:spcPts val="0"/>
              </a:spcBef>
              <a:spcAft>
                <a:spcPts val="4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Madsen PL, Schmidt JF,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Wildschiodtz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G, Friberg L, Holm S,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Vorstrup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S, Lassen NA. Cerebral O2 metabolism and cerebral blood flow in humans during deep and rapid-eye-movement sleep. Journal of Applied Physiology. 1991b;70(6):2597–2601.</a:t>
            </a:r>
            <a:endParaRPr lang="en-US" sz="2400" dirty="0">
              <a:effectLst/>
            </a:endParaRPr>
          </a:p>
          <a:p>
            <a:pPr indent="-457200" algn="just" rtl="0">
              <a:spcBef>
                <a:spcPts val="0"/>
              </a:spcBef>
              <a:spcAft>
                <a:spcPts val="4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Ellis CA, Zhang R, Carbajal DA, Miller RL, Calhoun VD, Wang MD. Explainable Sleep Stage Classification with Multimodal Electrophysiology Time-series.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Annu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Int Conf IEEE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Med Biol Soc. 2021 Nov;2021:2363-2366.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10.1109/EMBC46164.2021.9630506. PMID: 34891757.</a:t>
            </a:r>
            <a:endParaRPr lang="en-US" sz="2400" dirty="0">
              <a:effectLst/>
            </a:endParaRPr>
          </a:p>
          <a:p>
            <a:pPr indent="-457200" algn="just" rtl="0">
              <a:spcBef>
                <a:spcPts val="0"/>
              </a:spcBef>
              <a:spcAft>
                <a:spcPts val="400"/>
              </a:spcAft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Santaji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S.,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Santaji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S., Desai, V. Automatic sleep stage classification with reduced epoch of EEG.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Evol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Intel. 15, 2239–2246 (2022)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968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1C95-2A0F-4700-87BF-51473579E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167FA-59C3-411A-B321-797B4B0EF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327" y="2168236"/>
            <a:ext cx="5463346" cy="1724891"/>
          </a:xfrm>
        </p:spPr>
        <p:txBody>
          <a:bodyPr>
            <a:normAutofit/>
          </a:bodyPr>
          <a:lstStyle/>
          <a:p>
            <a:pPr marL="0" indent="0" algn="just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3600" b="1" dirty="0"/>
              <a:t>Question &amp; Answer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26386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51BB0-9EA6-4ED4-9010-766231378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058" y="468081"/>
            <a:ext cx="6007816" cy="960668"/>
          </a:xfrm>
        </p:spPr>
        <p:txBody>
          <a:bodyPr/>
          <a:lstStyle/>
          <a:p>
            <a:r>
              <a:rPr lang="en-US" b="1" dirty="0"/>
              <a:t>Presenter’s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10DCD-07E1-4A86-8254-BD7D1708F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5282" y="1830774"/>
            <a:ext cx="2984518" cy="9606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Md. Rakibul Islam Nahid</a:t>
            </a:r>
          </a:p>
          <a:p>
            <a:pPr marL="0" indent="0" algn="ctr">
              <a:buNone/>
            </a:pPr>
            <a:r>
              <a:rPr lang="en-US" sz="1800" dirty="0"/>
              <a:t>ID: 2537 || Reg: 1797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EF66C0-E39B-45E8-AB40-71E640C4B5D9}"/>
              </a:ext>
            </a:extLst>
          </p:cNvPr>
          <p:cNvSpPr txBox="1">
            <a:spLocks/>
          </p:cNvSpPr>
          <p:nvPr/>
        </p:nvSpPr>
        <p:spPr>
          <a:xfrm>
            <a:off x="1587482" y="2879524"/>
            <a:ext cx="2984518" cy="775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800" dirty="0" err="1"/>
              <a:t>Rifa</a:t>
            </a:r>
            <a:r>
              <a:rPr lang="en-US" sz="1800" dirty="0"/>
              <a:t> Tamanna </a:t>
            </a:r>
            <a:r>
              <a:rPr lang="en-US" sz="1800" dirty="0" err="1"/>
              <a:t>Mitu</a:t>
            </a:r>
            <a:endParaRPr lang="en-US" sz="1800" dirty="0"/>
          </a:p>
          <a:p>
            <a:pPr marL="0" indent="0" algn="ctr">
              <a:buFont typeface="Wingdings 3" charset="2"/>
              <a:buNone/>
            </a:pPr>
            <a:r>
              <a:rPr lang="en-US" sz="1800" dirty="0"/>
              <a:t>ID: 2525 || Reg: 1780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2D92CC-7D06-4E43-8ECD-E581D5045098}"/>
              </a:ext>
            </a:extLst>
          </p:cNvPr>
          <p:cNvSpPr txBox="1">
            <a:spLocks/>
          </p:cNvSpPr>
          <p:nvPr/>
        </p:nvSpPr>
        <p:spPr>
          <a:xfrm>
            <a:off x="5078828" y="2879523"/>
            <a:ext cx="2984518" cy="775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800" dirty="0"/>
              <a:t>Rifat Ara Nur Rekha</a:t>
            </a:r>
          </a:p>
          <a:p>
            <a:pPr marL="0" indent="0" algn="ctr">
              <a:buFont typeface="Wingdings 3" charset="2"/>
              <a:buNone/>
            </a:pPr>
            <a:r>
              <a:rPr lang="en-US" sz="1800" dirty="0"/>
              <a:t>ID: 2534 || Reg: 1793</a:t>
            </a:r>
          </a:p>
        </p:txBody>
      </p:sp>
      <p:sp>
        <p:nvSpPr>
          <p:cNvPr id="7" name="Google Shape;86;p13">
            <a:extLst>
              <a:ext uri="{FF2B5EF4-FFF2-40B4-BE49-F238E27FC236}">
                <a16:creationId xmlns:a16="http://schemas.microsoft.com/office/drawing/2014/main" id="{160E0AD4-2A8F-4A7A-A62B-8291180FAC6C}"/>
              </a:ext>
            </a:extLst>
          </p:cNvPr>
          <p:cNvSpPr txBox="1">
            <a:spLocks/>
          </p:cNvSpPr>
          <p:nvPr/>
        </p:nvSpPr>
        <p:spPr>
          <a:xfrm>
            <a:off x="3079741" y="3632370"/>
            <a:ext cx="3088427" cy="124331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405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r>
              <a:rPr lang="en-US" sz="120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th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May, 2023</a:t>
            </a:r>
          </a:p>
          <a:p>
            <a:pPr algn="ctr">
              <a:spcBef>
                <a:spcPts val="0"/>
              </a:spcBef>
            </a:pP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</a:rPr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55460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1C95-2A0F-4700-87BF-51473579E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4958A-B29D-4BEF-A827-31A42752C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b="0" i="0" u="none" strike="noStrike" dirty="0">
                <a:solidFill>
                  <a:schemeClr val="tx1"/>
                </a:solidFill>
                <a:effectLst/>
              </a:rPr>
              <a:t>The project is related to automatically classifying the different stages of sleep based on recorded physiological signals.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Wakefulness, REM, and NREM sleep phases occur throughout sleep.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Experts manually score polysomnography (PSG) recordings of EEG, EOG, and EMG data to distinguish sleep stages.</a:t>
            </a:r>
          </a:p>
        </p:txBody>
      </p:sp>
    </p:spTree>
    <p:extLst>
      <p:ext uri="{BB962C8B-B14F-4D97-AF65-F5344CB8AC3E}">
        <p14:creationId xmlns:p14="http://schemas.microsoft.com/office/powerpoint/2010/main" val="176203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1C95-2A0F-4700-87BF-51473579E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4958A-B29D-4BEF-A827-31A42752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691" y="1641763"/>
            <a:ext cx="4867600" cy="2833217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Automation</a:t>
            </a:r>
          </a:p>
          <a:p>
            <a:pPr algn="just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Efficiency</a:t>
            </a:r>
          </a:p>
          <a:p>
            <a:pPr algn="just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Consistency</a:t>
            </a:r>
            <a:endParaRPr lang="en-US" sz="24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algn="just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Accuracy </a:t>
            </a:r>
          </a:p>
          <a:p>
            <a:pPr algn="just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Reliability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175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1C95-2A0F-4700-87BF-51473579E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4958A-B29D-4BEF-A827-31A42752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694" y="1558635"/>
            <a:ext cx="5878982" cy="2833217"/>
          </a:xfrm>
        </p:spPr>
        <p:txBody>
          <a:bodyPr>
            <a:norm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dataset is obtained from Haaglanden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Medisch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Centrum (HMC) in The Hague, The Netherlands.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ublicly available on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PhysioNet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was collected in 2018 but published recently on July 1, 2021.</a:t>
            </a:r>
            <a:endParaRPr lang="en-US" sz="200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dataset consists of whole-night PSG sleep recordings from 154 individuals(88:66), with an age range of 38 to 70 years.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hree EEG channels, namely F4, C4, and O2.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Five EEG waves, namely 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δ,θ,𝛼,β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𝛾.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81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1C95-2A0F-4700-87BF-51473579E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4958A-B29D-4BEF-A827-31A42752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694" y="1558635"/>
            <a:ext cx="5878982" cy="2833217"/>
          </a:xfrm>
        </p:spPr>
        <p:txBody>
          <a:bodyPr>
            <a:normAutofit/>
          </a:bodyPr>
          <a:lstStyle/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Missing Value Finding.</a:t>
            </a: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Label Encoding.</a:t>
            </a: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Train Test Split.</a:t>
            </a: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Imbalance Dataset(Oversampling).</a:t>
            </a: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11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1C95-2A0F-4700-87BF-51473579E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4958A-B29D-4BEF-A827-31A42752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3021" y="1428750"/>
            <a:ext cx="5878982" cy="3351068"/>
          </a:xfrm>
        </p:spPr>
        <p:txBody>
          <a:bodyPr>
            <a:normAutofit/>
          </a:bodyPr>
          <a:lstStyle/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Random Forest Classification</a:t>
            </a:r>
          </a:p>
          <a:p>
            <a:pPr mar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calability to huge datasets,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Superior performance in terms of criteria like accuracy, precision, recall, and F1-score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66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1C95-2A0F-4700-87BF-51473579E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4958A-B29D-4BEF-A827-31A42752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3021" y="1719696"/>
            <a:ext cx="5878982" cy="3351068"/>
          </a:xfrm>
        </p:spPr>
        <p:txBody>
          <a:bodyPr>
            <a:normAutofit/>
          </a:bodyPr>
          <a:lstStyle/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Trained the model to get predicted value.</a:t>
            </a: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n_estimator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) and (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max_depth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) parameters are tuned to get max accuracy.</a:t>
            </a: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Get less accuracy with default parameters.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29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1C95-2A0F-4700-87BF-51473579E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Evaluation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CDB9D7-E52A-4B76-B186-FE4C33165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694" y="1593345"/>
            <a:ext cx="5819775" cy="2924175"/>
          </a:xfrm>
        </p:spPr>
      </p:pic>
    </p:spTree>
    <p:extLst>
      <p:ext uri="{BB962C8B-B14F-4D97-AF65-F5344CB8AC3E}">
        <p14:creationId xmlns:p14="http://schemas.microsoft.com/office/powerpoint/2010/main" val="418374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1C95-2A0F-4700-87BF-51473579E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85FBA7-4A85-4CC2-B4CC-F03587AF7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7097" y="2448287"/>
            <a:ext cx="4038600" cy="12763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3C6012-19B4-4C71-B09D-A1693FB5F622}"/>
              </a:ext>
            </a:extLst>
          </p:cNvPr>
          <p:cNvSpPr txBox="1"/>
          <p:nvPr/>
        </p:nvSpPr>
        <p:spPr>
          <a:xfrm>
            <a:off x="2265217" y="1788487"/>
            <a:ext cx="67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Final Performance Metric Results For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646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73</TotalTime>
  <Words>544</Words>
  <Application>Microsoft Office PowerPoint</Application>
  <PresentationFormat>On-screen Show (16:9)</PresentationFormat>
  <Paragraphs>57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Times New Roman</vt:lpstr>
      <vt:lpstr>Wingdings 3</vt:lpstr>
      <vt:lpstr>Roboto</vt:lpstr>
      <vt:lpstr>Century Gothic</vt:lpstr>
      <vt:lpstr>Wisp</vt:lpstr>
      <vt:lpstr>Sleep Stage Detection Using Machine Learning Algorithm</vt:lpstr>
      <vt:lpstr>Project Overview</vt:lpstr>
      <vt:lpstr>Objectives</vt:lpstr>
      <vt:lpstr>Dataset</vt:lpstr>
      <vt:lpstr>Preprocessing</vt:lpstr>
      <vt:lpstr>Model Selection</vt:lpstr>
      <vt:lpstr>Model Training</vt:lpstr>
      <vt:lpstr>Model Evaluation</vt:lpstr>
      <vt:lpstr>Result</vt:lpstr>
      <vt:lpstr>Conclusion</vt:lpstr>
      <vt:lpstr>Future Work</vt:lpstr>
      <vt:lpstr>References</vt:lpstr>
      <vt:lpstr> </vt:lpstr>
      <vt:lpstr>Presenter’s 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Stage Detection Using Machine Learning Algorithm</dc:title>
  <cp:lastModifiedBy>Räkíbûl Ñähíd</cp:lastModifiedBy>
  <cp:revision>6</cp:revision>
  <dcterms:modified xsi:type="dcterms:W3CDTF">2023-05-17T17:55:54Z</dcterms:modified>
</cp:coreProperties>
</file>