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40AB-4B9A-472E-9D53-B94F5B259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4FD66-AEC5-461A-8A43-10ADF48E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013C-43C4-4E9E-B0CE-ABF9D18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E27F-0B60-4A2E-BAAE-6497733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4ACF-35F1-4B02-B6CB-2078097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79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F12C-B729-4A86-910B-0091E8A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8B64D-CB73-4672-A923-5C5AB74F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8214-A29E-4FA8-9528-058C30B3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37D1-3966-4A55-BC3D-C16F6FF2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84C4-29BF-451E-8178-58974144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24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37ED9-D0FC-41B9-8BD7-81C3A2452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70B4-7076-4DF6-8FE8-9EF6DA97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D2B0-85CE-4C6B-97F6-A6458B9D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6EEB-DD8E-4815-A644-830A6D79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5774-E685-4BAA-9BF0-DD392B43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6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7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8AF3-B7BC-4B91-B2ED-8F864A4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16A0-A79A-4B1A-AB5A-F4386D08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6B99-78A3-4E1A-AC8E-5CCE7FA8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4A66-79B7-49A6-9CE3-910E8FB6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F218-0B60-4627-AB1F-C1D7AACF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9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BA81-5FD5-4BB6-A0E3-3E4E322E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850A3-E363-4056-8B64-7AE142D9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CB04-7353-4F0A-BA45-FAB1306F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E01C-1E42-4AFB-BFA8-699D561F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D80A-6C79-490F-BB89-FA063CF2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4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80F4-11F2-424D-AF22-B6AB4E64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60E9-5965-42D3-A53A-014FB493D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A899-4B16-4EC5-BC17-4404C2D03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B93E-4387-4791-8878-E4AD81F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E83E-761F-43C9-86CE-07F62A5E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2AA2-3001-4550-BED9-2B4A1FA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3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7296-0D73-4E5E-A772-1880B1CB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9C80B-86C9-4ABE-AE43-0F866604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18D8-2035-4AE1-9488-4DB4F1464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044E-B678-43B4-82D2-8441A76F4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305BD-EED8-47C0-9844-E10DDAED4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2E48B-7732-495E-A74F-E592905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9B094-804F-49F8-90C6-E967F3D7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B61ED-E05E-41E8-B221-89ACE639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2D00-5B9D-4734-AD5A-9CC2EC3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9DFD5-E658-40E1-9E22-9524D65E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6D59E-38C6-46E1-B520-F01D1ABE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53763-2485-4CD9-A2F7-D53C5242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7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2A6E-D14D-4D40-A2A7-6AA32C07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0B75-32BF-4D7D-98AE-AED675F5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D218-7365-4FFD-A557-C1495D8A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3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26AA-CF52-4DE8-B1B2-96384102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53DA-7B4E-4050-AF22-A0C8921A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AAC9E-AD53-400E-AC7A-FC5D0867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4795-C37E-4823-B9D6-BEBA5477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D69DD-2745-4999-B621-3EE15F6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ABB-5E57-4D3B-A3C1-0865775A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22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ED-E665-4F39-81E5-39991562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EE9D4-2476-408A-B61E-9EAC347DA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E30E3-6EB7-440D-BB58-BECCF2C0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7B3B-7A9C-4544-A014-AF018294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ED6B9-F70C-4408-ADEE-105B5AD3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86D3-7565-4A39-BC7A-720414BD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5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C0FF1-0E0B-4C60-A4B0-69A113CE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CC1C-CF14-40B6-A497-325BEC02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F983-F210-423F-93C6-C37241F99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CE0E-A7A9-490A-9FA2-DAE6995C7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F22D-7D5F-42D8-9987-D8AC13067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86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1285" y="4140453"/>
            <a:ext cx="2281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548ED4"/>
                </a:solidFill>
                <a:latin typeface="Carlito"/>
                <a:cs typeface="Carlito"/>
              </a:rPr>
              <a:t>Blue</a:t>
            </a:r>
            <a:r>
              <a:rPr sz="4400" spc="-10" dirty="0">
                <a:latin typeface="Carlito"/>
                <a:cs typeface="Carlito"/>
              </a:rPr>
              <a:t>tooth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4352" y="152355"/>
            <a:ext cx="3531821" cy="365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6303" y="906272"/>
            <a:ext cx="4531995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40" dirty="0">
                <a:latin typeface="Arial Black"/>
                <a:cs typeface="Arial Black"/>
              </a:rPr>
              <a:t>Power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295" dirty="0">
                <a:latin typeface="Arial Black"/>
                <a:cs typeface="Arial Black"/>
              </a:rPr>
              <a:t>Efficiency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70" dirty="0">
                <a:latin typeface="Arial Black"/>
                <a:cs typeface="Arial Black"/>
              </a:rPr>
              <a:t>Lightweight </a:t>
            </a:r>
            <a:r>
              <a:rPr sz="2200" spc="-250" dirty="0">
                <a:latin typeface="Arial Black"/>
                <a:cs typeface="Arial Black"/>
              </a:rPr>
              <a:t>and </a:t>
            </a:r>
            <a:r>
              <a:rPr sz="2200" spc="-295" dirty="0">
                <a:latin typeface="Arial Black"/>
                <a:cs typeface="Arial Black"/>
              </a:rPr>
              <a:t>small </a:t>
            </a:r>
            <a:r>
              <a:rPr sz="2200" spc="-220" dirty="0">
                <a:latin typeface="Arial Black"/>
                <a:cs typeface="Arial Black"/>
              </a:rPr>
              <a:t>form</a:t>
            </a:r>
            <a:r>
              <a:rPr sz="2200" spc="-175" dirty="0">
                <a:latin typeface="Arial Black"/>
                <a:cs typeface="Arial Black"/>
              </a:rPr>
              <a:t> </a:t>
            </a:r>
            <a:r>
              <a:rPr sz="2200" spc="-270" dirty="0">
                <a:latin typeface="Arial Black"/>
                <a:cs typeface="Arial Black"/>
              </a:rPr>
              <a:t>factor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80" dirty="0">
                <a:latin typeface="Arial Black"/>
                <a:cs typeface="Arial Black"/>
              </a:rPr>
              <a:t>Easy </a:t>
            </a:r>
            <a:r>
              <a:rPr sz="2200" spc="-215" dirty="0">
                <a:latin typeface="Arial Black"/>
                <a:cs typeface="Arial Black"/>
              </a:rPr>
              <a:t>to</a:t>
            </a:r>
            <a:r>
              <a:rPr sz="2200" spc="-250" dirty="0">
                <a:latin typeface="Arial Black"/>
                <a:cs typeface="Arial Black"/>
              </a:rPr>
              <a:t> </a:t>
            </a:r>
            <a:r>
              <a:rPr sz="2200" spc="-315" dirty="0">
                <a:latin typeface="Arial Black"/>
                <a:cs typeface="Arial Black"/>
              </a:rPr>
              <a:t>use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80" dirty="0">
                <a:latin typeface="Arial Black"/>
                <a:cs typeface="Arial Black"/>
              </a:rPr>
              <a:t>Reliable </a:t>
            </a:r>
            <a:r>
              <a:rPr sz="2200" spc="-250" dirty="0">
                <a:latin typeface="Arial Black"/>
                <a:cs typeface="Arial Black"/>
              </a:rPr>
              <a:t>and </a:t>
            </a:r>
            <a:r>
              <a:rPr sz="2200" spc="-265" dirty="0">
                <a:latin typeface="Arial Black"/>
                <a:cs typeface="Arial Black"/>
              </a:rPr>
              <a:t>resilient </a:t>
            </a:r>
            <a:r>
              <a:rPr sz="2200" spc="-215" dirty="0">
                <a:latin typeface="Arial Black"/>
                <a:cs typeface="Arial Black"/>
              </a:rPr>
              <a:t>to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270" dirty="0">
                <a:latin typeface="Arial Black"/>
                <a:cs typeface="Arial Black"/>
              </a:rPr>
              <a:t>failures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53" y="530478"/>
            <a:ext cx="7779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Advantages </a:t>
            </a:r>
            <a:r>
              <a:rPr sz="3600" dirty="0"/>
              <a:t>&amp; </a:t>
            </a:r>
            <a:r>
              <a:rPr sz="3600" spc="-15" dirty="0"/>
              <a:t>Disadvantages </a:t>
            </a:r>
            <a:r>
              <a:rPr sz="3600" spc="-5" dirty="0"/>
              <a:t>of</a:t>
            </a:r>
            <a:r>
              <a:rPr sz="3600" spc="-105" dirty="0"/>
              <a:t> </a:t>
            </a:r>
            <a:r>
              <a:rPr sz="3600" spc="-10" dirty="0">
                <a:solidFill>
                  <a:srgbClr val="548ED4"/>
                </a:solidFill>
              </a:rPr>
              <a:t>Blue</a:t>
            </a:r>
            <a:r>
              <a:rPr sz="3600" spc="-10" dirty="0"/>
              <a:t>tooth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6852284" cy="4189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Advantages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: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310" dirty="0">
                <a:latin typeface="Arial Black"/>
                <a:cs typeface="Arial Black"/>
              </a:rPr>
              <a:t>is</a:t>
            </a:r>
            <a:r>
              <a:rPr sz="2200" spc="-5" dirty="0">
                <a:latin typeface="Arial Black"/>
                <a:cs typeface="Arial Black"/>
              </a:rPr>
              <a:t> </a:t>
            </a:r>
            <a:r>
              <a:rPr sz="2200" spc="-300" dirty="0">
                <a:latin typeface="Arial Black"/>
                <a:cs typeface="Arial Black"/>
              </a:rPr>
              <a:t>cheap.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85" dirty="0">
                <a:latin typeface="Arial Black"/>
                <a:cs typeface="Arial Black"/>
              </a:rPr>
              <a:t>Easy </a:t>
            </a:r>
            <a:r>
              <a:rPr sz="2200" spc="-215" dirty="0">
                <a:latin typeface="Arial Black"/>
                <a:cs typeface="Arial Black"/>
              </a:rPr>
              <a:t>to</a:t>
            </a:r>
            <a:r>
              <a:rPr sz="2200" spc="-235" dirty="0">
                <a:latin typeface="Arial Black"/>
                <a:cs typeface="Arial Black"/>
              </a:rPr>
              <a:t> </a:t>
            </a:r>
            <a:r>
              <a:rPr sz="2200" spc="-265" dirty="0">
                <a:latin typeface="Arial Black"/>
                <a:cs typeface="Arial Black"/>
              </a:rPr>
              <a:t>install.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365" dirty="0">
                <a:latin typeface="Arial Black"/>
                <a:cs typeface="Arial Black"/>
              </a:rPr>
              <a:t>makes </a:t>
            </a:r>
            <a:r>
              <a:rPr sz="2200" spc="-270" dirty="0">
                <a:latin typeface="Arial Black"/>
                <a:cs typeface="Arial Black"/>
              </a:rPr>
              <a:t>connecting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229" dirty="0">
                <a:latin typeface="Arial Black"/>
                <a:cs typeface="Arial Black"/>
              </a:rPr>
              <a:t>different </a:t>
            </a:r>
            <a:r>
              <a:rPr sz="2200" spc="-310" dirty="0">
                <a:latin typeface="Arial Black"/>
                <a:cs typeface="Arial Black"/>
              </a:rPr>
              <a:t>devices </a:t>
            </a:r>
            <a:r>
              <a:rPr sz="2200" spc="-270" dirty="0">
                <a:latin typeface="Arial Black"/>
                <a:cs typeface="Arial Black"/>
              </a:rPr>
              <a:t>convenient</a:t>
            </a:r>
            <a:r>
              <a:rPr sz="2200" spc="-20" dirty="0">
                <a:latin typeface="Arial Black"/>
                <a:cs typeface="Arial Black"/>
              </a:rPr>
              <a:t> </a:t>
            </a:r>
            <a:r>
              <a:rPr sz="2200" spc="-260" dirty="0">
                <a:latin typeface="Arial Black"/>
                <a:cs typeface="Arial Black"/>
              </a:rPr>
              <a:t>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310" dirty="0">
                <a:latin typeface="Arial Black"/>
                <a:cs typeface="Arial Black"/>
              </a:rPr>
              <a:t>is</a:t>
            </a:r>
            <a:r>
              <a:rPr sz="2200" spc="-5" dirty="0">
                <a:latin typeface="Arial Black"/>
                <a:cs typeface="Arial Black"/>
              </a:rPr>
              <a:t> </a:t>
            </a:r>
            <a:r>
              <a:rPr sz="2200" spc="-320" dirty="0">
                <a:latin typeface="Arial Black"/>
                <a:cs typeface="Arial Black"/>
              </a:rPr>
              <a:t>wireless.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310" dirty="0">
                <a:latin typeface="Arial Black"/>
                <a:cs typeface="Arial Black"/>
              </a:rPr>
              <a:t>is </a:t>
            </a:r>
            <a:r>
              <a:rPr sz="2200" spc="-265" dirty="0">
                <a:latin typeface="Arial Black"/>
                <a:cs typeface="Arial Black"/>
              </a:rPr>
              <a:t>free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325" dirty="0">
                <a:latin typeface="Arial Black"/>
                <a:cs typeface="Arial Black"/>
              </a:rPr>
              <a:t>use </a:t>
            </a:r>
            <a:r>
              <a:rPr sz="2200" spc="-190" dirty="0">
                <a:latin typeface="Arial Black"/>
                <a:cs typeface="Arial Black"/>
              </a:rPr>
              <a:t>if </a:t>
            </a:r>
            <a:r>
              <a:rPr sz="2200" spc="-260" dirty="0">
                <a:latin typeface="Arial Black"/>
                <a:cs typeface="Arial Black"/>
              </a:rPr>
              <a:t>the </a:t>
            </a:r>
            <a:r>
              <a:rPr sz="2200" spc="-295" dirty="0">
                <a:latin typeface="Arial Black"/>
                <a:cs typeface="Arial Black"/>
              </a:rPr>
              <a:t>device </a:t>
            </a:r>
            <a:r>
              <a:rPr sz="2200" spc="-310" dirty="0">
                <a:latin typeface="Arial Black"/>
                <a:cs typeface="Arial Black"/>
              </a:rPr>
              <a:t>is </a:t>
            </a:r>
            <a:r>
              <a:rPr sz="2200" spc="-260" dirty="0">
                <a:latin typeface="Arial Black"/>
                <a:cs typeface="Arial Black"/>
              </a:rPr>
              <a:t>installed </a:t>
            </a:r>
            <a:r>
              <a:rPr sz="2200" spc="-290" dirty="0">
                <a:latin typeface="Arial Black"/>
                <a:cs typeface="Arial Black"/>
              </a:rPr>
              <a:t>with</a:t>
            </a:r>
            <a:r>
              <a:rPr sz="2200" spc="-420" dirty="0">
                <a:latin typeface="Arial Black"/>
                <a:cs typeface="Arial Black"/>
              </a:rPr>
              <a:t> </a:t>
            </a:r>
            <a:r>
              <a:rPr sz="2200" spc="-235" dirty="0">
                <a:latin typeface="Arial Black"/>
                <a:cs typeface="Arial Black"/>
              </a:rPr>
              <a:t>it.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809" y="1771036"/>
            <a:ext cx="1700412" cy="170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39978"/>
            <a:ext cx="2599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15" dirty="0">
                <a:uFill>
                  <a:solidFill>
                    <a:srgbClr val="000000"/>
                  </a:solidFill>
                </a:uFill>
              </a:rPr>
              <a:t>Disadvantages</a:t>
            </a:r>
            <a:r>
              <a:rPr sz="3200" spc="-20" dirty="0"/>
              <a:t> </a:t>
            </a:r>
            <a:r>
              <a:rPr sz="3200" dirty="0"/>
              <a:t>: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99997"/>
            <a:ext cx="7783830" cy="39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345" dirty="0">
                <a:latin typeface="Arial Black"/>
                <a:cs typeface="Arial Black"/>
              </a:rPr>
              <a:t>can </a:t>
            </a:r>
            <a:r>
              <a:rPr sz="2200" spc="-250" dirty="0">
                <a:latin typeface="Arial Black"/>
                <a:cs typeface="Arial Black"/>
              </a:rPr>
              <a:t>be </a:t>
            </a:r>
            <a:r>
              <a:rPr sz="2200" spc="-325" dirty="0">
                <a:latin typeface="Arial Black"/>
                <a:cs typeface="Arial Black"/>
              </a:rPr>
              <a:t>hacked</a:t>
            </a:r>
            <a:r>
              <a:rPr sz="2200" spc="-65" dirty="0">
                <a:latin typeface="Arial Black"/>
                <a:cs typeface="Arial Black"/>
              </a:rPr>
              <a:t> </a:t>
            </a:r>
            <a:r>
              <a:rPr sz="2200" spc="-225" dirty="0">
                <a:latin typeface="Arial Black"/>
                <a:cs typeface="Arial Black"/>
              </a:rPr>
              <a:t>into.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25" dirty="0">
                <a:latin typeface="Arial Black"/>
                <a:cs typeface="Arial Black"/>
              </a:rPr>
              <a:t>If </a:t>
            </a:r>
            <a:r>
              <a:rPr sz="2200" spc="-265" dirty="0">
                <a:latin typeface="Arial Black"/>
                <a:cs typeface="Arial Black"/>
              </a:rPr>
              <a:t>installed </a:t>
            </a:r>
            <a:r>
              <a:rPr sz="2200" spc="-204" dirty="0">
                <a:latin typeface="Arial Black"/>
                <a:cs typeface="Arial Black"/>
              </a:rPr>
              <a:t>on </a:t>
            </a:r>
            <a:r>
              <a:rPr sz="2200" spc="-355" dirty="0">
                <a:latin typeface="Arial Black"/>
                <a:cs typeface="Arial Black"/>
              </a:rPr>
              <a:t>a </a:t>
            </a:r>
            <a:r>
              <a:rPr sz="2200" spc="-295" dirty="0">
                <a:latin typeface="Arial Black"/>
                <a:cs typeface="Arial Black"/>
              </a:rPr>
              <a:t>cell </a:t>
            </a:r>
            <a:r>
              <a:rPr sz="2200" spc="-225" dirty="0">
                <a:latin typeface="Arial Black"/>
                <a:cs typeface="Arial Black"/>
              </a:rPr>
              <a:t>phone </a:t>
            </a:r>
            <a:r>
              <a:rPr sz="2200" spc="-220" dirty="0">
                <a:latin typeface="Arial Black"/>
                <a:cs typeface="Arial Black"/>
              </a:rPr>
              <a:t>it </a:t>
            </a:r>
            <a:r>
              <a:rPr sz="2200" spc="-310" dirty="0">
                <a:latin typeface="Arial Black"/>
                <a:cs typeface="Arial Black"/>
              </a:rPr>
              <a:t>is </a:t>
            </a:r>
            <a:r>
              <a:rPr sz="2200" spc="-229" dirty="0">
                <a:latin typeface="Arial Black"/>
                <a:cs typeface="Arial Black"/>
              </a:rPr>
              <a:t>prone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270" dirty="0">
                <a:latin typeface="Arial Black"/>
                <a:cs typeface="Arial Black"/>
              </a:rPr>
              <a:t>receiving </a:t>
            </a:r>
            <a:r>
              <a:rPr sz="2200" spc="-295" dirty="0">
                <a:latin typeface="Arial Black"/>
                <a:cs typeface="Arial Black"/>
              </a:rPr>
              <a:t>cell </a:t>
            </a:r>
            <a:r>
              <a:rPr sz="2200" spc="-225" dirty="0">
                <a:latin typeface="Arial Black"/>
                <a:cs typeface="Arial Black"/>
              </a:rPr>
              <a:t>phone  </a:t>
            </a:r>
            <a:r>
              <a:rPr sz="2200" spc="-290" dirty="0">
                <a:latin typeface="Arial Black"/>
                <a:cs typeface="Arial Black"/>
              </a:rPr>
              <a:t>viruses.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225" dirty="0">
                <a:latin typeface="Arial Black"/>
                <a:cs typeface="Arial Black"/>
              </a:rPr>
              <a:t>only </a:t>
            </a:r>
            <a:r>
              <a:rPr sz="2200" spc="-310" dirty="0">
                <a:latin typeface="Arial Black"/>
                <a:cs typeface="Arial Black"/>
              </a:rPr>
              <a:t>allows </a:t>
            </a:r>
            <a:r>
              <a:rPr sz="2200" spc="-245" dirty="0">
                <a:latin typeface="Arial Black"/>
                <a:cs typeface="Arial Black"/>
              </a:rPr>
              <a:t>short </a:t>
            </a:r>
            <a:r>
              <a:rPr sz="2200" spc="-260" dirty="0">
                <a:latin typeface="Arial Black"/>
                <a:cs typeface="Arial Black"/>
              </a:rPr>
              <a:t>range </a:t>
            </a:r>
            <a:r>
              <a:rPr sz="2200" spc="-275" dirty="0">
                <a:latin typeface="Arial Black"/>
                <a:cs typeface="Arial Black"/>
              </a:rPr>
              <a:t>communication </a:t>
            </a:r>
            <a:r>
              <a:rPr sz="2200" spc="-300" dirty="0">
                <a:latin typeface="Arial Black"/>
                <a:cs typeface="Arial Black"/>
              </a:rPr>
              <a:t>between</a:t>
            </a:r>
            <a:r>
              <a:rPr sz="2200" spc="-90" dirty="0">
                <a:latin typeface="Arial Black"/>
                <a:cs typeface="Arial Black"/>
              </a:rPr>
              <a:t> </a:t>
            </a:r>
            <a:r>
              <a:rPr sz="2200" spc="-305" dirty="0">
                <a:latin typeface="Arial Black"/>
                <a:cs typeface="Arial Black"/>
              </a:rPr>
              <a:t>devices.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345" dirty="0">
                <a:latin typeface="Arial Black"/>
                <a:cs typeface="Arial Black"/>
              </a:rPr>
              <a:t>can </a:t>
            </a:r>
            <a:r>
              <a:rPr sz="2200" spc="-225" dirty="0">
                <a:latin typeface="Arial Black"/>
                <a:cs typeface="Arial Black"/>
              </a:rPr>
              <a:t>only </a:t>
            </a:r>
            <a:r>
              <a:rPr sz="2200" spc="-300" dirty="0">
                <a:latin typeface="Arial Black"/>
                <a:cs typeface="Arial Black"/>
              </a:rPr>
              <a:t>connect </a:t>
            </a:r>
            <a:r>
              <a:rPr sz="2200" spc="-310" dirty="0">
                <a:latin typeface="Arial Black"/>
                <a:cs typeface="Arial Black"/>
              </a:rPr>
              <a:t>two </a:t>
            </a:r>
            <a:r>
              <a:rPr sz="2200" spc="-315" dirty="0">
                <a:latin typeface="Arial Black"/>
                <a:cs typeface="Arial Black"/>
              </a:rPr>
              <a:t>devices </a:t>
            </a:r>
            <a:r>
              <a:rPr sz="2200" spc="-295" dirty="0">
                <a:latin typeface="Arial Black"/>
                <a:cs typeface="Arial Black"/>
              </a:rPr>
              <a:t>at</a:t>
            </a:r>
            <a:r>
              <a:rPr sz="2200" spc="-360" dirty="0">
                <a:latin typeface="Arial Black"/>
                <a:cs typeface="Arial Black"/>
              </a:rPr>
              <a:t> </a:t>
            </a:r>
            <a:r>
              <a:rPr sz="2200" spc="-290" dirty="0">
                <a:latin typeface="Arial Black"/>
                <a:cs typeface="Arial Black"/>
              </a:rPr>
              <a:t>once.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It </a:t>
            </a:r>
            <a:r>
              <a:rPr sz="2200" spc="-345" dirty="0">
                <a:latin typeface="Arial Black"/>
                <a:cs typeface="Arial Black"/>
              </a:rPr>
              <a:t>can </a:t>
            </a:r>
            <a:r>
              <a:rPr sz="2200" spc="-285" dirty="0">
                <a:latin typeface="Arial Black"/>
                <a:cs typeface="Arial Black"/>
              </a:rPr>
              <a:t>lose </a:t>
            </a:r>
            <a:r>
              <a:rPr sz="2200" spc="-270" dirty="0">
                <a:latin typeface="Arial Black"/>
                <a:cs typeface="Arial Black"/>
              </a:rPr>
              <a:t>connection </a:t>
            </a:r>
            <a:r>
              <a:rPr sz="2200" spc="-220" dirty="0">
                <a:latin typeface="Arial Black"/>
                <a:cs typeface="Arial Black"/>
              </a:rPr>
              <a:t>in </a:t>
            </a:r>
            <a:r>
              <a:rPr sz="2200" spc="-280" dirty="0">
                <a:latin typeface="Arial Black"/>
                <a:cs typeface="Arial Black"/>
              </a:rPr>
              <a:t>certain</a:t>
            </a:r>
            <a:r>
              <a:rPr sz="2200" spc="-195" dirty="0">
                <a:latin typeface="Arial Black"/>
                <a:cs typeface="Arial Black"/>
              </a:rPr>
              <a:t> </a:t>
            </a:r>
            <a:r>
              <a:rPr sz="2200" spc="-235" dirty="0">
                <a:latin typeface="Arial Black"/>
                <a:cs typeface="Arial Black"/>
              </a:rPr>
              <a:t>condition.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477012"/>
            <a:ext cx="1659636" cy="1537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6323" y="3224783"/>
            <a:ext cx="2242185" cy="1972310"/>
            <a:chOff x="4116323" y="3224783"/>
            <a:chExt cx="2242185" cy="1972310"/>
          </a:xfrm>
        </p:grpSpPr>
        <p:sp>
          <p:nvSpPr>
            <p:cNvPr id="3" name="object 3"/>
            <p:cNvSpPr/>
            <p:nvPr/>
          </p:nvSpPr>
          <p:spPr>
            <a:xfrm>
              <a:off x="5003291" y="4306823"/>
              <a:ext cx="1354836" cy="890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16323" y="3224783"/>
              <a:ext cx="1138427" cy="1322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4118" y="530478"/>
            <a:ext cx="7654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48ED4"/>
                </a:solidFill>
              </a:rPr>
              <a:t>Blue</a:t>
            </a:r>
            <a:r>
              <a:rPr sz="3600" spc="-10" dirty="0"/>
              <a:t>tooth </a:t>
            </a:r>
            <a:r>
              <a:rPr sz="3600" spc="-70" dirty="0"/>
              <a:t>V/S </a:t>
            </a:r>
            <a:r>
              <a:rPr sz="3600" spc="-5" dirty="0"/>
              <a:t>Other </a:t>
            </a:r>
            <a:r>
              <a:rPr sz="3600" spc="-10" dirty="0"/>
              <a:t>Wireless</a:t>
            </a:r>
            <a:r>
              <a:rPr sz="3600" spc="-15" dirty="0"/>
              <a:t> </a:t>
            </a:r>
            <a:r>
              <a:rPr sz="3600" spc="-35" dirty="0"/>
              <a:t>Technology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8368" y="1531619"/>
            <a:ext cx="3357879" cy="2354580"/>
            <a:chOff x="658368" y="1531619"/>
            <a:chExt cx="3357879" cy="2354580"/>
          </a:xfrm>
        </p:grpSpPr>
        <p:sp>
          <p:nvSpPr>
            <p:cNvPr id="7" name="object 7"/>
            <p:cNvSpPr/>
            <p:nvPr/>
          </p:nvSpPr>
          <p:spPr>
            <a:xfrm>
              <a:off x="684276" y="1557527"/>
              <a:ext cx="1981200" cy="1656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322" y="1544573"/>
              <a:ext cx="2007235" cy="1682750"/>
            </a:xfrm>
            <a:custGeom>
              <a:avLst/>
              <a:gdLst/>
              <a:ahLst/>
              <a:cxnLst/>
              <a:rect l="l" t="t" r="r" b="b"/>
              <a:pathLst>
                <a:path w="2007235" h="1682750">
                  <a:moveTo>
                    <a:pt x="0" y="1682496"/>
                  </a:moveTo>
                  <a:lnTo>
                    <a:pt x="2007107" y="1682496"/>
                  </a:lnTo>
                  <a:lnTo>
                    <a:pt x="2007107" y="0"/>
                  </a:lnTo>
                  <a:lnTo>
                    <a:pt x="0" y="0"/>
                  </a:lnTo>
                  <a:lnTo>
                    <a:pt x="0" y="16824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5956" y="3019044"/>
              <a:ext cx="1319783" cy="867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516623" y="4939284"/>
            <a:ext cx="2365248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045" y="461899"/>
            <a:ext cx="4615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0260" algn="l"/>
              </a:tabLst>
            </a:pPr>
            <a:r>
              <a:rPr spc="-25" dirty="0"/>
              <a:t>Infrared	</a:t>
            </a:r>
            <a:r>
              <a:rPr spc="-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7962900" cy="44107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70" dirty="0">
                <a:latin typeface="Arial Black"/>
                <a:cs typeface="Arial Black"/>
              </a:rPr>
              <a:t>IR </a:t>
            </a:r>
            <a:r>
              <a:rPr sz="2400" spc="-355" dirty="0">
                <a:latin typeface="Arial Black"/>
                <a:cs typeface="Arial Black"/>
              </a:rPr>
              <a:t>wireless </a:t>
            </a:r>
            <a:r>
              <a:rPr sz="2400" spc="-345" dirty="0">
                <a:latin typeface="Arial Black"/>
                <a:cs typeface="Arial Black"/>
              </a:rPr>
              <a:t>is </a:t>
            </a:r>
            <a:r>
              <a:rPr sz="2400" spc="-285" dirty="0">
                <a:latin typeface="Arial Black"/>
                <a:cs typeface="Arial Black"/>
              </a:rPr>
              <a:t>the </a:t>
            </a:r>
            <a:r>
              <a:rPr sz="2400" spc="-350" dirty="0">
                <a:latin typeface="Arial Black"/>
                <a:cs typeface="Arial Black"/>
              </a:rPr>
              <a:t>use </a:t>
            </a:r>
            <a:r>
              <a:rPr sz="2400" spc="-215" dirty="0">
                <a:latin typeface="Arial Black"/>
                <a:cs typeface="Arial Black"/>
              </a:rPr>
              <a:t>of </a:t>
            </a:r>
            <a:r>
              <a:rPr sz="2400" spc="-355" dirty="0">
                <a:latin typeface="Arial Black"/>
                <a:cs typeface="Arial Black"/>
              </a:rPr>
              <a:t>wireless </a:t>
            </a:r>
            <a:r>
              <a:rPr sz="2400" spc="-275" dirty="0">
                <a:latin typeface="Arial Black"/>
                <a:cs typeface="Arial Black"/>
              </a:rPr>
              <a:t>technology </a:t>
            </a:r>
            <a:r>
              <a:rPr sz="2400" spc="-235" dirty="0">
                <a:latin typeface="Arial Black"/>
                <a:cs typeface="Arial Black"/>
              </a:rPr>
              <a:t>in </a:t>
            </a:r>
            <a:r>
              <a:rPr sz="2400" spc="-340" dirty="0">
                <a:latin typeface="Arial Black"/>
                <a:cs typeface="Arial Black"/>
              </a:rPr>
              <a:t>devices </a:t>
            </a:r>
            <a:r>
              <a:rPr sz="2400" spc="-215" dirty="0">
                <a:latin typeface="Arial Black"/>
                <a:cs typeface="Arial Black"/>
              </a:rPr>
              <a:t>or  </a:t>
            </a:r>
            <a:r>
              <a:rPr sz="2400" spc="-375" dirty="0">
                <a:latin typeface="Arial Black"/>
                <a:cs typeface="Arial Black"/>
              </a:rPr>
              <a:t>systems </a:t>
            </a:r>
            <a:r>
              <a:rPr sz="2400" spc="-285" dirty="0">
                <a:latin typeface="Arial Black"/>
                <a:cs typeface="Arial Black"/>
              </a:rPr>
              <a:t>that </a:t>
            </a:r>
            <a:r>
              <a:rPr sz="2400" spc="-320" dirty="0">
                <a:latin typeface="Arial Black"/>
                <a:cs typeface="Arial Black"/>
              </a:rPr>
              <a:t>convey </a:t>
            </a:r>
            <a:r>
              <a:rPr sz="2400" spc="-300" dirty="0">
                <a:latin typeface="Arial Black"/>
                <a:cs typeface="Arial Black"/>
              </a:rPr>
              <a:t>data </a:t>
            </a:r>
            <a:r>
              <a:rPr sz="2400" spc="-235" dirty="0">
                <a:latin typeface="Arial Black"/>
                <a:cs typeface="Arial Black"/>
              </a:rPr>
              <a:t>through </a:t>
            </a:r>
            <a:r>
              <a:rPr sz="2400" spc="-260" dirty="0">
                <a:latin typeface="Arial Black"/>
                <a:cs typeface="Arial Black"/>
              </a:rPr>
              <a:t>infrared </a:t>
            </a:r>
            <a:r>
              <a:rPr sz="2400" spc="-290" dirty="0">
                <a:latin typeface="Arial Black"/>
                <a:cs typeface="Arial Black"/>
              </a:rPr>
              <a:t>(IR)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254" dirty="0">
                <a:latin typeface="Arial Black"/>
                <a:cs typeface="Arial Black"/>
              </a:rPr>
              <a:t>radiation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65" dirty="0">
                <a:latin typeface="Arial Black"/>
                <a:cs typeface="Arial Black"/>
              </a:rPr>
              <a:t>Ideal </a:t>
            </a:r>
            <a:r>
              <a:rPr sz="2200" spc="-245" dirty="0">
                <a:latin typeface="Arial Black"/>
                <a:cs typeface="Arial Black"/>
              </a:rPr>
              <a:t>Application </a:t>
            </a:r>
            <a:r>
              <a:rPr sz="2200" spc="-260" dirty="0">
                <a:latin typeface="Arial Black"/>
                <a:cs typeface="Arial Black"/>
              </a:rPr>
              <a:t>: </a:t>
            </a:r>
            <a:r>
              <a:rPr sz="2200" spc="-295" dirty="0">
                <a:latin typeface="Arial Black"/>
                <a:cs typeface="Arial Black"/>
              </a:rPr>
              <a:t>Device </a:t>
            </a:r>
            <a:r>
              <a:rPr sz="2200" spc="-265" dirty="0">
                <a:latin typeface="Arial Black"/>
                <a:cs typeface="Arial Black"/>
              </a:rPr>
              <a:t>Synchronization, </a:t>
            </a:r>
            <a:r>
              <a:rPr sz="2200" spc="-280" dirty="0">
                <a:latin typeface="Arial Black"/>
                <a:cs typeface="Arial Black"/>
              </a:rPr>
              <a:t>Data </a:t>
            </a:r>
            <a:r>
              <a:rPr sz="2200" spc="-270" dirty="0">
                <a:latin typeface="Arial Black"/>
                <a:cs typeface="Arial Black"/>
              </a:rPr>
              <a:t>transfer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00" dirty="0">
                <a:latin typeface="Arial Black"/>
                <a:cs typeface="Arial Black"/>
              </a:rPr>
              <a:t>Range </a:t>
            </a:r>
            <a:r>
              <a:rPr sz="2200" spc="-240" dirty="0">
                <a:latin typeface="Arial Black"/>
                <a:cs typeface="Arial Black"/>
              </a:rPr>
              <a:t>(m):</a:t>
            </a:r>
            <a:r>
              <a:rPr sz="2200" spc="-390" dirty="0">
                <a:latin typeface="Arial Black"/>
                <a:cs typeface="Arial Black"/>
              </a:rPr>
              <a:t> </a:t>
            </a:r>
            <a:r>
              <a:rPr sz="2200" spc="-285" dirty="0">
                <a:latin typeface="Arial Black"/>
                <a:cs typeface="Arial Black"/>
              </a:rPr>
              <a:t>1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80" dirty="0">
                <a:latin typeface="Arial Black"/>
                <a:cs typeface="Arial Black"/>
              </a:rPr>
              <a:t>Data </a:t>
            </a:r>
            <a:r>
              <a:rPr sz="2200" spc="-335" dirty="0">
                <a:latin typeface="Arial Black"/>
                <a:cs typeface="Arial Black"/>
              </a:rPr>
              <a:t>Rate </a:t>
            </a:r>
            <a:r>
              <a:rPr sz="2200" spc="-250" dirty="0">
                <a:latin typeface="Arial Black"/>
                <a:cs typeface="Arial Black"/>
              </a:rPr>
              <a:t>(mbps):</a:t>
            </a:r>
            <a:r>
              <a:rPr sz="2200" spc="-170" dirty="0">
                <a:latin typeface="Arial Black"/>
                <a:cs typeface="Arial Black"/>
              </a:rPr>
              <a:t> </a:t>
            </a:r>
            <a:r>
              <a:rPr sz="2200" spc="-285" dirty="0">
                <a:latin typeface="Arial Black"/>
                <a:cs typeface="Arial Black"/>
              </a:rPr>
              <a:t>16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60" dirty="0">
                <a:latin typeface="Arial Black"/>
                <a:cs typeface="Arial Black"/>
              </a:rPr>
              <a:t>Current </a:t>
            </a:r>
            <a:r>
              <a:rPr sz="2200" spc="-265" dirty="0">
                <a:latin typeface="Arial Black"/>
                <a:cs typeface="Arial Black"/>
              </a:rPr>
              <a:t>Required: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370" dirty="0">
                <a:latin typeface="Arial Black"/>
                <a:cs typeface="Arial Black"/>
              </a:rPr>
              <a:t>Low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har char="•"/>
            </a:pPr>
            <a:endParaRPr sz="225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70" dirty="0">
                <a:latin typeface="Arial Black"/>
                <a:cs typeface="Arial Black"/>
              </a:rPr>
              <a:t>Cost($):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285" dirty="0">
                <a:latin typeface="Arial Black"/>
                <a:cs typeface="Arial Black"/>
              </a:rPr>
              <a:t>10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57900" y="3403091"/>
            <a:ext cx="2033270" cy="1711960"/>
            <a:chOff x="6057900" y="3403091"/>
            <a:chExt cx="2033270" cy="1711960"/>
          </a:xfrm>
        </p:grpSpPr>
        <p:sp>
          <p:nvSpPr>
            <p:cNvPr id="5" name="object 5"/>
            <p:cNvSpPr/>
            <p:nvPr/>
          </p:nvSpPr>
          <p:spPr>
            <a:xfrm>
              <a:off x="6083807" y="3428999"/>
              <a:ext cx="1981199" cy="1659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0853" y="3416045"/>
              <a:ext cx="2007235" cy="1685925"/>
            </a:xfrm>
            <a:custGeom>
              <a:avLst/>
              <a:gdLst/>
              <a:ahLst/>
              <a:cxnLst/>
              <a:rect l="l" t="t" r="r" b="b"/>
              <a:pathLst>
                <a:path w="2007234" h="1685925">
                  <a:moveTo>
                    <a:pt x="0" y="1685543"/>
                  </a:moveTo>
                  <a:lnTo>
                    <a:pt x="2007107" y="1685543"/>
                  </a:lnTo>
                  <a:lnTo>
                    <a:pt x="2007107" y="0"/>
                  </a:lnTo>
                  <a:lnTo>
                    <a:pt x="0" y="0"/>
                  </a:lnTo>
                  <a:lnTo>
                    <a:pt x="0" y="16855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85" y="461899"/>
            <a:ext cx="2281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548ED4"/>
                </a:solidFill>
              </a:rPr>
              <a:t>Blue</a:t>
            </a:r>
            <a:r>
              <a:rPr spc="-10" dirty="0"/>
              <a:t>tooth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3849"/>
            <a:ext cx="7860665" cy="43173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 algn="just">
              <a:lnSpc>
                <a:spcPct val="90100"/>
              </a:lnSpc>
              <a:spcBef>
                <a:spcPts val="35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Bluetooth </a:t>
            </a:r>
            <a:r>
              <a:rPr sz="2200" spc="-310" dirty="0">
                <a:latin typeface="Arial Black"/>
                <a:cs typeface="Arial Black"/>
              </a:rPr>
              <a:t>is </a:t>
            </a:r>
            <a:r>
              <a:rPr sz="2200" spc="-355" dirty="0">
                <a:latin typeface="Arial Black"/>
                <a:cs typeface="Arial Black"/>
              </a:rPr>
              <a:t>a </a:t>
            </a:r>
            <a:r>
              <a:rPr sz="2200" spc="-280" dirty="0">
                <a:latin typeface="Arial Black"/>
                <a:cs typeface="Arial Black"/>
              </a:rPr>
              <a:t>specification </a:t>
            </a:r>
            <a:r>
              <a:rPr sz="2200" spc="-380" dirty="0">
                <a:latin typeface="Arial Black"/>
                <a:cs typeface="Arial Black"/>
              </a:rPr>
              <a:t>(IEEE </a:t>
            </a:r>
            <a:r>
              <a:rPr sz="2200" spc="-270" dirty="0">
                <a:latin typeface="Arial Black"/>
                <a:cs typeface="Arial Black"/>
              </a:rPr>
              <a:t>802.15.1) </a:t>
            </a:r>
            <a:r>
              <a:rPr sz="2200" spc="-190" dirty="0">
                <a:latin typeface="Arial Black"/>
                <a:cs typeface="Arial Black"/>
              </a:rPr>
              <a:t>for </a:t>
            </a:r>
            <a:r>
              <a:rPr sz="2200" spc="-260" dirty="0">
                <a:latin typeface="Arial Black"/>
                <a:cs typeface="Arial Black"/>
              </a:rPr>
              <a:t>the </a:t>
            </a:r>
            <a:r>
              <a:rPr sz="2200" spc="-325" dirty="0">
                <a:latin typeface="Arial Black"/>
                <a:cs typeface="Arial Black"/>
              </a:rPr>
              <a:t>use </a:t>
            </a:r>
            <a:r>
              <a:rPr sz="2200" spc="-195" dirty="0">
                <a:latin typeface="Arial Black"/>
                <a:cs typeface="Arial Black"/>
              </a:rPr>
              <a:t>of </a:t>
            </a:r>
            <a:r>
              <a:rPr sz="2200" spc="-180" dirty="0">
                <a:latin typeface="Arial Black"/>
                <a:cs typeface="Arial Black"/>
              </a:rPr>
              <a:t>low-  </a:t>
            </a:r>
            <a:r>
              <a:rPr sz="2200" spc="-280" dirty="0">
                <a:latin typeface="Arial Black"/>
                <a:cs typeface="Arial Black"/>
              </a:rPr>
              <a:t>power </a:t>
            </a:r>
            <a:r>
              <a:rPr sz="2200" spc="-225" dirty="0">
                <a:latin typeface="Arial Black"/>
                <a:cs typeface="Arial Black"/>
              </a:rPr>
              <a:t>radio </a:t>
            </a:r>
            <a:r>
              <a:rPr sz="2200" spc="-285" dirty="0">
                <a:latin typeface="Arial Black"/>
                <a:cs typeface="Arial Black"/>
              </a:rPr>
              <a:t>communications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254" dirty="0">
                <a:latin typeface="Arial Black"/>
                <a:cs typeface="Arial Black"/>
              </a:rPr>
              <a:t>link phones, </a:t>
            </a:r>
            <a:r>
              <a:rPr sz="2200" spc="-280" dirty="0">
                <a:latin typeface="Arial Black"/>
                <a:cs typeface="Arial Black"/>
              </a:rPr>
              <a:t>computers </a:t>
            </a:r>
            <a:r>
              <a:rPr sz="2200" spc="-250" dirty="0">
                <a:latin typeface="Arial Black"/>
                <a:cs typeface="Arial Black"/>
              </a:rPr>
              <a:t>and  </a:t>
            </a:r>
            <a:r>
              <a:rPr sz="2200" spc="-235" dirty="0">
                <a:latin typeface="Arial Black"/>
                <a:cs typeface="Arial Black"/>
              </a:rPr>
              <a:t>other </a:t>
            </a:r>
            <a:r>
              <a:rPr sz="2200" spc="-295" dirty="0">
                <a:latin typeface="Arial Black"/>
                <a:cs typeface="Arial Black"/>
              </a:rPr>
              <a:t>network </a:t>
            </a:r>
            <a:r>
              <a:rPr sz="2200" spc="-310" dirty="0">
                <a:latin typeface="Arial Black"/>
                <a:cs typeface="Arial Black"/>
              </a:rPr>
              <a:t>devices </a:t>
            </a:r>
            <a:r>
              <a:rPr sz="2200" spc="-254" dirty="0">
                <a:latin typeface="Arial Black"/>
                <a:cs typeface="Arial Black"/>
              </a:rPr>
              <a:t>over </a:t>
            </a:r>
            <a:r>
              <a:rPr sz="2200" spc="-240" dirty="0">
                <a:latin typeface="Arial Black"/>
                <a:cs typeface="Arial Black"/>
              </a:rPr>
              <a:t>short </a:t>
            </a:r>
            <a:r>
              <a:rPr sz="2200" spc="-310" dirty="0">
                <a:latin typeface="Arial Black"/>
                <a:cs typeface="Arial Black"/>
              </a:rPr>
              <a:t>distances </a:t>
            </a:r>
            <a:r>
              <a:rPr sz="2200" spc="-254" dirty="0">
                <a:latin typeface="Arial Black"/>
                <a:cs typeface="Arial Black"/>
              </a:rPr>
              <a:t>without</a:t>
            </a:r>
            <a:r>
              <a:rPr sz="2200" spc="-500" dirty="0">
                <a:latin typeface="Arial Black"/>
                <a:cs typeface="Arial Black"/>
              </a:rPr>
              <a:t> </a:t>
            </a:r>
            <a:r>
              <a:rPr sz="2200" spc="-325" dirty="0">
                <a:latin typeface="Arial Black"/>
                <a:cs typeface="Arial Black"/>
              </a:rPr>
              <a:t>wires.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0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40" dirty="0">
                <a:latin typeface="Arial Black"/>
                <a:cs typeface="Arial Black"/>
              </a:rPr>
              <a:t>Ideal </a:t>
            </a:r>
            <a:r>
              <a:rPr sz="2000" spc="-225" dirty="0">
                <a:latin typeface="Arial Black"/>
                <a:cs typeface="Arial Black"/>
              </a:rPr>
              <a:t>Application </a:t>
            </a:r>
            <a:r>
              <a:rPr sz="2000" spc="-235" dirty="0">
                <a:latin typeface="Arial Black"/>
                <a:cs typeface="Arial Black"/>
              </a:rPr>
              <a:t>: </a:t>
            </a:r>
            <a:r>
              <a:rPr sz="2000" spc="-260" dirty="0">
                <a:latin typeface="Arial Black"/>
                <a:cs typeface="Arial Black"/>
              </a:rPr>
              <a:t>Cable</a:t>
            </a:r>
            <a:r>
              <a:rPr sz="2000" spc="-190" dirty="0">
                <a:latin typeface="Arial Black"/>
                <a:cs typeface="Arial Black"/>
              </a:rPr>
              <a:t> </a:t>
            </a:r>
            <a:r>
              <a:rPr sz="2000" spc="-280" dirty="0">
                <a:latin typeface="Arial Black"/>
                <a:cs typeface="Arial Black"/>
              </a:rPr>
              <a:t>Replacement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20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65" dirty="0">
                <a:latin typeface="Arial Black"/>
                <a:cs typeface="Arial Black"/>
              </a:rPr>
              <a:t>Range </a:t>
            </a:r>
            <a:r>
              <a:rPr sz="2000" spc="-215" dirty="0">
                <a:latin typeface="Arial Black"/>
                <a:cs typeface="Arial Black"/>
              </a:rPr>
              <a:t>(m): </a:t>
            </a:r>
            <a:r>
              <a:rPr sz="2000" spc="-260" dirty="0">
                <a:latin typeface="Arial Black"/>
                <a:cs typeface="Arial Black"/>
              </a:rPr>
              <a:t>10 </a:t>
            </a:r>
            <a:r>
              <a:rPr sz="2000" spc="135" dirty="0">
                <a:latin typeface="Arial Black"/>
                <a:cs typeface="Arial Black"/>
              </a:rPr>
              <a:t>-</a:t>
            </a:r>
            <a:r>
              <a:rPr sz="2000" spc="225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100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0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0" dirty="0">
                <a:latin typeface="Arial Black"/>
                <a:cs typeface="Arial Black"/>
              </a:rPr>
              <a:t>Data </a:t>
            </a:r>
            <a:r>
              <a:rPr sz="2000" spc="-300" dirty="0">
                <a:latin typeface="Arial Black"/>
                <a:cs typeface="Arial Black"/>
              </a:rPr>
              <a:t>Rate </a:t>
            </a:r>
            <a:r>
              <a:rPr sz="2000" spc="-225" dirty="0">
                <a:latin typeface="Arial Black"/>
                <a:cs typeface="Arial Black"/>
              </a:rPr>
              <a:t>(mbps): </a:t>
            </a:r>
            <a:r>
              <a:rPr sz="2000" spc="-355" dirty="0">
                <a:latin typeface="Arial Black"/>
                <a:cs typeface="Arial Black"/>
              </a:rPr>
              <a:t>Less </a:t>
            </a:r>
            <a:r>
              <a:rPr sz="2000" spc="-229" dirty="0">
                <a:latin typeface="Arial Black"/>
                <a:cs typeface="Arial Black"/>
              </a:rPr>
              <a:t>than </a:t>
            </a:r>
            <a:r>
              <a:rPr sz="2000" spc="-254" dirty="0"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0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35" dirty="0">
                <a:latin typeface="Arial Black"/>
                <a:cs typeface="Arial Black"/>
              </a:rPr>
              <a:t>Current </a:t>
            </a:r>
            <a:r>
              <a:rPr sz="2000" spc="-240" dirty="0">
                <a:latin typeface="Arial Black"/>
                <a:cs typeface="Arial Black"/>
              </a:rPr>
              <a:t>Required:</a:t>
            </a:r>
            <a:r>
              <a:rPr sz="2000" spc="2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Medium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20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40" dirty="0">
                <a:latin typeface="Arial Black"/>
                <a:cs typeface="Arial Black"/>
              </a:rPr>
              <a:t>Cost($):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10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588" y="2764535"/>
            <a:ext cx="1596850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7734" y="461899"/>
            <a:ext cx="1209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W</a:t>
            </a:r>
            <a:r>
              <a:rPr spc="-5" dirty="0"/>
              <a:t>i-</a:t>
            </a:r>
            <a:r>
              <a:rPr dirty="0"/>
              <a:t>Fi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0322"/>
            <a:ext cx="8011159" cy="424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65" dirty="0">
                <a:latin typeface="Arial Black"/>
                <a:cs typeface="Arial Black"/>
              </a:rPr>
              <a:t>Wi-Fi </a:t>
            </a:r>
            <a:r>
              <a:rPr sz="2200" spc="-385" dirty="0">
                <a:latin typeface="Arial Black"/>
                <a:cs typeface="Arial Black"/>
              </a:rPr>
              <a:t>(IEEE </a:t>
            </a:r>
            <a:r>
              <a:rPr sz="2200" spc="-270" dirty="0">
                <a:latin typeface="Arial Black"/>
                <a:cs typeface="Arial Black"/>
              </a:rPr>
              <a:t>802.11</a:t>
            </a:r>
            <a:r>
              <a:rPr sz="2200" u="heavy" spc="-2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r>
              <a:rPr sz="2200" spc="-270" dirty="0">
                <a:latin typeface="Arial Black"/>
                <a:cs typeface="Arial Black"/>
              </a:rPr>
              <a:t> </a:t>
            </a:r>
            <a:r>
              <a:rPr sz="2200" spc="-310" dirty="0">
                <a:latin typeface="Arial Black"/>
                <a:cs typeface="Arial Black"/>
              </a:rPr>
              <a:t>is </a:t>
            </a:r>
            <a:r>
              <a:rPr sz="2200" spc="-260" dirty="0">
                <a:latin typeface="Arial Black"/>
                <a:cs typeface="Arial Black"/>
              </a:rPr>
              <a:t>the </a:t>
            </a:r>
            <a:r>
              <a:rPr sz="2200" spc="-305" dirty="0">
                <a:latin typeface="Arial Black"/>
                <a:cs typeface="Arial Black"/>
              </a:rPr>
              <a:t>name </a:t>
            </a:r>
            <a:r>
              <a:rPr sz="2200" spc="-195" dirty="0">
                <a:latin typeface="Arial Black"/>
                <a:cs typeface="Arial Black"/>
              </a:rPr>
              <a:t>of</a:t>
            </a:r>
            <a:r>
              <a:rPr sz="2200" spc="-405" dirty="0">
                <a:latin typeface="Arial Black"/>
                <a:cs typeface="Arial Black"/>
              </a:rPr>
              <a:t> </a:t>
            </a:r>
            <a:r>
              <a:rPr sz="2200" spc="-355" dirty="0">
                <a:latin typeface="Arial Black"/>
                <a:cs typeface="Arial Black"/>
              </a:rPr>
              <a:t>a</a:t>
            </a:r>
            <a:endParaRPr sz="2200">
              <a:latin typeface="Arial Black"/>
              <a:cs typeface="Arial Black"/>
            </a:endParaRPr>
          </a:p>
          <a:p>
            <a:pPr marL="355600">
              <a:lnSpc>
                <a:spcPts val="2115"/>
              </a:lnSpc>
            </a:pPr>
            <a:r>
              <a:rPr sz="2200" spc="-220" dirty="0">
                <a:latin typeface="Arial Black"/>
                <a:cs typeface="Arial Black"/>
              </a:rPr>
              <a:t>popular </a:t>
            </a:r>
            <a:r>
              <a:rPr sz="2200" spc="-325" dirty="0">
                <a:latin typeface="Arial Black"/>
                <a:cs typeface="Arial Black"/>
              </a:rPr>
              <a:t>wireless </a:t>
            </a:r>
            <a:r>
              <a:rPr sz="2200" spc="-265" dirty="0">
                <a:latin typeface="Arial Black"/>
                <a:cs typeface="Arial Black"/>
              </a:rPr>
              <a:t>networking </a:t>
            </a:r>
            <a:r>
              <a:rPr sz="2200" spc="-250" dirty="0">
                <a:latin typeface="Arial Black"/>
                <a:cs typeface="Arial Black"/>
              </a:rPr>
              <a:t>technology </a:t>
            </a:r>
            <a:r>
              <a:rPr sz="2200" spc="-260" dirty="0">
                <a:latin typeface="Arial Black"/>
                <a:cs typeface="Arial Black"/>
              </a:rPr>
              <a:t>that </a:t>
            </a:r>
            <a:r>
              <a:rPr sz="2200" spc="-340" dirty="0">
                <a:latin typeface="Arial Black"/>
                <a:cs typeface="Arial Black"/>
              </a:rPr>
              <a:t>uses </a:t>
            </a:r>
            <a:r>
              <a:rPr sz="2200" spc="-225" dirty="0">
                <a:latin typeface="Arial Black"/>
                <a:cs typeface="Arial Black"/>
              </a:rPr>
              <a:t>radio</a:t>
            </a:r>
            <a:r>
              <a:rPr sz="2200" spc="25" dirty="0">
                <a:latin typeface="Arial Black"/>
                <a:cs typeface="Arial Black"/>
              </a:rPr>
              <a:t> </a:t>
            </a:r>
            <a:r>
              <a:rPr sz="2200" spc="-375" dirty="0">
                <a:latin typeface="Arial Black"/>
                <a:cs typeface="Arial Black"/>
              </a:rPr>
              <a:t>waves</a:t>
            </a:r>
            <a:endParaRPr sz="2200">
              <a:latin typeface="Arial Black"/>
              <a:cs typeface="Arial Black"/>
            </a:endParaRPr>
          </a:p>
          <a:p>
            <a:pPr marL="355600" marR="2279650">
              <a:lnSpc>
                <a:spcPct val="80000"/>
              </a:lnSpc>
              <a:spcBef>
                <a:spcPts val="265"/>
              </a:spcBef>
            </a:pP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229" dirty="0">
                <a:latin typeface="Arial Black"/>
                <a:cs typeface="Arial Black"/>
              </a:rPr>
              <a:t>provide </a:t>
            </a:r>
            <a:r>
              <a:rPr sz="2200" spc="-325" dirty="0">
                <a:latin typeface="Arial Black"/>
                <a:cs typeface="Arial Black"/>
              </a:rPr>
              <a:t>wireless </a:t>
            </a:r>
            <a:r>
              <a:rPr sz="2200" spc="-210" dirty="0">
                <a:latin typeface="Arial Black"/>
                <a:cs typeface="Arial Black"/>
              </a:rPr>
              <a:t>high-speed </a:t>
            </a:r>
            <a:r>
              <a:rPr sz="2200" spc="-260" dirty="0">
                <a:latin typeface="Arial Black"/>
                <a:cs typeface="Arial Black"/>
              </a:rPr>
              <a:t>Internet </a:t>
            </a:r>
            <a:r>
              <a:rPr sz="2200" spc="-250" dirty="0">
                <a:latin typeface="Arial Black"/>
                <a:cs typeface="Arial Black"/>
              </a:rPr>
              <a:t>and  </a:t>
            </a:r>
            <a:r>
              <a:rPr sz="2200" spc="-295" dirty="0">
                <a:latin typeface="Arial Black"/>
                <a:cs typeface="Arial Black"/>
              </a:rPr>
              <a:t>network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280" dirty="0">
                <a:latin typeface="Arial Black"/>
                <a:cs typeface="Arial Black"/>
              </a:rPr>
              <a:t>connections.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40" dirty="0">
                <a:latin typeface="Arial Black"/>
                <a:cs typeface="Arial Black"/>
              </a:rPr>
              <a:t>Ideal </a:t>
            </a:r>
            <a:r>
              <a:rPr sz="2000" spc="-225" dirty="0">
                <a:latin typeface="Arial Black"/>
                <a:cs typeface="Arial Black"/>
              </a:rPr>
              <a:t>Application </a:t>
            </a:r>
            <a:r>
              <a:rPr sz="2000" spc="-235" dirty="0">
                <a:latin typeface="Arial Black"/>
                <a:cs typeface="Arial Black"/>
              </a:rPr>
              <a:t>: </a:t>
            </a:r>
            <a:r>
              <a:rPr sz="2000" spc="-195" dirty="0">
                <a:latin typeface="Arial Black"/>
                <a:cs typeface="Arial Black"/>
              </a:rPr>
              <a:t>High </a:t>
            </a:r>
            <a:r>
              <a:rPr sz="2000" spc="-254" dirty="0">
                <a:latin typeface="Arial Black"/>
                <a:cs typeface="Arial Black"/>
              </a:rPr>
              <a:t>Speed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54" dirty="0">
                <a:latin typeface="Arial Black"/>
                <a:cs typeface="Arial Black"/>
              </a:rPr>
              <a:t>LAN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65" dirty="0">
                <a:latin typeface="Arial Black"/>
                <a:cs typeface="Arial Black"/>
              </a:rPr>
              <a:t>Range </a:t>
            </a:r>
            <a:r>
              <a:rPr sz="2000" spc="-215" dirty="0">
                <a:latin typeface="Arial Black"/>
                <a:cs typeface="Arial Black"/>
              </a:rPr>
              <a:t>(m): </a:t>
            </a:r>
            <a:r>
              <a:rPr sz="2000" spc="-260" dirty="0">
                <a:latin typeface="Arial Black"/>
                <a:cs typeface="Arial Black"/>
              </a:rPr>
              <a:t>100</a:t>
            </a:r>
            <a:r>
              <a:rPr sz="2000" spc="80" dirty="0">
                <a:latin typeface="Arial Black"/>
                <a:cs typeface="Arial Black"/>
              </a:rPr>
              <a:t> </a:t>
            </a:r>
            <a:r>
              <a:rPr sz="2000" spc="50" dirty="0">
                <a:latin typeface="Arial Black"/>
                <a:cs typeface="Arial Black"/>
              </a:rPr>
              <a:t>+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0" dirty="0">
                <a:latin typeface="Arial Black"/>
                <a:cs typeface="Arial Black"/>
              </a:rPr>
              <a:t>Data </a:t>
            </a:r>
            <a:r>
              <a:rPr sz="2000" spc="-300" dirty="0">
                <a:latin typeface="Arial Black"/>
                <a:cs typeface="Arial Black"/>
              </a:rPr>
              <a:t>Rate </a:t>
            </a:r>
            <a:r>
              <a:rPr sz="2000" spc="-225" dirty="0">
                <a:latin typeface="Arial Black"/>
                <a:cs typeface="Arial Black"/>
              </a:rPr>
              <a:t>(mbps):</a:t>
            </a:r>
            <a:r>
              <a:rPr sz="2000" spc="-229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11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35" dirty="0">
                <a:latin typeface="Arial Black"/>
                <a:cs typeface="Arial Black"/>
              </a:rPr>
              <a:t>Current </a:t>
            </a:r>
            <a:r>
              <a:rPr sz="2000" spc="-240" dirty="0">
                <a:latin typeface="Arial Black"/>
                <a:cs typeface="Arial Black"/>
              </a:rPr>
              <a:t>Required:</a:t>
            </a:r>
            <a:r>
              <a:rPr sz="2000" spc="20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High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40" dirty="0">
                <a:latin typeface="Arial Black"/>
                <a:cs typeface="Arial Black"/>
              </a:rPr>
              <a:t>Cost($):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45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3489" y="3069335"/>
            <a:ext cx="3466047" cy="158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169" y="615442"/>
            <a:ext cx="8051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Different </a:t>
            </a:r>
            <a:r>
              <a:rPr sz="2800" spc="-10" dirty="0"/>
              <a:t>phases </a:t>
            </a:r>
            <a:r>
              <a:rPr sz="2800" spc="-5" dirty="0"/>
              <a:t>of </a:t>
            </a:r>
            <a:r>
              <a:rPr sz="2800" spc="-10" dirty="0"/>
              <a:t>Bluetooth Hands </a:t>
            </a:r>
            <a:r>
              <a:rPr sz="2800" spc="-15" dirty="0"/>
              <a:t>free </a:t>
            </a:r>
            <a:r>
              <a:rPr sz="2800" spc="-5" dirty="0"/>
              <a:t>kit</a:t>
            </a:r>
            <a:r>
              <a:rPr sz="2800" spc="135" dirty="0"/>
              <a:t> </a:t>
            </a:r>
            <a:r>
              <a:rPr sz="2800" spc="-10" dirty="0"/>
              <a:t>connection</a:t>
            </a:r>
            <a:endParaRPr sz="280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2656" y="1580197"/>
            <a:ext cx="5772785" cy="4048125"/>
            <a:chOff x="2202656" y="1580197"/>
            <a:chExt cx="5772785" cy="4048125"/>
          </a:xfrm>
        </p:grpSpPr>
        <p:sp>
          <p:nvSpPr>
            <p:cNvPr id="4" name="object 4"/>
            <p:cNvSpPr/>
            <p:nvPr/>
          </p:nvSpPr>
          <p:spPr>
            <a:xfrm>
              <a:off x="6601967" y="3272027"/>
              <a:ext cx="1373124" cy="2356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2656" y="2672016"/>
              <a:ext cx="1576609" cy="1871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2736" y="1584960"/>
              <a:ext cx="1626235" cy="1726564"/>
            </a:xfrm>
            <a:custGeom>
              <a:avLst/>
              <a:gdLst/>
              <a:ahLst/>
              <a:cxnLst/>
              <a:rect l="l" t="t" r="r" b="b"/>
              <a:pathLst>
                <a:path w="1626235" h="1726564">
                  <a:moveTo>
                    <a:pt x="677544" y="1225295"/>
                  </a:moveTo>
                  <a:lnTo>
                    <a:pt x="271017" y="1225295"/>
                  </a:lnTo>
                  <a:lnTo>
                    <a:pt x="89535" y="1726311"/>
                  </a:lnTo>
                  <a:lnTo>
                    <a:pt x="677544" y="1225295"/>
                  </a:lnTo>
                  <a:close/>
                </a:path>
                <a:path w="1626235" h="1726564">
                  <a:moveTo>
                    <a:pt x="1421891" y="0"/>
                  </a:moveTo>
                  <a:lnTo>
                    <a:pt x="204215" y="0"/>
                  </a:lnTo>
                  <a:lnTo>
                    <a:pt x="157394" y="5393"/>
                  </a:lnTo>
                  <a:lnTo>
                    <a:pt x="114411" y="20758"/>
                  </a:lnTo>
                  <a:lnTo>
                    <a:pt x="76493" y="44866"/>
                  </a:lnTo>
                  <a:lnTo>
                    <a:pt x="44866" y="76493"/>
                  </a:lnTo>
                  <a:lnTo>
                    <a:pt x="20758" y="114411"/>
                  </a:lnTo>
                  <a:lnTo>
                    <a:pt x="5393" y="157394"/>
                  </a:lnTo>
                  <a:lnTo>
                    <a:pt x="0" y="204215"/>
                  </a:lnTo>
                  <a:lnTo>
                    <a:pt x="0" y="1021079"/>
                  </a:lnTo>
                  <a:lnTo>
                    <a:pt x="5393" y="1067901"/>
                  </a:lnTo>
                  <a:lnTo>
                    <a:pt x="20758" y="1110884"/>
                  </a:lnTo>
                  <a:lnTo>
                    <a:pt x="44866" y="1148802"/>
                  </a:lnTo>
                  <a:lnTo>
                    <a:pt x="76493" y="1180429"/>
                  </a:lnTo>
                  <a:lnTo>
                    <a:pt x="114411" y="1204537"/>
                  </a:lnTo>
                  <a:lnTo>
                    <a:pt x="157394" y="1219902"/>
                  </a:lnTo>
                  <a:lnTo>
                    <a:pt x="204215" y="1225295"/>
                  </a:lnTo>
                  <a:lnTo>
                    <a:pt x="1421891" y="1225295"/>
                  </a:lnTo>
                  <a:lnTo>
                    <a:pt x="1468713" y="1219902"/>
                  </a:lnTo>
                  <a:lnTo>
                    <a:pt x="1511696" y="1204537"/>
                  </a:lnTo>
                  <a:lnTo>
                    <a:pt x="1549614" y="1180429"/>
                  </a:lnTo>
                  <a:lnTo>
                    <a:pt x="1581241" y="1148802"/>
                  </a:lnTo>
                  <a:lnTo>
                    <a:pt x="1605349" y="1110884"/>
                  </a:lnTo>
                  <a:lnTo>
                    <a:pt x="1620714" y="1067901"/>
                  </a:lnTo>
                  <a:lnTo>
                    <a:pt x="1626108" y="1021079"/>
                  </a:lnTo>
                  <a:lnTo>
                    <a:pt x="1626108" y="204215"/>
                  </a:lnTo>
                  <a:lnTo>
                    <a:pt x="1620714" y="157394"/>
                  </a:lnTo>
                  <a:lnTo>
                    <a:pt x="1605349" y="114411"/>
                  </a:lnTo>
                  <a:lnTo>
                    <a:pt x="1581241" y="76493"/>
                  </a:lnTo>
                  <a:lnTo>
                    <a:pt x="1549614" y="44866"/>
                  </a:lnTo>
                  <a:lnTo>
                    <a:pt x="1511696" y="20758"/>
                  </a:lnTo>
                  <a:lnTo>
                    <a:pt x="1468713" y="5393"/>
                  </a:lnTo>
                  <a:lnTo>
                    <a:pt x="1421891" y="0"/>
                  </a:lnTo>
                  <a:close/>
                </a:path>
              </a:pathLst>
            </a:custGeom>
            <a:solidFill>
              <a:srgbClr val="A7072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2736" y="1584960"/>
              <a:ext cx="1626235" cy="1726564"/>
            </a:xfrm>
            <a:custGeom>
              <a:avLst/>
              <a:gdLst/>
              <a:ahLst/>
              <a:cxnLst/>
              <a:rect l="l" t="t" r="r" b="b"/>
              <a:pathLst>
                <a:path w="1626235" h="1726564">
                  <a:moveTo>
                    <a:pt x="0" y="204215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5" y="0"/>
                  </a:lnTo>
                  <a:lnTo>
                    <a:pt x="271017" y="0"/>
                  </a:lnTo>
                  <a:lnTo>
                    <a:pt x="677544" y="0"/>
                  </a:lnTo>
                  <a:lnTo>
                    <a:pt x="1421891" y="0"/>
                  </a:lnTo>
                  <a:lnTo>
                    <a:pt x="1468713" y="5393"/>
                  </a:lnTo>
                  <a:lnTo>
                    <a:pt x="1511696" y="20758"/>
                  </a:lnTo>
                  <a:lnTo>
                    <a:pt x="1549614" y="44866"/>
                  </a:lnTo>
                  <a:lnTo>
                    <a:pt x="1581241" y="76493"/>
                  </a:lnTo>
                  <a:lnTo>
                    <a:pt x="1605349" y="114411"/>
                  </a:lnTo>
                  <a:lnTo>
                    <a:pt x="1620714" y="157394"/>
                  </a:lnTo>
                  <a:lnTo>
                    <a:pt x="1626108" y="204215"/>
                  </a:lnTo>
                  <a:lnTo>
                    <a:pt x="1626108" y="714755"/>
                  </a:lnTo>
                  <a:lnTo>
                    <a:pt x="1626108" y="1021079"/>
                  </a:lnTo>
                  <a:lnTo>
                    <a:pt x="1620714" y="1067901"/>
                  </a:lnTo>
                  <a:lnTo>
                    <a:pt x="1605349" y="1110884"/>
                  </a:lnTo>
                  <a:lnTo>
                    <a:pt x="1581241" y="1148802"/>
                  </a:lnTo>
                  <a:lnTo>
                    <a:pt x="1549614" y="1180429"/>
                  </a:lnTo>
                  <a:lnTo>
                    <a:pt x="1511696" y="1204537"/>
                  </a:lnTo>
                  <a:lnTo>
                    <a:pt x="1468713" y="1219902"/>
                  </a:lnTo>
                  <a:lnTo>
                    <a:pt x="1421891" y="1225295"/>
                  </a:lnTo>
                  <a:lnTo>
                    <a:pt x="677544" y="1225295"/>
                  </a:lnTo>
                  <a:lnTo>
                    <a:pt x="89535" y="1726311"/>
                  </a:lnTo>
                  <a:lnTo>
                    <a:pt x="271017" y="1225295"/>
                  </a:lnTo>
                  <a:lnTo>
                    <a:pt x="204215" y="1225295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79"/>
                  </a:lnTo>
                  <a:lnTo>
                    <a:pt x="0" y="714755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5368" y="1925192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Discovery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307" y="2674238"/>
            <a:ext cx="1584960" cy="279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1964"/>
              </a:lnSpc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Pairing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40970" marR="260985" algn="ctr">
              <a:lnSpc>
                <a:spcPct val="100000"/>
              </a:lnSpc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Detection</a:t>
            </a:r>
            <a:r>
              <a:rPr sz="1800" b="1" spc="-95" dirty="0">
                <a:solidFill>
                  <a:srgbClr val="A7072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of  Profiles</a:t>
            </a:r>
            <a:endParaRPr sz="1800">
              <a:latin typeface="Times New Roman"/>
              <a:cs typeface="Times New Roman"/>
            </a:endParaRPr>
          </a:p>
          <a:p>
            <a:pPr marL="184150" marR="274955" algn="ctr">
              <a:lnSpc>
                <a:spcPts val="5410"/>
              </a:lnSpc>
              <a:spcBef>
                <a:spcPts val="204"/>
              </a:spcBef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Co</a:t>
            </a:r>
            <a:r>
              <a:rPr sz="1800" b="1" spc="-15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nection  Data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440"/>
              </a:lnSpc>
            </a:pP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S</a:t>
            </a:r>
            <a:r>
              <a:rPr sz="1800" b="1" spc="5" dirty="0">
                <a:solidFill>
                  <a:srgbClr val="A70724"/>
                </a:solidFill>
                <a:latin typeface="Times New Roman"/>
                <a:cs typeface="Times New Roman"/>
              </a:rPr>
              <a:t>y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ch</a:t>
            </a:r>
            <a:r>
              <a:rPr sz="1800" b="1" spc="-35" dirty="0">
                <a:solidFill>
                  <a:srgbClr val="A70724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isation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16" y="220598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" y="187528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" y="1701799"/>
            <a:ext cx="205104" cy="48260"/>
          </a:xfrm>
          <a:custGeom>
            <a:avLst/>
            <a:gdLst/>
            <a:ahLst/>
            <a:cxnLst/>
            <a:rect l="l" t="t" r="r" b="b"/>
            <a:pathLst>
              <a:path w="205104" h="48260">
                <a:moveTo>
                  <a:pt x="204978" y="39878"/>
                </a:moveTo>
                <a:lnTo>
                  <a:pt x="39370" y="39878"/>
                </a:lnTo>
                <a:lnTo>
                  <a:pt x="47244" y="47752"/>
                </a:lnTo>
                <a:lnTo>
                  <a:pt x="204978" y="47752"/>
                </a:lnTo>
                <a:lnTo>
                  <a:pt x="204978" y="39878"/>
                </a:lnTo>
                <a:close/>
              </a:path>
              <a:path w="205104" h="48260">
                <a:moveTo>
                  <a:pt x="204978" y="16510"/>
                </a:moveTo>
                <a:lnTo>
                  <a:pt x="15748" y="16510"/>
                </a:lnTo>
                <a:lnTo>
                  <a:pt x="15748" y="31750"/>
                </a:lnTo>
                <a:lnTo>
                  <a:pt x="204978" y="31750"/>
                </a:lnTo>
                <a:lnTo>
                  <a:pt x="204978" y="16510"/>
                </a:lnTo>
                <a:close/>
              </a:path>
              <a:path w="205104" h="48260">
                <a:moveTo>
                  <a:pt x="204978" y="0"/>
                </a:moveTo>
                <a:lnTo>
                  <a:pt x="0" y="0"/>
                </a:lnTo>
                <a:lnTo>
                  <a:pt x="0" y="8890"/>
                </a:lnTo>
                <a:lnTo>
                  <a:pt x="0" y="31750"/>
                </a:lnTo>
                <a:lnTo>
                  <a:pt x="7874" y="31750"/>
                </a:lnTo>
                <a:lnTo>
                  <a:pt x="7874" y="8890"/>
                </a:lnTo>
                <a:lnTo>
                  <a:pt x="204978" y="8890"/>
                </a:lnTo>
                <a:lnTo>
                  <a:pt x="204978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426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29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29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29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134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842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2550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3258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4812" y="179146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4812" y="212216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4812" y="245287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24812" y="2783585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4812" y="311429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4812" y="344500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4812" y="377570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4812" y="410641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4812" y="4437126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4812" y="476783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4812" y="509854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24812" y="5429250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00" y="5717794"/>
            <a:ext cx="189230" cy="8255"/>
          </a:xfrm>
          <a:custGeom>
            <a:avLst/>
            <a:gdLst/>
            <a:ahLst/>
            <a:cxnLst/>
            <a:rect l="l" t="t" r="r" b="b"/>
            <a:pathLst>
              <a:path w="189229" h="8254">
                <a:moveTo>
                  <a:pt x="188981" y="0"/>
                </a:moveTo>
                <a:lnTo>
                  <a:pt x="0" y="0"/>
                </a:lnTo>
                <a:lnTo>
                  <a:pt x="0" y="7873"/>
                </a:lnTo>
                <a:lnTo>
                  <a:pt x="188981" y="7873"/>
                </a:lnTo>
                <a:lnTo>
                  <a:pt x="188981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3716" y="2536698"/>
            <a:ext cx="1877060" cy="3188970"/>
            <a:chOff x="13716" y="2536698"/>
            <a:chExt cx="1877060" cy="3188970"/>
          </a:xfrm>
        </p:grpSpPr>
        <p:sp>
          <p:nvSpPr>
            <p:cNvPr id="32" name="object 32"/>
            <p:cNvSpPr/>
            <p:nvPr/>
          </p:nvSpPr>
          <p:spPr>
            <a:xfrm>
              <a:off x="13716" y="2536697"/>
              <a:ext cx="1877060" cy="3188970"/>
            </a:xfrm>
            <a:custGeom>
              <a:avLst/>
              <a:gdLst/>
              <a:ahLst/>
              <a:cxnLst/>
              <a:rect l="l" t="t" r="r" b="b"/>
              <a:pathLst>
                <a:path w="1877060" h="3188970">
                  <a:moveTo>
                    <a:pt x="7874" y="2976372"/>
                  </a:moveTo>
                  <a:lnTo>
                    <a:pt x="0" y="2976372"/>
                  </a:lnTo>
                  <a:lnTo>
                    <a:pt x="0" y="3165348"/>
                  </a:lnTo>
                  <a:lnTo>
                    <a:pt x="7874" y="3165348"/>
                  </a:lnTo>
                  <a:lnTo>
                    <a:pt x="7874" y="2976372"/>
                  </a:lnTo>
                  <a:close/>
                </a:path>
                <a:path w="1877060" h="3188970">
                  <a:moveTo>
                    <a:pt x="7874" y="2645664"/>
                  </a:moveTo>
                  <a:lnTo>
                    <a:pt x="0" y="2645664"/>
                  </a:lnTo>
                  <a:lnTo>
                    <a:pt x="0" y="2834640"/>
                  </a:lnTo>
                  <a:lnTo>
                    <a:pt x="7874" y="2834640"/>
                  </a:lnTo>
                  <a:lnTo>
                    <a:pt x="7874" y="2645664"/>
                  </a:lnTo>
                  <a:close/>
                </a:path>
                <a:path w="1877060" h="3188970">
                  <a:moveTo>
                    <a:pt x="7874" y="2314956"/>
                  </a:moveTo>
                  <a:lnTo>
                    <a:pt x="0" y="2314956"/>
                  </a:lnTo>
                  <a:lnTo>
                    <a:pt x="0" y="2503932"/>
                  </a:lnTo>
                  <a:lnTo>
                    <a:pt x="7874" y="2503932"/>
                  </a:lnTo>
                  <a:lnTo>
                    <a:pt x="7874" y="2314956"/>
                  </a:lnTo>
                  <a:close/>
                </a:path>
                <a:path w="1877060" h="3188970">
                  <a:moveTo>
                    <a:pt x="7874" y="1984248"/>
                  </a:moveTo>
                  <a:lnTo>
                    <a:pt x="0" y="1984248"/>
                  </a:lnTo>
                  <a:lnTo>
                    <a:pt x="0" y="2173224"/>
                  </a:lnTo>
                  <a:lnTo>
                    <a:pt x="7874" y="2173224"/>
                  </a:lnTo>
                  <a:lnTo>
                    <a:pt x="7874" y="1984248"/>
                  </a:lnTo>
                  <a:close/>
                </a:path>
                <a:path w="1877060" h="3188970">
                  <a:moveTo>
                    <a:pt x="7874" y="1653540"/>
                  </a:moveTo>
                  <a:lnTo>
                    <a:pt x="0" y="1653540"/>
                  </a:lnTo>
                  <a:lnTo>
                    <a:pt x="0" y="1842516"/>
                  </a:lnTo>
                  <a:lnTo>
                    <a:pt x="7874" y="1842516"/>
                  </a:lnTo>
                  <a:lnTo>
                    <a:pt x="7874" y="1653540"/>
                  </a:lnTo>
                  <a:close/>
                </a:path>
                <a:path w="1877060" h="3188970">
                  <a:moveTo>
                    <a:pt x="7874" y="1322832"/>
                  </a:moveTo>
                  <a:lnTo>
                    <a:pt x="0" y="1322832"/>
                  </a:lnTo>
                  <a:lnTo>
                    <a:pt x="0" y="1511808"/>
                  </a:lnTo>
                  <a:lnTo>
                    <a:pt x="7874" y="1511808"/>
                  </a:lnTo>
                  <a:lnTo>
                    <a:pt x="7874" y="1322832"/>
                  </a:lnTo>
                  <a:close/>
                </a:path>
                <a:path w="1877060" h="3188970">
                  <a:moveTo>
                    <a:pt x="7874" y="992124"/>
                  </a:moveTo>
                  <a:lnTo>
                    <a:pt x="0" y="992124"/>
                  </a:lnTo>
                  <a:lnTo>
                    <a:pt x="0" y="1181100"/>
                  </a:lnTo>
                  <a:lnTo>
                    <a:pt x="7874" y="1181100"/>
                  </a:lnTo>
                  <a:lnTo>
                    <a:pt x="7874" y="992124"/>
                  </a:lnTo>
                  <a:close/>
                </a:path>
                <a:path w="1877060" h="3188970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1877060" h="3188970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1877060" h="3188970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1877060" h="3188970">
                  <a:moveTo>
                    <a:pt x="31496" y="2976372"/>
                  </a:moveTo>
                  <a:lnTo>
                    <a:pt x="15748" y="2976372"/>
                  </a:lnTo>
                  <a:lnTo>
                    <a:pt x="15748" y="3165348"/>
                  </a:lnTo>
                  <a:lnTo>
                    <a:pt x="31496" y="3165348"/>
                  </a:lnTo>
                  <a:lnTo>
                    <a:pt x="31496" y="2976372"/>
                  </a:lnTo>
                  <a:close/>
                </a:path>
                <a:path w="1877060" h="3188970">
                  <a:moveTo>
                    <a:pt x="31496" y="2645664"/>
                  </a:moveTo>
                  <a:lnTo>
                    <a:pt x="15748" y="2645664"/>
                  </a:lnTo>
                  <a:lnTo>
                    <a:pt x="15748" y="2834640"/>
                  </a:lnTo>
                  <a:lnTo>
                    <a:pt x="31496" y="2834640"/>
                  </a:lnTo>
                  <a:lnTo>
                    <a:pt x="31496" y="2645664"/>
                  </a:lnTo>
                  <a:close/>
                </a:path>
                <a:path w="1877060" h="3188970">
                  <a:moveTo>
                    <a:pt x="31496" y="2314956"/>
                  </a:moveTo>
                  <a:lnTo>
                    <a:pt x="15748" y="2314956"/>
                  </a:lnTo>
                  <a:lnTo>
                    <a:pt x="15748" y="2503932"/>
                  </a:lnTo>
                  <a:lnTo>
                    <a:pt x="31496" y="2503932"/>
                  </a:lnTo>
                  <a:lnTo>
                    <a:pt x="31496" y="2314956"/>
                  </a:lnTo>
                  <a:close/>
                </a:path>
                <a:path w="1877060" h="3188970">
                  <a:moveTo>
                    <a:pt x="31496" y="1984248"/>
                  </a:moveTo>
                  <a:lnTo>
                    <a:pt x="15748" y="1984248"/>
                  </a:lnTo>
                  <a:lnTo>
                    <a:pt x="15748" y="2173224"/>
                  </a:lnTo>
                  <a:lnTo>
                    <a:pt x="31496" y="2173224"/>
                  </a:lnTo>
                  <a:lnTo>
                    <a:pt x="31496" y="1984248"/>
                  </a:lnTo>
                  <a:close/>
                </a:path>
                <a:path w="1877060" h="3188970">
                  <a:moveTo>
                    <a:pt x="31496" y="1653540"/>
                  </a:moveTo>
                  <a:lnTo>
                    <a:pt x="15748" y="1653540"/>
                  </a:lnTo>
                  <a:lnTo>
                    <a:pt x="15748" y="1842516"/>
                  </a:lnTo>
                  <a:lnTo>
                    <a:pt x="31496" y="1842516"/>
                  </a:lnTo>
                  <a:lnTo>
                    <a:pt x="31496" y="1653540"/>
                  </a:lnTo>
                  <a:close/>
                </a:path>
                <a:path w="1877060" h="3188970">
                  <a:moveTo>
                    <a:pt x="31496" y="1322832"/>
                  </a:moveTo>
                  <a:lnTo>
                    <a:pt x="15748" y="1322832"/>
                  </a:lnTo>
                  <a:lnTo>
                    <a:pt x="15748" y="1511808"/>
                  </a:lnTo>
                  <a:lnTo>
                    <a:pt x="31496" y="1511808"/>
                  </a:lnTo>
                  <a:lnTo>
                    <a:pt x="31496" y="1322832"/>
                  </a:lnTo>
                  <a:close/>
                </a:path>
                <a:path w="1877060" h="3188970">
                  <a:moveTo>
                    <a:pt x="31496" y="992124"/>
                  </a:moveTo>
                  <a:lnTo>
                    <a:pt x="15748" y="992124"/>
                  </a:lnTo>
                  <a:lnTo>
                    <a:pt x="15748" y="1181100"/>
                  </a:lnTo>
                  <a:lnTo>
                    <a:pt x="31496" y="1181100"/>
                  </a:lnTo>
                  <a:lnTo>
                    <a:pt x="31496" y="992124"/>
                  </a:lnTo>
                  <a:close/>
                </a:path>
                <a:path w="1877060" h="3188970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1877060" h="3188970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1877060" h="3188970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1877060" h="3188970">
                  <a:moveTo>
                    <a:pt x="47244" y="2645664"/>
                  </a:moveTo>
                  <a:lnTo>
                    <a:pt x="39370" y="2645664"/>
                  </a:lnTo>
                  <a:lnTo>
                    <a:pt x="39370" y="2834640"/>
                  </a:lnTo>
                  <a:lnTo>
                    <a:pt x="47244" y="2834640"/>
                  </a:lnTo>
                  <a:lnTo>
                    <a:pt x="47244" y="2645664"/>
                  </a:lnTo>
                  <a:close/>
                </a:path>
                <a:path w="1877060" h="3188970">
                  <a:moveTo>
                    <a:pt x="47244" y="2314956"/>
                  </a:moveTo>
                  <a:lnTo>
                    <a:pt x="39370" y="2314956"/>
                  </a:lnTo>
                  <a:lnTo>
                    <a:pt x="39370" y="2503932"/>
                  </a:lnTo>
                  <a:lnTo>
                    <a:pt x="47244" y="2503932"/>
                  </a:lnTo>
                  <a:lnTo>
                    <a:pt x="47244" y="2314956"/>
                  </a:lnTo>
                  <a:close/>
                </a:path>
                <a:path w="1877060" h="3188970">
                  <a:moveTo>
                    <a:pt x="47244" y="1984248"/>
                  </a:moveTo>
                  <a:lnTo>
                    <a:pt x="39370" y="1984248"/>
                  </a:lnTo>
                  <a:lnTo>
                    <a:pt x="39370" y="2173224"/>
                  </a:lnTo>
                  <a:lnTo>
                    <a:pt x="47244" y="2173224"/>
                  </a:lnTo>
                  <a:lnTo>
                    <a:pt x="47244" y="1984248"/>
                  </a:lnTo>
                  <a:close/>
                </a:path>
                <a:path w="1877060" h="3188970">
                  <a:moveTo>
                    <a:pt x="47244" y="1653540"/>
                  </a:moveTo>
                  <a:lnTo>
                    <a:pt x="39370" y="1653540"/>
                  </a:lnTo>
                  <a:lnTo>
                    <a:pt x="39370" y="1842516"/>
                  </a:lnTo>
                  <a:lnTo>
                    <a:pt x="47244" y="1842516"/>
                  </a:lnTo>
                  <a:lnTo>
                    <a:pt x="47244" y="1653540"/>
                  </a:lnTo>
                  <a:close/>
                </a:path>
                <a:path w="1877060" h="3188970">
                  <a:moveTo>
                    <a:pt x="47244" y="1322832"/>
                  </a:moveTo>
                  <a:lnTo>
                    <a:pt x="39370" y="1322832"/>
                  </a:lnTo>
                  <a:lnTo>
                    <a:pt x="39370" y="1511808"/>
                  </a:lnTo>
                  <a:lnTo>
                    <a:pt x="47244" y="1511808"/>
                  </a:lnTo>
                  <a:lnTo>
                    <a:pt x="47244" y="1322832"/>
                  </a:lnTo>
                  <a:close/>
                </a:path>
                <a:path w="1877060" h="3188970">
                  <a:moveTo>
                    <a:pt x="47244" y="992124"/>
                  </a:moveTo>
                  <a:lnTo>
                    <a:pt x="39370" y="992124"/>
                  </a:lnTo>
                  <a:lnTo>
                    <a:pt x="39370" y="1181100"/>
                  </a:lnTo>
                  <a:lnTo>
                    <a:pt x="47244" y="1181100"/>
                  </a:lnTo>
                  <a:lnTo>
                    <a:pt x="47244" y="992124"/>
                  </a:lnTo>
                  <a:close/>
                </a:path>
                <a:path w="1877060" h="3188970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1877060" h="3188970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1877060" h="3188970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  <a:path w="1877060" h="3188970">
                  <a:moveTo>
                    <a:pt x="223266" y="3141726"/>
                  </a:moveTo>
                  <a:lnTo>
                    <a:pt x="47244" y="3141726"/>
                  </a:lnTo>
                  <a:lnTo>
                    <a:pt x="47244" y="2976372"/>
                  </a:lnTo>
                  <a:lnTo>
                    <a:pt x="39370" y="2976372"/>
                  </a:lnTo>
                  <a:lnTo>
                    <a:pt x="39370" y="3141726"/>
                  </a:lnTo>
                  <a:lnTo>
                    <a:pt x="34277" y="3141726"/>
                  </a:lnTo>
                  <a:lnTo>
                    <a:pt x="34277" y="3149600"/>
                  </a:lnTo>
                  <a:lnTo>
                    <a:pt x="39370" y="3149600"/>
                  </a:lnTo>
                  <a:lnTo>
                    <a:pt x="39370" y="3157982"/>
                  </a:lnTo>
                  <a:lnTo>
                    <a:pt x="34277" y="3157982"/>
                  </a:lnTo>
                  <a:lnTo>
                    <a:pt x="34277" y="3165602"/>
                  </a:lnTo>
                  <a:lnTo>
                    <a:pt x="34277" y="3173222"/>
                  </a:lnTo>
                  <a:lnTo>
                    <a:pt x="223266" y="3173222"/>
                  </a:lnTo>
                  <a:lnTo>
                    <a:pt x="223266" y="3165602"/>
                  </a:lnTo>
                  <a:lnTo>
                    <a:pt x="39370" y="3165602"/>
                  </a:lnTo>
                  <a:lnTo>
                    <a:pt x="39370" y="3165348"/>
                  </a:lnTo>
                  <a:lnTo>
                    <a:pt x="47244" y="3165348"/>
                  </a:lnTo>
                  <a:lnTo>
                    <a:pt x="223266" y="3165348"/>
                  </a:lnTo>
                  <a:lnTo>
                    <a:pt x="223266" y="3157474"/>
                  </a:lnTo>
                  <a:lnTo>
                    <a:pt x="47244" y="3157474"/>
                  </a:lnTo>
                  <a:lnTo>
                    <a:pt x="47244" y="3149600"/>
                  </a:lnTo>
                  <a:lnTo>
                    <a:pt x="223266" y="3149600"/>
                  </a:lnTo>
                  <a:lnTo>
                    <a:pt x="223266" y="3141726"/>
                  </a:lnTo>
                  <a:close/>
                </a:path>
                <a:path w="1877060" h="3188970">
                  <a:moveTo>
                    <a:pt x="553974" y="3181096"/>
                  </a:moveTo>
                  <a:lnTo>
                    <a:pt x="364998" y="3181096"/>
                  </a:lnTo>
                  <a:lnTo>
                    <a:pt x="364998" y="3188970"/>
                  </a:lnTo>
                  <a:lnTo>
                    <a:pt x="553974" y="3188970"/>
                  </a:lnTo>
                  <a:lnTo>
                    <a:pt x="553974" y="3181096"/>
                  </a:lnTo>
                  <a:close/>
                </a:path>
                <a:path w="1877060" h="3188970">
                  <a:moveTo>
                    <a:pt x="553974" y="3157474"/>
                  </a:moveTo>
                  <a:lnTo>
                    <a:pt x="364998" y="3157474"/>
                  </a:lnTo>
                  <a:lnTo>
                    <a:pt x="364998" y="3173222"/>
                  </a:lnTo>
                  <a:lnTo>
                    <a:pt x="553974" y="3173222"/>
                  </a:lnTo>
                  <a:lnTo>
                    <a:pt x="553974" y="3157474"/>
                  </a:lnTo>
                  <a:close/>
                </a:path>
                <a:path w="1877060" h="3188970">
                  <a:moveTo>
                    <a:pt x="553974" y="3141726"/>
                  </a:moveTo>
                  <a:lnTo>
                    <a:pt x="364998" y="3141726"/>
                  </a:lnTo>
                  <a:lnTo>
                    <a:pt x="364998" y="3149600"/>
                  </a:lnTo>
                  <a:lnTo>
                    <a:pt x="553974" y="3149600"/>
                  </a:lnTo>
                  <a:lnTo>
                    <a:pt x="553974" y="3141726"/>
                  </a:lnTo>
                  <a:close/>
                </a:path>
                <a:path w="1877060" h="3188970">
                  <a:moveTo>
                    <a:pt x="884682" y="3181096"/>
                  </a:moveTo>
                  <a:lnTo>
                    <a:pt x="695706" y="3181096"/>
                  </a:lnTo>
                  <a:lnTo>
                    <a:pt x="695706" y="3188970"/>
                  </a:lnTo>
                  <a:lnTo>
                    <a:pt x="884682" y="3188970"/>
                  </a:lnTo>
                  <a:lnTo>
                    <a:pt x="884682" y="3181096"/>
                  </a:lnTo>
                  <a:close/>
                </a:path>
                <a:path w="1877060" h="3188970">
                  <a:moveTo>
                    <a:pt x="884682" y="3157474"/>
                  </a:moveTo>
                  <a:lnTo>
                    <a:pt x="695706" y="3157474"/>
                  </a:lnTo>
                  <a:lnTo>
                    <a:pt x="695706" y="3173222"/>
                  </a:lnTo>
                  <a:lnTo>
                    <a:pt x="884682" y="3173222"/>
                  </a:lnTo>
                  <a:lnTo>
                    <a:pt x="884682" y="3157474"/>
                  </a:lnTo>
                  <a:close/>
                </a:path>
                <a:path w="1877060" h="3188970">
                  <a:moveTo>
                    <a:pt x="884682" y="3141726"/>
                  </a:moveTo>
                  <a:lnTo>
                    <a:pt x="695706" y="3141726"/>
                  </a:lnTo>
                  <a:lnTo>
                    <a:pt x="695706" y="3149600"/>
                  </a:lnTo>
                  <a:lnTo>
                    <a:pt x="884682" y="3149600"/>
                  </a:lnTo>
                  <a:lnTo>
                    <a:pt x="884682" y="3141726"/>
                  </a:lnTo>
                  <a:close/>
                </a:path>
                <a:path w="1877060" h="3188970">
                  <a:moveTo>
                    <a:pt x="1215390" y="3181096"/>
                  </a:moveTo>
                  <a:lnTo>
                    <a:pt x="1026414" y="3181096"/>
                  </a:lnTo>
                  <a:lnTo>
                    <a:pt x="1026414" y="3188970"/>
                  </a:lnTo>
                  <a:lnTo>
                    <a:pt x="1215390" y="3188970"/>
                  </a:lnTo>
                  <a:lnTo>
                    <a:pt x="1215390" y="3181096"/>
                  </a:lnTo>
                  <a:close/>
                </a:path>
                <a:path w="1877060" h="3188970">
                  <a:moveTo>
                    <a:pt x="1215390" y="3157474"/>
                  </a:moveTo>
                  <a:lnTo>
                    <a:pt x="1026414" y="3157474"/>
                  </a:lnTo>
                  <a:lnTo>
                    <a:pt x="1026414" y="3173222"/>
                  </a:lnTo>
                  <a:lnTo>
                    <a:pt x="1215390" y="3173222"/>
                  </a:lnTo>
                  <a:lnTo>
                    <a:pt x="1215390" y="3157474"/>
                  </a:lnTo>
                  <a:close/>
                </a:path>
                <a:path w="1877060" h="3188970">
                  <a:moveTo>
                    <a:pt x="1215390" y="3141726"/>
                  </a:moveTo>
                  <a:lnTo>
                    <a:pt x="1026414" y="3141726"/>
                  </a:lnTo>
                  <a:lnTo>
                    <a:pt x="1026414" y="3149600"/>
                  </a:lnTo>
                  <a:lnTo>
                    <a:pt x="1215390" y="3149600"/>
                  </a:lnTo>
                  <a:lnTo>
                    <a:pt x="1215390" y="3141726"/>
                  </a:lnTo>
                  <a:close/>
                </a:path>
                <a:path w="1877060" h="3188970">
                  <a:moveTo>
                    <a:pt x="1546098" y="3181096"/>
                  </a:moveTo>
                  <a:lnTo>
                    <a:pt x="1357122" y="3181096"/>
                  </a:lnTo>
                  <a:lnTo>
                    <a:pt x="1357122" y="3188970"/>
                  </a:lnTo>
                  <a:lnTo>
                    <a:pt x="1546098" y="3188970"/>
                  </a:lnTo>
                  <a:lnTo>
                    <a:pt x="1546098" y="3181096"/>
                  </a:lnTo>
                  <a:close/>
                </a:path>
                <a:path w="1877060" h="3188970">
                  <a:moveTo>
                    <a:pt x="1546098" y="3157474"/>
                  </a:moveTo>
                  <a:lnTo>
                    <a:pt x="1357122" y="3157474"/>
                  </a:lnTo>
                  <a:lnTo>
                    <a:pt x="1357122" y="3173222"/>
                  </a:lnTo>
                  <a:lnTo>
                    <a:pt x="1546098" y="3173222"/>
                  </a:lnTo>
                  <a:lnTo>
                    <a:pt x="1546098" y="3157474"/>
                  </a:lnTo>
                  <a:close/>
                </a:path>
                <a:path w="1877060" h="3188970">
                  <a:moveTo>
                    <a:pt x="1546098" y="3141726"/>
                  </a:moveTo>
                  <a:lnTo>
                    <a:pt x="1357122" y="3141726"/>
                  </a:lnTo>
                  <a:lnTo>
                    <a:pt x="1357122" y="3149600"/>
                  </a:lnTo>
                  <a:lnTo>
                    <a:pt x="1546098" y="3149600"/>
                  </a:lnTo>
                  <a:lnTo>
                    <a:pt x="1546098" y="3141726"/>
                  </a:lnTo>
                  <a:close/>
                </a:path>
                <a:path w="1877060" h="3188970">
                  <a:moveTo>
                    <a:pt x="1876806" y="3181096"/>
                  </a:moveTo>
                  <a:lnTo>
                    <a:pt x="1687830" y="3181096"/>
                  </a:lnTo>
                  <a:lnTo>
                    <a:pt x="1687830" y="3188970"/>
                  </a:lnTo>
                  <a:lnTo>
                    <a:pt x="1876806" y="3188970"/>
                  </a:lnTo>
                  <a:lnTo>
                    <a:pt x="1876806" y="3181096"/>
                  </a:lnTo>
                  <a:close/>
                </a:path>
                <a:path w="1877060" h="3188970">
                  <a:moveTo>
                    <a:pt x="1876806" y="3157474"/>
                  </a:moveTo>
                  <a:lnTo>
                    <a:pt x="1687830" y="3157474"/>
                  </a:lnTo>
                  <a:lnTo>
                    <a:pt x="1687830" y="3173222"/>
                  </a:lnTo>
                  <a:lnTo>
                    <a:pt x="1876806" y="3173222"/>
                  </a:lnTo>
                  <a:lnTo>
                    <a:pt x="1876806" y="3157474"/>
                  </a:lnTo>
                  <a:close/>
                </a:path>
                <a:path w="1877060" h="3188970">
                  <a:moveTo>
                    <a:pt x="1876806" y="3141726"/>
                  </a:moveTo>
                  <a:lnTo>
                    <a:pt x="1687830" y="3141726"/>
                  </a:lnTo>
                  <a:lnTo>
                    <a:pt x="1687830" y="3149600"/>
                  </a:lnTo>
                  <a:lnTo>
                    <a:pt x="1876806" y="3149600"/>
                  </a:lnTo>
                  <a:lnTo>
                    <a:pt x="1876806" y="3141726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724" y="2633472"/>
              <a:ext cx="1774189" cy="3013075"/>
            </a:xfrm>
            <a:custGeom>
              <a:avLst/>
              <a:gdLst/>
              <a:ahLst/>
              <a:cxnLst/>
              <a:rect l="l" t="t" r="r" b="b"/>
              <a:pathLst>
                <a:path w="1774189" h="3013075">
                  <a:moveTo>
                    <a:pt x="1773936" y="0"/>
                  </a:moveTo>
                  <a:lnTo>
                    <a:pt x="0" y="0"/>
                  </a:lnTo>
                  <a:lnTo>
                    <a:pt x="0" y="3012947"/>
                  </a:lnTo>
                  <a:lnTo>
                    <a:pt x="1773936" y="3012947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905758" y="1656715"/>
            <a:ext cx="102044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Hello,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am  </a:t>
            </a:r>
            <a:r>
              <a:rPr sz="1800" spc="-10" dirty="0">
                <a:latin typeface="Carlito"/>
                <a:cs typeface="Carlito"/>
              </a:rPr>
              <a:t>looking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for  </a:t>
            </a:r>
            <a:r>
              <a:rPr sz="1800" spc="-10" dirty="0">
                <a:latin typeface="Carlito"/>
                <a:cs typeface="Carlito"/>
              </a:rPr>
              <a:t>bluetooth  </a:t>
            </a:r>
            <a:r>
              <a:rPr sz="1800" spc="-5" dirty="0">
                <a:latin typeface="Carlito"/>
                <a:cs typeface="Carlito"/>
              </a:rPr>
              <a:t>devices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09744" y="3119627"/>
            <a:ext cx="1751330" cy="1564640"/>
            <a:chOff x="4809744" y="3119627"/>
            <a:chExt cx="1751330" cy="1564640"/>
          </a:xfrm>
        </p:grpSpPr>
        <p:sp>
          <p:nvSpPr>
            <p:cNvPr id="36" name="object 36"/>
            <p:cNvSpPr/>
            <p:nvPr/>
          </p:nvSpPr>
          <p:spPr>
            <a:xfrm>
              <a:off x="4814316" y="3124199"/>
              <a:ext cx="1741805" cy="1555115"/>
            </a:xfrm>
            <a:custGeom>
              <a:avLst/>
              <a:gdLst/>
              <a:ahLst/>
              <a:cxnLst/>
              <a:rect l="l" t="t" r="r" b="b"/>
              <a:pathLst>
                <a:path w="1741804" h="1555114">
                  <a:moveTo>
                    <a:pt x="1356360" y="1225295"/>
                  </a:moveTo>
                  <a:lnTo>
                    <a:pt x="949451" y="1225295"/>
                  </a:lnTo>
                  <a:lnTo>
                    <a:pt x="1741678" y="1554988"/>
                  </a:lnTo>
                  <a:lnTo>
                    <a:pt x="1356360" y="1225295"/>
                  </a:lnTo>
                  <a:close/>
                </a:path>
                <a:path w="1741804" h="1555114">
                  <a:moveTo>
                    <a:pt x="1423416" y="0"/>
                  </a:moveTo>
                  <a:lnTo>
                    <a:pt x="204216" y="0"/>
                  </a:lnTo>
                  <a:lnTo>
                    <a:pt x="157394" y="5393"/>
                  </a:lnTo>
                  <a:lnTo>
                    <a:pt x="114411" y="20758"/>
                  </a:lnTo>
                  <a:lnTo>
                    <a:pt x="76493" y="44866"/>
                  </a:lnTo>
                  <a:lnTo>
                    <a:pt x="44866" y="76493"/>
                  </a:lnTo>
                  <a:lnTo>
                    <a:pt x="20758" y="114411"/>
                  </a:lnTo>
                  <a:lnTo>
                    <a:pt x="5393" y="157394"/>
                  </a:lnTo>
                  <a:lnTo>
                    <a:pt x="0" y="204215"/>
                  </a:lnTo>
                  <a:lnTo>
                    <a:pt x="0" y="1021080"/>
                  </a:lnTo>
                  <a:lnTo>
                    <a:pt x="5393" y="1067901"/>
                  </a:lnTo>
                  <a:lnTo>
                    <a:pt x="20758" y="1110884"/>
                  </a:lnTo>
                  <a:lnTo>
                    <a:pt x="44866" y="1148802"/>
                  </a:lnTo>
                  <a:lnTo>
                    <a:pt x="76493" y="1180429"/>
                  </a:lnTo>
                  <a:lnTo>
                    <a:pt x="114411" y="1204537"/>
                  </a:lnTo>
                  <a:lnTo>
                    <a:pt x="157394" y="1219902"/>
                  </a:lnTo>
                  <a:lnTo>
                    <a:pt x="204216" y="1225295"/>
                  </a:lnTo>
                  <a:lnTo>
                    <a:pt x="1423416" y="1225295"/>
                  </a:lnTo>
                  <a:lnTo>
                    <a:pt x="1470237" y="1219902"/>
                  </a:lnTo>
                  <a:lnTo>
                    <a:pt x="1513220" y="1204537"/>
                  </a:lnTo>
                  <a:lnTo>
                    <a:pt x="1551138" y="1180429"/>
                  </a:lnTo>
                  <a:lnTo>
                    <a:pt x="1582765" y="1148802"/>
                  </a:lnTo>
                  <a:lnTo>
                    <a:pt x="1606873" y="1110884"/>
                  </a:lnTo>
                  <a:lnTo>
                    <a:pt x="1622238" y="1067901"/>
                  </a:lnTo>
                  <a:lnTo>
                    <a:pt x="1627632" y="1021080"/>
                  </a:lnTo>
                  <a:lnTo>
                    <a:pt x="1627632" y="204215"/>
                  </a:lnTo>
                  <a:lnTo>
                    <a:pt x="1622238" y="157394"/>
                  </a:lnTo>
                  <a:lnTo>
                    <a:pt x="1606873" y="114411"/>
                  </a:lnTo>
                  <a:lnTo>
                    <a:pt x="1582765" y="76493"/>
                  </a:lnTo>
                  <a:lnTo>
                    <a:pt x="1551138" y="44866"/>
                  </a:lnTo>
                  <a:lnTo>
                    <a:pt x="1513220" y="20758"/>
                  </a:lnTo>
                  <a:lnTo>
                    <a:pt x="1470237" y="5393"/>
                  </a:lnTo>
                  <a:lnTo>
                    <a:pt x="1423416" y="0"/>
                  </a:lnTo>
                  <a:close/>
                </a:path>
              </a:pathLst>
            </a:custGeom>
            <a:solidFill>
              <a:srgbClr val="8000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4316" y="3124199"/>
              <a:ext cx="1741805" cy="1555115"/>
            </a:xfrm>
            <a:custGeom>
              <a:avLst/>
              <a:gdLst/>
              <a:ahLst/>
              <a:cxnLst/>
              <a:rect l="l" t="t" r="r" b="b"/>
              <a:pathLst>
                <a:path w="1741804" h="1555114">
                  <a:moveTo>
                    <a:pt x="0" y="204215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949451" y="0"/>
                  </a:lnTo>
                  <a:lnTo>
                    <a:pt x="1356360" y="0"/>
                  </a:lnTo>
                  <a:lnTo>
                    <a:pt x="1423416" y="0"/>
                  </a:lnTo>
                  <a:lnTo>
                    <a:pt x="1470237" y="5393"/>
                  </a:lnTo>
                  <a:lnTo>
                    <a:pt x="1513220" y="20758"/>
                  </a:lnTo>
                  <a:lnTo>
                    <a:pt x="1551138" y="44866"/>
                  </a:lnTo>
                  <a:lnTo>
                    <a:pt x="1582765" y="76493"/>
                  </a:lnTo>
                  <a:lnTo>
                    <a:pt x="1606873" y="114411"/>
                  </a:lnTo>
                  <a:lnTo>
                    <a:pt x="1622238" y="157394"/>
                  </a:lnTo>
                  <a:lnTo>
                    <a:pt x="1627632" y="204215"/>
                  </a:lnTo>
                  <a:lnTo>
                    <a:pt x="1627632" y="714756"/>
                  </a:lnTo>
                  <a:lnTo>
                    <a:pt x="1627632" y="1021080"/>
                  </a:lnTo>
                  <a:lnTo>
                    <a:pt x="1622238" y="1067901"/>
                  </a:lnTo>
                  <a:lnTo>
                    <a:pt x="1606873" y="1110884"/>
                  </a:lnTo>
                  <a:lnTo>
                    <a:pt x="1582765" y="1148802"/>
                  </a:lnTo>
                  <a:lnTo>
                    <a:pt x="1551138" y="1180429"/>
                  </a:lnTo>
                  <a:lnTo>
                    <a:pt x="1513220" y="1204537"/>
                  </a:lnTo>
                  <a:lnTo>
                    <a:pt x="1470237" y="1219902"/>
                  </a:lnTo>
                  <a:lnTo>
                    <a:pt x="1423416" y="1225295"/>
                  </a:lnTo>
                  <a:lnTo>
                    <a:pt x="1356360" y="1225295"/>
                  </a:lnTo>
                  <a:lnTo>
                    <a:pt x="1741678" y="1554988"/>
                  </a:lnTo>
                  <a:lnTo>
                    <a:pt x="949451" y="1225295"/>
                  </a:lnTo>
                  <a:lnTo>
                    <a:pt x="204216" y="1225295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80"/>
                  </a:lnTo>
                  <a:lnTo>
                    <a:pt x="0" y="714756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79923" y="3196844"/>
            <a:ext cx="1297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Hello, </a:t>
            </a:r>
            <a:r>
              <a:rPr sz="1800" dirty="0">
                <a:latin typeface="Carlito"/>
                <a:cs typeface="Carlito"/>
              </a:rPr>
              <a:t>I am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  </a:t>
            </a:r>
            <a:r>
              <a:rPr sz="1800" spc="-10" dirty="0">
                <a:latin typeface="Carlito"/>
                <a:cs typeface="Carlito"/>
              </a:rPr>
              <a:t>available  </a:t>
            </a:r>
            <a:r>
              <a:rPr sz="1800" spc="-5" dirty="0">
                <a:latin typeface="Carlito"/>
                <a:cs typeface="Carlito"/>
              </a:rPr>
              <a:t>Bluetooth  device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6516" y="2933700"/>
            <a:ext cx="1371600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02656" y="1409509"/>
            <a:ext cx="3265804" cy="3133725"/>
            <a:chOff x="2202656" y="1409509"/>
            <a:chExt cx="3265804" cy="3133725"/>
          </a:xfrm>
        </p:grpSpPr>
        <p:sp>
          <p:nvSpPr>
            <p:cNvPr id="4" name="object 4"/>
            <p:cNvSpPr/>
            <p:nvPr/>
          </p:nvSpPr>
          <p:spPr>
            <a:xfrm>
              <a:off x="2202656" y="2672016"/>
              <a:ext cx="1576609" cy="1871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2736" y="1414272"/>
              <a:ext cx="1861185" cy="1896110"/>
            </a:xfrm>
            <a:custGeom>
              <a:avLst/>
              <a:gdLst/>
              <a:ahLst/>
              <a:cxnLst/>
              <a:rect l="l" t="t" r="r" b="b"/>
              <a:pathLst>
                <a:path w="1861185" h="1896110">
                  <a:moveTo>
                    <a:pt x="775335" y="961643"/>
                  </a:moveTo>
                  <a:lnTo>
                    <a:pt x="310134" y="961643"/>
                  </a:lnTo>
                  <a:lnTo>
                    <a:pt x="89535" y="1895982"/>
                  </a:lnTo>
                  <a:lnTo>
                    <a:pt x="775335" y="961643"/>
                  </a:lnTo>
                  <a:close/>
                </a:path>
                <a:path w="1861185" h="1896110">
                  <a:moveTo>
                    <a:pt x="1700529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69"/>
                  </a:lnTo>
                  <a:lnTo>
                    <a:pt x="8170" y="852029"/>
                  </a:lnTo>
                  <a:lnTo>
                    <a:pt x="30922" y="896026"/>
                  </a:lnTo>
                  <a:lnTo>
                    <a:pt x="65617" y="930721"/>
                  </a:lnTo>
                  <a:lnTo>
                    <a:pt x="109614" y="953473"/>
                  </a:lnTo>
                  <a:lnTo>
                    <a:pt x="160274" y="961643"/>
                  </a:lnTo>
                  <a:lnTo>
                    <a:pt x="1700529" y="961643"/>
                  </a:lnTo>
                  <a:lnTo>
                    <a:pt x="1751189" y="953473"/>
                  </a:lnTo>
                  <a:lnTo>
                    <a:pt x="1795186" y="930721"/>
                  </a:lnTo>
                  <a:lnTo>
                    <a:pt x="1829881" y="896026"/>
                  </a:lnTo>
                  <a:lnTo>
                    <a:pt x="1852633" y="852029"/>
                  </a:lnTo>
                  <a:lnTo>
                    <a:pt x="1860803" y="801369"/>
                  </a:lnTo>
                  <a:lnTo>
                    <a:pt x="1860803" y="160274"/>
                  </a:lnTo>
                  <a:lnTo>
                    <a:pt x="1852633" y="109614"/>
                  </a:lnTo>
                  <a:lnTo>
                    <a:pt x="1829881" y="65617"/>
                  </a:lnTo>
                  <a:lnTo>
                    <a:pt x="1795186" y="30922"/>
                  </a:lnTo>
                  <a:lnTo>
                    <a:pt x="1751189" y="8170"/>
                  </a:lnTo>
                  <a:lnTo>
                    <a:pt x="1700529" y="0"/>
                  </a:lnTo>
                  <a:close/>
                </a:path>
              </a:pathLst>
            </a:custGeom>
            <a:solidFill>
              <a:srgbClr val="A7072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2736" y="1414272"/>
              <a:ext cx="1861185" cy="1896110"/>
            </a:xfrm>
            <a:custGeom>
              <a:avLst/>
              <a:gdLst/>
              <a:ahLst/>
              <a:cxnLst/>
              <a:rect l="l" t="t" r="r" b="b"/>
              <a:pathLst>
                <a:path w="1861185" h="1896110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10134" y="0"/>
                  </a:lnTo>
                  <a:lnTo>
                    <a:pt x="775335" y="0"/>
                  </a:lnTo>
                  <a:lnTo>
                    <a:pt x="1700529" y="0"/>
                  </a:lnTo>
                  <a:lnTo>
                    <a:pt x="1751189" y="8170"/>
                  </a:lnTo>
                  <a:lnTo>
                    <a:pt x="1795186" y="30922"/>
                  </a:lnTo>
                  <a:lnTo>
                    <a:pt x="1829881" y="65617"/>
                  </a:lnTo>
                  <a:lnTo>
                    <a:pt x="1852633" y="109614"/>
                  </a:lnTo>
                  <a:lnTo>
                    <a:pt x="1860803" y="160274"/>
                  </a:lnTo>
                  <a:lnTo>
                    <a:pt x="1860803" y="560958"/>
                  </a:lnTo>
                  <a:lnTo>
                    <a:pt x="1860803" y="801369"/>
                  </a:lnTo>
                  <a:lnTo>
                    <a:pt x="1852633" y="852029"/>
                  </a:lnTo>
                  <a:lnTo>
                    <a:pt x="1829881" y="896026"/>
                  </a:lnTo>
                  <a:lnTo>
                    <a:pt x="1795186" y="930721"/>
                  </a:lnTo>
                  <a:lnTo>
                    <a:pt x="1751189" y="953473"/>
                  </a:lnTo>
                  <a:lnTo>
                    <a:pt x="1700529" y="961643"/>
                  </a:lnTo>
                  <a:lnTo>
                    <a:pt x="775335" y="961643"/>
                  </a:lnTo>
                  <a:lnTo>
                    <a:pt x="89535" y="1895982"/>
                  </a:lnTo>
                  <a:lnTo>
                    <a:pt x="310134" y="961643"/>
                  </a:lnTo>
                  <a:lnTo>
                    <a:pt x="160274" y="961643"/>
                  </a:lnTo>
                  <a:lnTo>
                    <a:pt x="109614" y="953473"/>
                  </a:lnTo>
                  <a:lnTo>
                    <a:pt x="65617" y="930721"/>
                  </a:lnTo>
                  <a:lnTo>
                    <a:pt x="30922" y="896026"/>
                  </a:lnTo>
                  <a:lnTo>
                    <a:pt x="8170" y="852029"/>
                  </a:lnTo>
                  <a:lnTo>
                    <a:pt x="0" y="801369"/>
                  </a:lnTo>
                  <a:lnTo>
                    <a:pt x="0" y="560958"/>
                  </a:lnTo>
                  <a:lnTo>
                    <a:pt x="0" y="1602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8068" y="1962784"/>
            <a:ext cx="96583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Discovery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188" y="2636646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Pa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307" y="3363340"/>
            <a:ext cx="1584960" cy="211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9380" algn="ctr">
              <a:lnSpc>
                <a:spcPts val="1964"/>
              </a:lnSpc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Detection</a:t>
            </a:r>
            <a:r>
              <a:rPr sz="1800" b="1" spc="-40" dirty="0">
                <a:solidFill>
                  <a:srgbClr val="A7072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R="120650" algn="ctr">
              <a:lnSpc>
                <a:spcPct val="100000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Profiles</a:t>
            </a:r>
            <a:endParaRPr sz="1800">
              <a:latin typeface="Times New Roman"/>
              <a:cs typeface="Times New Roman"/>
            </a:endParaRPr>
          </a:p>
          <a:p>
            <a:pPr marL="184150" marR="274955" algn="ctr">
              <a:lnSpc>
                <a:spcPts val="5410"/>
              </a:lnSpc>
              <a:spcBef>
                <a:spcPts val="200"/>
              </a:spcBef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Co</a:t>
            </a:r>
            <a:r>
              <a:rPr sz="1800" b="1" spc="-15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nection  Data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440"/>
              </a:lnSpc>
            </a:pP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S</a:t>
            </a:r>
            <a:r>
              <a:rPr sz="1800" b="1" spc="5" dirty="0">
                <a:solidFill>
                  <a:srgbClr val="A70724"/>
                </a:solidFill>
                <a:latin typeface="Times New Roman"/>
                <a:cs typeface="Times New Roman"/>
              </a:rPr>
              <a:t>y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ch</a:t>
            </a:r>
            <a:r>
              <a:rPr sz="1800" b="1" spc="-35" dirty="0">
                <a:solidFill>
                  <a:srgbClr val="A70724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isation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16" y="253669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" y="220598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" y="187528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" y="1701799"/>
            <a:ext cx="205104" cy="48260"/>
          </a:xfrm>
          <a:custGeom>
            <a:avLst/>
            <a:gdLst/>
            <a:ahLst/>
            <a:cxnLst/>
            <a:rect l="l" t="t" r="r" b="b"/>
            <a:pathLst>
              <a:path w="205104" h="48260">
                <a:moveTo>
                  <a:pt x="204978" y="39878"/>
                </a:moveTo>
                <a:lnTo>
                  <a:pt x="39370" y="39878"/>
                </a:lnTo>
                <a:lnTo>
                  <a:pt x="47244" y="47752"/>
                </a:lnTo>
                <a:lnTo>
                  <a:pt x="204978" y="47752"/>
                </a:lnTo>
                <a:lnTo>
                  <a:pt x="204978" y="39878"/>
                </a:lnTo>
                <a:close/>
              </a:path>
              <a:path w="205104" h="48260">
                <a:moveTo>
                  <a:pt x="204978" y="16510"/>
                </a:moveTo>
                <a:lnTo>
                  <a:pt x="15748" y="16510"/>
                </a:lnTo>
                <a:lnTo>
                  <a:pt x="15748" y="31750"/>
                </a:lnTo>
                <a:lnTo>
                  <a:pt x="204978" y="31750"/>
                </a:lnTo>
                <a:lnTo>
                  <a:pt x="204978" y="16510"/>
                </a:lnTo>
                <a:close/>
              </a:path>
              <a:path w="205104" h="48260">
                <a:moveTo>
                  <a:pt x="204978" y="0"/>
                </a:moveTo>
                <a:lnTo>
                  <a:pt x="0" y="0"/>
                </a:lnTo>
                <a:lnTo>
                  <a:pt x="0" y="8890"/>
                </a:lnTo>
                <a:lnTo>
                  <a:pt x="0" y="31750"/>
                </a:lnTo>
                <a:lnTo>
                  <a:pt x="7874" y="31750"/>
                </a:lnTo>
                <a:lnTo>
                  <a:pt x="7874" y="8890"/>
                </a:lnTo>
                <a:lnTo>
                  <a:pt x="204978" y="8890"/>
                </a:lnTo>
                <a:lnTo>
                  <a:pt x="204978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426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29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29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29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134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1842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2550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3258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4812" y="2783585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4812" y="311429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24812" y="344500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4812" y="377570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4812" y="410641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4812" y="4437126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4812" y="476783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4812" y="509854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4812" y="5429250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0" y="5717794"/>
            <a:ext cx="189230" cy="8255"/>
          </a:xfrm>
          <a:custGeom>
            <a:avLst/>
            <a:gdLst/>
            <a:ahLst/>
            <a:cxnLst/>
            <a:rect l="l" t="t" r="r" b="b"/>
            <a:pathLst>
              <a:path w="189229" h="8254">
                <a:moveTo>
                  <a:pt x="188981" y="0"/>
                </a:moveTo>
                <a:lnTo>
                  <a:pt x="0" y="0"/>
                </a:lnTo>
                <a:lnTo>
                  <a:pt x="0" y="7873"/>
                </a:lnTo>
                <a:lnTo>
                  <a:pt x="188981" y="7873"/>
                </a:lnTo>
                <a:lnTo>
                  <a:pt x="188981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3716" y="2867405"/>
            <a:ext cx="1877060" cy="2858770"/>
            <a:chOff x="13716" y="2867405"/>
            <a:chExt cx="1877060" cy="2858770"/>
          </a:xfrm>
        </p:grpSpPr>
        <p:sp>
          <p:nvSpPr>
            <p:cNvPr id="30" name="object 30"/>
            <p:cNvSpPr/>
            <p:nvPr/>
          </p:nvSpPr>
          <p:spPr>
            <a:xfrm>
              <a:off x="13716" y="2867405"/>
              <a:ext cx="1877060" cy="2858770"/>
            </a:xfrm>
            <a:custGeom>
              <a:avLst/>
              <a:gdLst/>
              <a:ahLst/>
              <a:cxnLst/>
              <a:rect l="l" t="t" r="r" b="b"/>
              <a:pathLst>
                <a:path w="1877060" h="2858770">
                  <a:moveTo>
                    <a:pt x="7874" y="2645664"/>
                  </a:moveTo>
                  <a:lnTo>
                    <a:pt x="0" y="2645664"/>
                  </a:lnTo>
                  <a:lnTo>
                    <a:pt x="0" y="2834640"/>
                  </a:lnTo>
                  <a:lnTo>
                    <a:pt x="7874" y="2834640"/>
                  </a:lnTo>
                  <a:lnTo>
                    <a:pt x="7874" y="2645664"/>
                  </a:lnTo>
                  <a:close/>
                </a:path>
                <a:path w="1877060" h="2858770">
                  <a:moveTo>
                    <a:pt x="7874" y="2314956"/>
                  </a:moveTo>
                  <a:lnTo>
                    <a:pt x="0" y="2314956"/>
                  </a:lnTo>
                  <a:lnTo>
                    <a:pt x="0" y="2503932"/>
                  </a:lnTo>
                  <a:lnTo>
                    <a:pt x="7874" y="2503932"/>
                  </a:lnTo>
                  <a:lnTo>
                    <a:pt x="7874" y="2314956"/>
                  </a:lnTo>
                  <a:close/>
                </a:path>
                <a:path w="1877060" h="2858770">
                  <a:moveTo>
                    <a:pt x="7874" y="1984248"/>
                  </a:moveTo>
                  <a:lnTo>
                    <a:pt x="0" y="1984248"/>
                  </a:lnTo>
                  <a:lnTo>
                    <a:pt x="0" y="2173224"/>
                  </a:lnTo>
                  <a:lnTo>
                    <a:pt x="7874" y="2173224"/>
                  </a:lnTo>
                  <a:lnTo>
                    <a:pt x="7874" y="1984248"/>
                  </a:lnTo>
                  <a:close/>
                </a:path>
                <a:path w="1877060" h="2858770">
                  <a:moveTo>
                    <a:pt x="7874" y="1653540"/>
                  </a:moveTo>
                  <a:lnTo>
                    <a:pt x="0" y="1653540"/>
                  </a:lnTo>
                  <a:lnTo>
                    <a:pt x="0" y="1842516"/>
                  </a:lnTo>
                  <a:lnTo>
                    <a:pt x="7874" y="1842516"/>
                  </a:lnTo>
                  <a:lnTo>
                    <a:pt x="7874" y="1653540"/>
                  </a:lnTo>
                  <a:close/>
                </a:path>
                <a:path w="1877060" h="2858770">
                  <a:moveTo>
                    <a:pt x="7874" y="1322832"/>
                  </a:moveTo>
                  <a:lnTo>
                    <a:pt x="0" y="1322832"/>
                  </a:lnTo>
                  <a:lnTo>
                    <a:pt x="0" y="1511808"/>
                  </a:lnTo>
                  <a:lnTo>
                    <a:pt x="7874" y="1511808"/>
                  </a:lnTo>
                  <a:lnTo>
                    <a:pt x="7874" y="1322832"/>
                  </a:lnTo>
                  <a:close/>
                </a:path>
                <a:path w="1877060" h="2858770">
                  <a:moveTo>
                    <a:pt x="7874" y="992124"/>
                  </a:moveTo>
                  <a:lnTo>
                    <a:pt x="0" y="992124"/>
                  </a:lnTo>
                  <a:lnTo>
                    <a:pt x="0" y="1181100"/>
                  </a:lnTo>
                  <a:lnTo>
                    <a:pt x="7874" y="1181100"/>
                  </a:lnTo>
                  <a:lnTo>
                    <a:pt x="7874" y="992124"/>
                  </a:lnTo>
                  <a:close/>
                </a:path>
                <a:path w="1877060" h="2858770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1877060" h="2858770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1877060" h="2858770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1877060" h="2858770">
                  <a:moveTo>
                    <a:pt x="31496" y="2645664"/>
                  </a:moveTo>
                  <a:lnTo>
                    <a:pt x="15748" y="2645664"/>
                  </a:lnTo>
                  <a:lnTo>
                    <a:pt x="15748" y="2834640"/>
                  </a:lnTo>
                  <a:lnTo>
                    <a:pt x="31496" y="2834640"/>
                  </a:lnTo>
                  <a:lnTo>
                    <a:pt x="31496" y="2645664"/>
                  </a:lnTo>
                  <a:close/>
                </a:path>
                <a:path w="1877060" h="2858770">
                  <a:moveTo>
                    <a:pt x="31496" y="2314956"/>
                  </a:moveTo>
                  <a:lnTo>
                    <a:pt x="15748" y="2314956"/>
                  </a:lnTo>
                  <a:lnTo>
                    <a:pt x="15748" y="2503932"/>
                  </a:lnTo>
                  <a:lnTo>
                    <a:pt x="31496" y="2503932"/>
                  </a:lnTo>
                  <a:lnTo>
                    <a:pt x="31496" y="2314956"/>
                  </a:lnTo>
                  <a:close/>
                </a:path>
                <a:path w="1877060" h="2858770">
                  <a:moveTo>
                    <a:pt x="31496" y="1984248"/>
                  </a:moveTo>
                  <a:lnTo>
                    <a:pt x="15748" y="1984248"/>
                  </a:lnTo>
                  <a:lnTo>
                    <a:pt x="15748" y="2173224"/>
                  </a:lnTo>
                  <a:lnTo>
                    <a:pt x="31496" y="2173224"/>
                  </a:lnTo>
                  <a:lnTo>
                    <a:pt x="31496" y="1984248"/>
                  </a:lnTo>
                  <a:close/>
                </a:path>
                <a:path w="1877060" h="2858770">
                  <a:moveTo>
                    <a:pt x="31496" y="1653540"/>
                  </a:moveTo>
                  <a:lnTo>
                    <a:pt x="15748" y="1653540"/>
                  </a:lnTo>
                  <a:lnTo>
                    <a:pt x="15748" y="1842516"/>
                  </a:lnTo>
                  <a:lnTo>
                    <a:pt x="31496" y="1842516"/>
                  </a:lnTo>
                  <a:lnTo>
                    <a:pt x="31496" y="1653540"/>
                  </a:lnTo>
                  <a:close/>
                </a:path>
                <a:path w="1877060" h="2858770">
                  <a:moveTo>
                    <a:pt x="31496" y="1322832"/>
                  </a:moveTo>
                  <a:lnTo>
                    <a:pt x="15748" y="1322832"/>
                  </a:lnTo>
                  <a:lnTo>
                    <a:pt x="15748" y="1511808"/>
                  </a:lnTo>
                  <a:lnTo>
                    <a:pt x="31496" y="1511808"/>
                  </a:lnTo>
                  <a:lnTo>
                    <a:pt x="31496" y="1322832"/>
                  </a:lnTo>
                  <a:close/>
                </a:path>
                <a:path w="1877060" h="2858770">
                  <a:moveTo>
                    <a:pt x="31496" y="992124"/>
                  </a:moveTo>
                  <a:lnTo>
                    <a:pt x="15748" y="992124"/>
                  </a:lnTo>
                  <a:lnTo>
                    <a:pt x="15748" y="1181100"/>
                  </a:lnTo>
                  <a:lnTo>
                    <a:pt x="31496" y="1181100"/>
                  </a:lnTo>
                  <a:lnTo>
                    <a:pt x="31496" y="992124"/>
                  </a:lnTo>
                  <a:close/>
                </a:path>
                <a:path w="1877060" h="2858770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1877060" h="2858770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1877060" h="2858770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1877060" h="2858770">
                  <a:moveTo>
                    <a:pt x="47244" y="2314956"/>
                  </a:moveTo>
                  <a:lnTo>
                    <a:pt x="39370" y="2314956"/>
                  </a:lnTo>
                  <a:lnTo>
                    <a:pt x="39370" y="2503932"/>
                  </a:lnTo>
                  <a:lnTo>
                    <a:pt x="47244" y="2503932"/>
                  </a:lnTo>
                  <a:lnTo>
                    <a:pt x="47244" y="2314956"/>
                  </a:lnTo>
                  <a:close/>
                </a:path>
                <a:path w="1877060" h="2858770">
                  <a:moveTo>
                    <a:pt x="47244" y="1984248"/>
                  </a:moveTo>
                  <a:lnTo>
                    <a:pt x="39370" y="1984248"/>
                  </a:lnTo>
                  <a:lnTo>
                    <a:pt x="39370" y="2173224"/>
                  </a:lnTo>
                  <a:lnTo>
                    <a:pt x="47244" y="2173224"/>
                  </a:lnTo>
                  <a:lnTo>
                    <a:pt x="47244" y="1984248"/>
                  </a:lnTo>
                  <a:close/>
                </a:path>
                <a:path w="1877060" h="2858770">
                  <a:moveTo>
                    <a:pt x="47244" y="1653540"/>
                  </a:moveTo>
                  <a:lnTo>
                    <a:pt x="39370" y="1653540"/>
                  </a:lnTo>
                  <a:lnTo>
                    <a:pt x="39370" y="1842516"/>
                  </a:lnTo>
                  <a:lnTo>
                    <a:pt x="47244" y="1842516"/>
                  </a:lnTo>
                  <a:lnTo>
                    <a:pt x="47244" y="1653540"/>
                  </a:lnTo>
                  <a:close/>
                </a:path>
                <a:path w="1877060" h="2858770">
                  <a:moveTo>
                    <a:pt x="47244" y="1322832"/>
                  </a:moveTo>
                  <a:lnTo>
                    <a:pt x="39370" y="1322832"/>
                  </a:lnTo>
                  <a:lnTo>
                    <a:pt x="39370" y="1511808"/>
                  </a:lnTo>
                  <a:lnTo>
                    <a:pt x="47244" y="1511808"/>
                  </a:lnTo>
                  <a:lnTo>
                    <a:pt x="47244" y="1322832"/>
                  </a:lnTo>
                  <a:close/>
                </a:path>
                <a:path w="1877060" h="2858770">
                  <a:moveTo>
                    <a:pt x="47244" y="992124"/>
                  </a:moveTo>
                  <a:lnTo>
                    <a:pt x="39370" y="992124"/>
                  </a:lnTo>
                  <a:lnTo>
                    <a:pt x="39370" y="1181100"/>
                  </a:lnTo>
                  <a:lnTo>
                    <a:pt x="47244" y="1181100"/>
                  </a:lnTo>
                  <a:lnTo>
                    <a:pt x="47244" y="992124"/>
                  </a:lnTo>
                  <a:close/>
                </a:path>
                <a:path w="1877060" h="2858770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1877060" h="2858770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1877060" h="2858770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  <a:path w="1877060" h="2858770">
                  <a:moveTo>
                    <a:pt x="223266" y="2811018"/>
                  </a:moveTo>
                  <a:lnTo>
                    <a:pt x="47244" y="2811018"/>
                  </a:lnTo>
                  <a:lnTo>
                    <a:pt x="47244" y="2645664"/>
                  </a:lnTo>
                  <a:lnTo>
                    <a:pt x="39370" y="2645664"/>
                  </a:lnTo>
                  <a:lnTo>
                    <a:pt x="39370" y="2811018"/>
                  </a:lnTo>
                  <a:lnTo>
                    <a:pt x="34277" y="2811018"/>
                  </a:lnTo>
                  <a:lnTo>
                    <a:pt x="34277" y="2818892"/>
                  </a:lnTo>
                  <a:lnTo>
                    <a:pt x="39370" y="2818892"/>
                  </a:lnTo>
                  <a:lnTo>
                    <a:pt x="39370" y="2827274"/>
                  </a:lnTo>
                  <a:lnTo>
                    <a:pt x="34277" y="2827274"/>
                  </a:lnTo>
                  <a:lnTo>
                    <a:pt x="34277" y="2834894"/>
                  </a:lnTo>
                  <a:lnTo>
                    <a:pt x="34277" y="2842514"/>
                  </a:lnTo>
                  <a:lnTo>
                    <a:pt x="223266" y="2842514"/>
                  </a:lnTo>
                  <a:lnTo>
                    <a:pt x="223266" y="2834894"/>
                  </a:lnTo>
                  <a:lnTo>
                    <a:pt x="39370" y="2834894"/>
                  </a:lnTo>
                  <a:lnTo>
                    <a:pt x="39370" y="2834640"/>
                  </a:lnTo>
                  <a:lnTo>
                    <a:pt x="47244" y="2834640"/>
                  </a:lnTo>
                  <a:lnTo>
                    <a:pt x="223266" y="2834640"/>
                  </a:lnTo>
                  <a:lnTo>
                    <a:pt x="223266" y="2826766"/>
                  </a:lnTo>
                  <a:lnTo>
                    <a:pt x="47244" y="2826766"/>
                  </a:lnTo>
                  <a:lnTo>
                    <a:pt x="47244" y="2818892"/>
                  </a:lnTo>
                  <a:lnTo>
                    <a:pt x="223266" y="2818892"/>
                  </a:lnTo>
                  <a:lnTo>
                    <a:pt x="223266" y="2811018"/>
                  </a:lnTo>
                  <a:close/>
                </a:path>
                <a:path w="1877060" h="2858770">
                  <a:moveTo>
                    <a:pt x="553974" y="2850388"/>
                  </a:moveTo>
                  <a:lnTo>
                    <a:pt x="364998" y="2850388"/>
                  </a:lnTo>
                  <a:lnTo>
                    <a:pt x="364998" y="2858262"/>
                  </a:lnTo>
                  <a:lnTo>
                    <a:pt x="553974" y="2858262"/>
                  </a:lnTo>
                  <a:lnTo>
                    <a:pt x="553974" y="2850388"/>
                  </a:lnTo>
                  <a:close/>
                </a:path>
                <a:path w="1877060" h="2858770">
                  <a:moveTo>
                    <a:pt x="553974" y="2826766"/>
                  </a:moveTo>
                  <a:lnTo>
                    <a:pt x="364998" y="2826766"/>
                  </a:lnTo>
                  <a:lnTo>
                    <a:pt x="364998" y="2842514"/>
                  </a:lnTo>
                  <a:lnTo>
                    <a:pt x="553974" y="2842514"/>
                  </a:lnTo>
                  <a:lnTo>
                    <a:pt x="553974" y="2826766"/>
                  </a:lnTo>
                  <a:close/>
                </a:path>
                <a:path w="1877060" h="2858770">
                  <a:moveTo>
                    <a:pt x="553974" y="2811018"/>
                  </a:moveTo>
                  <a:lnTo>
                    <a:pt x="364998" y="2811018"/>
                  </a:lnTo>
                  <a:lnTo>
                    <a:pt x="364998" y="2818892"/>
                  </a:lnTo>
                  <a:lnTo>
                    <a:pt x="553974" y="2818892"/>
                  </a:lnTo>
                  <a:lnTo>
                    <a:pt x="553974" y="2811018"/>
                  </a:lnTo>
                  <a:close/>
                </a:path>
                <a:path w="1877060" h="2858770">
                  <a:moveTo>
                    <a:pt x="884682" y="2850388"/>
                  </a:moveTo>
                  <a:lnTo>
                    <a:pt x="695706" y="2850388"/>
                  </a:lnTo>
                  <a:lnTo>
                    <a:pt x="695706" y="2858262"/>
                  </a:lnTo>
                  <a:lnTo>
                    <a:pt x="884682" y="2858262"/>
                  </a:lnTo>
                  <a:lnTo>
                    <a:pt x="884682" y="2850388"/>
                  </a:lnTo>
                  <a:close/>
                </a:path>
                <a:path w="1877060" h="2858770">
                  <a:moveTo>
                    <a:pt x="884682" y="2826766"/>
                  </a:moveTo>
                  <a:lnTo>
                    <a:pt x="695706" y="2826766"/>
                  </a:lnTo>
                  <a:lnTo>
                    <a:pt x="695706" y="2842514"/>
                  </a:lnTo>
                  <a:lnTo>
                    <a:pt x="884682" y="2842514"/>
                  </a:lnTo>
                  <a:lnTo>
                    <a:pt x="884682" y="2826766"/>
                  </a:lnTo>
                  <a:close/>
                </a:path>
                <a:path w="1877060" h="2858770">
                  <a:moveTo>
                    <a:pt x="884682" y="2811018"/>
                  </a:moveTo>
                  <a:lnTo>
                    <a:pt x="695706" y="2811018"/>
                  </a:lnTo>
                  <a:lnTo>
                    <a:pt x="695706" y="2818892"/>
                  </a:lnTo>
                  <a:lnTo>
                    <a:pt x="884682" y="2818892"/>
                  </a:lnTo>
                  <a:lnTo>
                    <a:pt x="884682" y="2811018"/>
                  </a:lnTo>
                  <a:close/>
                </a:path>
                <a:path w="1877060" h="2858770">
                  <a:moveTo>
                    <a:pt x="1215390" y="2850388"/>
                  </a:moveTo>
                  <a:lnTo>
                    <a:pt x="1026414" y="2850388"/>
                  </a:lnTo>
                  <a:lnTo>
                    <a:pt x="1026414" y="2858262"/>
                  </a:lnTo>
                  <a:lnTo>
                    <a:pt x="1215390" y="2858262"/>
                  </a:lnTo>
                  <a:lnTo>
                    <a:pt x="1215390" y="2850388"/>
                  </a:lnTo>
                  <a:close/>
                </a:path>
                <a:path w="1877060" h="2858770">
                  <a:moveTo>
                    <a:pt x="1215390" y="2826766"/>
                  </a:moveTo>
                  <a:lnTo>
                    <a:pt x="1026414" y="2826766"/>
                  </a:lnTo>
                  <a:lnTo>
                    <a:pt x="1026414" y="2842514"/>
                  </a:lnTo>
                  <a:lnTo>
                    <a:pt x="1215390" y="2842514"/>
                  </a:lnTo>
                  <a:lnTo>
                    <a:pt x="1215390" y="2826766"/>
                  </a:lnTo>
                  <a:close/>
                </a:path>
                <a:path w="1877060" h="2858770">
                  <a:moveTo>
                    <a:pt x="1215390" y="2811018"/>
                  </a:moveTo>
                  <a:lnTo>
                    <a:pt x="1026414" y="2811018"/>
                  </a:lnTo>
                  <a:lnTo>
                    <a:pt x="1026414" y="2818892"/>
                  </a:lnTo>
                  <a:lnTo>
                    <a:pt x="1215390" y="2818892"/>
                  </a:lnTo>
                  <a:lnTo>
                    <a:pt x="1215390" y="2811018"/>
                  </a:lnTo>
                  <a:close/>
                </a:path>
                <a:path w="1877060" h="2858770">
                  <a:moveTo>
                    <a:pt x="1546098" y="2850388"/>
                  </a:moveTo>
                  <a:lnTo>
                    <a:pt x="1357122" y="2850388"/>
                  </a:lnTo>
                  <a:lnTo>
                    <a:pt x="1357122" y="2858262"/>
                  </a:lnTo>
                  <a:lnTo>
                    <a:pt x="1546098" y="2858262"/>
                  </a:lnTo>
                  <a:lnTo>
                    <a:pt x="1546098" y="2850388"/>
                  </a:lnTo>
                  <a:close/>
                </a:path>
                <a:path w="1877060" h="2858770">
                  <a:moveTo>
                    <a:pt x="1546098" y="2826766"/>
                  </a:moveTo>
                  <a:lnTo>
                    <a:pt x="1357122" y="2826766"/>
                  </a:lnTo>
                  <a:lnTo>
                    <a:pt x="1357122" y="2842514"/>
                  </a:lnTo>
                  <a:lnTo>
                    <a:pt x="1546098" y="2842514"/>
                  </a:lnTo>
                  <a:lnTo>
                    <a:pt x="1546098" y="2826766"/>
                  </a:lnTo>
                  <a:close/>
                </a:path>
                <a:path w="1877060" h="2858770">
                  <a:moveTo>
                    <a:pt x="1546098" y="2811018"/>
                  </a:moveTo>
                  <a:lnTo>
                    <a:pt x="1357122" y="2811018"/>
                  </a:lnTo>
                  <a:lnTo>
                    <a:pt x="1357122" y="2818892"/>
                  </a:lnTo>
                  <a:lnTo>
                    <a:pt x="1546098" y="2818892"/>
                  </a:lnTo>
                  <a:lnTo>
                    <a:pt x="1546098" y="2811018"/>
                  </a:lnTo>
                  <a:close/>
                </a:path>
                <a:path w="1877060" h="2858770">
                  <a:moveTo>
                    <a:pt x="1876806" y="2850388"/>
                  </a:moveTo>
                  <a:lnTo>
                    <a:pt x="1687830" y="2850388"/>
                  </a:lnTo>
                  <a:lnTo>
                    <a:pt x="1687830" y="2858262"/>
                  </a:lnTo>
                  <a:lnTo>
                    <a:pt x="1876806" y="2858262"/>
                  </a:lnTo>
                  <a:lnTo>
                    <a:pt x="1876806" y="2850388"/>
                  </a:lnTo>
                  <a:close/>
                </a:path>
                <a:path w="1877060" h="2858770">
                  <a:moveTo>
                    <a:pt x="1876806" y="2826766"/>
                  </a:moveTo>
                  <a:lnTo>
                    <a:pt x="1687830" y="2826766"/>
                  </a:lnTo>
                  <a:lnTo>
                    <a:pt x="1687830" y="2842514"/>
                  </a:lnTo>
                  <a:lnTo>
                    <a:pt x="1876806" y="2842514"/>
                  </a:lnTo>
                  <a:lnTo>
                    <a:pt x="1876806" y="2826766"/>
                  </a:lnTo>
                  <a:close/>
                </a:path>
                <a:path w="1877060" h="2858770">
                  <a:moveTo>
                    <a:pt x="1876806" y="2811018"/>
                  </a:moveTo>
                  <a:lnTo>
                    <a:pt x="1687830" y="2811018"/>
                  </a:lnTo>
                  <a:lnTo>
                    <a:pt x="1687830" y="2818892"/>
                  </a:lnTo>
                  <a:lnTo>
                    <a:pt x="1876806" y="2818892"/>
                  </a:lnTo>
                  <a:lnTo>
                    <a:pt x="1876806" y="2811018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724" y="3069335"/>
              <a:ext cx="1774189" cy="2577465"/>
            </a:xfrm>
            <a:custGeom>
              <a:avLst/>
              <a:gdLst/>
              <a:ahLst/>
              <a:cxnLst/>
              <a:rect l="l" t="t" r="r" b="b"/>
              <a:pathLst>
                <a:path w="1774189" h="2577465">
                  <a:moveTo>
                    <a:pt x="1773936" y="0"/>
                  </a:moveTo>
                  <a:lnTo>
                    <a:pt x="0" y="0"/>
                  </a:lnTo>
                  <a:lnTo>
                    <a:pt x="0" y="2577084"/>
                  </a:lnTo>
                  <a:lnTo>
                    <a:pt x="1773936" y="2577084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14300" y="1791461"/>
            <a:ext cx="1858010" cy="850900"/>
            <a:chOff x="114300" y="1791461"/>
            <a:chExt cx="1858010" cy="850900"/>
          </a:xfrm>
        </p:grpSpPr>
        <p:sp>
          <p:nvSpPr>
            <p:cNvPr id="33" name="object 33"/>
            <p:cNvSpPr/>
            <p:nvPr/>
          </p:nvSpPr>
          <p:spPr>
            <a:xfrm>
              <a:off x="1924812" y="1791461"/>
              <a:ext cx="47625" cy="850900"/>
            </a:xfrm>
            <a:custGeom>
              <a:avLst/>
              <a:gdLst/>
              <a:ahLst/>
              <a:cxnLst/>
              <a:rect l="l" t="t" r="r" b="b"/>
              <a:pathLst>
                <a:path w="47625" h="850900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47625" h="850900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47625" h="850900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47625" h="850900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47625" h="850900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47625" h="850900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47625" h="850900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47625" h="850900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47625" h="850900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00" y="1880615"/>
              <a:ext cx="1774189" cy="698500"/>
            </a:xfrm>
            <a:custGeom>
              <a:avLst/>
              <a:gdLst/>
              <a:ahLst/>
              <a:cxnLst/>
              <a:rect l="l" t="t" r="r" b="b"/>
              <a:pathLst>
                <a:path w="1774189" h="698500">
                  <a:moveTo>
                    <a:pt x="1773936" y="0"/>
                  </a:moveTo>
                  <a:lnTo>
                    <a:pt x="0" y="0"/>
                  </a:lnTo>
                  <a:lnTo>
                    <a:pt x="0" y="697991"/>
                  </a:lnTo>
                  <a:lnTo>
                    <a:pt x="1773936" y="697991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780282" y="1473834"/>
            <a:ext cx="1506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What is </a:t>
            </a:r>
            <a:r>
              <a:rPr sz="1800" spc="-10" dirty="0"/>
              <a:t>your  </a:t>
            </a:r>
            <a:r>
              <a:rPr sz="1800" dirty="0"/>
              <a:t>authe</a:t>
            </a:r>
            <a:r>
              <a:rPr sz="1800" spc="-10" dirty="0"/>
              <a:t>n</a:t>
            </a:r>
            <a:r>
              <a:rPr sz="1800" dirty="0"/>
              <a:t>t</a:t>
            </a:r>
            <a:r>
              <a:rPr sz="1800" spc="-15" dirty="0"/>
              <a:t>i</a:t>
            </a:r>
            <a:r>
              <a:rPr sz="1800" spc="-5" dirty="0"/>
              <a:t>fi</a:t>
            </a:r>
            <a:r>
              <a:rPr sz="1800" spc="-25" dirty="0"/>
              <a:t>c</a:t>
            </a:r>
            <a:r>
              <a:rPr sz="1800" spc="-15" dirty="0"/>
              <a:t>a</a:t>
            </a:r>
            <a:r>
              <a:rPr sz="1800" dirty="0"/>
              <a:t>t</a:t>
            </a:r>
            <a:r>
              <a:rPr sz="1800" spc="-15" dirty="0"/>
              <a:t>i</a:t>
            </a:r>
            <a:r>
              <a:rPr sz="1800" spc="-5" dirty="0"/>
              <a:t>on  Code</a:t>
            </a:r>
            <a:r>
              <a:rPr sz="1800" dirty="0"/>
              <a:t> ?</a:t>
            </a:r>
            <a:endParaRPr sz="180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5306377" y="2392489"/>
            <a:ext cx="1935480" cy="2355215"/>
            <a:chOff x="5306377" y="2392489"/>
            <a:chExt cx="1935480" cy="2355215"/>
          </a:xfrm>
        </p:grpSpPr>
        <p:sp>
          <p:nvSpPr>
            <p:cNvPr id="37" name="object 37"/>
            <p:cNvSpPr/>
            <p:nvPr/>
          </p:nvSpPr>
          <p:spPr>
            <a:xfrm>
              <a:off x="5311140" y="2397251"/>
              <a:ext cx="1925955" cy="2345690"/>
            </a:xfrm>
            <a:custGeom>
              <a:avLst/>
              <a:gdLst/>
              <a:ahLst/>
              <a:cxnLst/>
              <a:rect l="l" t="t" r="r" b="b"/>
              <a:pathLst>
                <a:path w="1925954" h="2345690">
                  <a:moveTo>
                    <a:pt x="1520189" y="1290828"/>
                  </a:moveTo>
                  <a:lnTo>
                    <a:pt x="1064133" y="1290828"/>
                  </a:lnTo>
                  <a:lnTo>
                    <a:pt x="1925955" y="2345309"/>
                  </a:lnTo>
                  <a:lnTo>
                    <a:pt x="1520189" y="1290828"/>
                  </a:lnTo>
                  <a:close/>
                </a:path>
                <a:path w="1925954" h="2345690">
                  <a:moveTo>
                    <a:pt x="1609089" y="0"/>
                  </a:moveTo>
                  <a:lnTo>
                    <a:pt x="215137" y="0"/>
                  </a:lnTo>
                  <a:lnTo>
                    <a:pt x="165791" y="5679"/>
                  </a:lnTo>
                  <a:lnTo>
                    <a:pt x="120501" y="21857"/>
                  </a:lnTo>
                  <a:lnTo>
                    <a:pt x="80557" y="47246"/>
                  </a:lnTo>
                  <a:lnTo>
                    <a:pt x="47246" y="80557"/>
                  </a:lnTo>
                  <a:lnTo>
                    <a:pt x="21857" y="120501"/>
                  </a:lnTo>
                  <a:lnTo>
                    <a:pt x="5679" y="165791"/>
                  </a:lnTo>
                  <a:lnTo>
                    <a:pt x="0" y="215137"/>
                  </a:lnTo>
                  <a:lnTo>
                    <a:pt x="0" y="1075689"/>
                  </a:lnTo>
                  <a:lnTo>
                    <a:pt x="5679" y="1125036"/>
                  </a:lnTo>
                  <a:lnTo>
                    <a:pt x="21857" y="1170326"/>
                  </a:lnTo>
                  <a:lnTo>
                    <a:pt x="47246" y="1210270"/>
                  </a:lnTo>
                  <a:lnTo>
                    <a:pt x="80557" y="1243581"/>
                  </a:lnTo>
                  <a:lnTo>
                    <a:pt x="120501" y="1268970"/>
                  </a:lnTo>
                  <a:lnTo>
                    <a:pt x="165791" y="1285148"/>
                  </a:lnTo>
                  <a:lnTo>
                    <a:pt x="215137" y="1290828"/>
                  </a:lnTo>
                  <a:lnTo>
                    <a:pt x="1609089" y="1290828"/>
                  </a:lnTo>
                  <a:lnTo>
                    <a:pt x="1658436" y="1285148"/>
                  </a:lnTo>
                  <a:lnTo>
                    <a:pt x="1703726" y="1268970"/>
                  </a:lnTo>
                  <a:lnTo>
                    <a:pt x="1743670" y="1243581"/>
                  </a:lnTo>
                  <a:lnTo>
                    <a:pt x="1776981" y="1210270"/>
                  </a:lnTo>
                  <a:lnTo>
                    <a:pt x="1802370" y="1170326"/>
                  </a:lnTo>
                  <a:lnTo>
                    <a:pt x="1818548" y="1125036"/>
                  </a:lnTo>
                  <a:lnTo>
                    <a:pt x="1824228" y="1075689"/>
                  </a:lnTo>
                  <a:lnTo>
                    <a:pt x="1824228" y="215137"/>
                  </a:lnTo>
                  <a:lnTo>
                    <a:pt x="1818548" y="165791"/>
                  </a:lnTo>
                  <a:lnTo>
                    <a:pt x="1802370" y="120501"/>
                  </a:lnTo>
                  <a:lnTo>
                    <a:pt x="1776981" y="80557"/>
                  </a:lnTo>
                  <a:lnTo>
                    <a:pt x="1743670" y="47246"/>
                  </a:lnTo>
                  <a:lnTo>
                    <a:pt x="1703726" y="21857"/>
                  </a:lnTo>
                  <a:lnTo>
                    <a:pt x="1658436" y="5679"/>
                  </a:lnTo>
                  <a:lnTo>
                    <a:pt x="1609089" y="0"/>
                  </a:lnTo>
                  <a:close/>
                </a:path>
              </a:pathLst>
            </a:custGeom>
            <a:solidFill>
              <a:srgbClr val="8000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11140" y="2397251"/>
              <a:ext cx="1925955" cy="2345690"/>
            </a:xfrm>
            <a:custGeom>
              <a:avLst/>
              <a:gdLst/>
              <a:ahLst/>
              <a:cxnLst/>
              <a:rect l="l" t="t" r="r" b="b"/>
              <a:pathLst>
                <a:path w="1925954" h="2345690">
                  <a:moveTo>
                    <a:pt x="0" y="215137"/>
                  </a:moveTo>
                  <a:lnTo>
                    <a:pt x="5679" y="165791"/>
                  </a:lnTo>
                  <a:lnTo>
                    <a:pt x="21857" y="120501"/>
                  </a:lnTo>
                  <a:lnTo>
                    <a:pt x="47246" y="80557"/>
                  </a:lnTo>
                  <a:lnTo>
                    <a:pt x="80557" y="47246"/>
                  </a:lnTo>
                  <a:lnTo>
                    <a:pt x="120501" y="21857"/>
                  </a:lnTo>
                  <a:lnTo>
                    <a:pt x="165791" y="5679"/>
                  </a:lnTo>
                  <a:lnTo>
                    <a:pt x="215137" y="0"/>
                  </a:lnTo>
                  <a:lnTo>
                    <a:pt x="1064133" y="0"/>
                  </a:lnTo>
                  <a:lnTo>
                    <a:pt x="1520189" y="0"/>
                  </a:lnTo>
                  <a:lnTo>
                    <a:pt x="1609089" y="0"/>
                  </a:lnTo>
                  <a:lnTo>
                    <a:pt x="1658436" y="5679"/>
                  </a:lnTo>
                  <a:lnTo>
                    <a:pt x="1703726" y="21857"/>
                  </a:lnTo>
                  <a:lnTo>
                    <a:pt x="1743670" y="47246"/>
                  </a:lnTo>
                  <a:lnTo>
                    <a:pt x="1776981" y="80557"/>
                  </a:lnTo>
                  <a:lnTo>
                    <a:pt x="1802370" y="120501"/>
                  </a:lnTo>
                  <a:lnTo>
                    <a:pt x="1818548" y="165791"/>
                  </a:lnTo>
                  <a:lnTo>
                    <a:pt x="1824228" y="215137"/>
                  </a:lnTo>
                  <a:lnTo>
                    <a:pt x="1824228" y="752983"/>
                  </a:lnTo>
                  <a:lnTo>
                    <a:pt x="1824228" y="1075689"/>
                  </a:lnTo>
                  <a:lnTo>
                    <a:pt x="1818548" y="1125036"/>
                  </a:lnTo>
                  <a:lnTo>
                    <a:pt x="1802370" y="1170326"/>
                  </a:lnTo>
                  <a:lnTo>
                    <a:pt x="1776981" y="1210270"/>
                  </a:lnTo>
                  <a:lnTo>
                    <a:pt x="1743670" y="1243581"/>
                  </a:lnTo>
                  <a:lnTo>
                    <a:pt x="1703726" y="1268970"/>
                  </a:lnTo>
                  <a:lnTo>
                    <a:pt x="1658436" y="1285148"/>
                  </a:lnTo>
                  <a:lnTo>
                    <a:pt x="1609089" y="1290828"/>
                  </a:lnTo>
                  <a:lnTo>
                    <a:pt x="1520189" y="1290828"/>
                  </a:lnTo>
                  <a:lnTo>
                    <a:pt x="1925955" y="2345309"/>
                  </a:lnTo>
                  <a:lnTo>
                    <a:pt x="1064133" y="1290828"/>
                  </a:lnTo>
                  <a:lnTo>
                    <a:pt x="215137" y="1290828"/>
                  </a:lnTo>
                  <a:lnTo>
                    <a:pt x="165791" y="1285148"/>
                  </a:lnTo>
                  <a:lnTo>
                    <a:pt x="120501" y="1268970"/>
                  </a:lnTo>
                  <a:lnTo>
                    <a:pt x="80557" y="1243581"/>
                  </a:lnTo>
                  <a:lnTo>
                    <a:pt x="47246" y="1210270"/>
                  </a:lnTo>
                  <a:lnTo>
                    <a:pt x="21857" y="1170326"/>
                  </a:lnTo>
                  <a:lnTo>
                    <a:pt x="5679" y="1125036"/>
                  </a:lnTo>
                  <a:lnTo>
                    <a:pt x="0" y="1075689"/>
                  </a:lnTo>
                  <a:lnTo>
                    <a:pt x="0" y="752983"/>
                  </a:lnTo>
                  <a:lnTo>
                    <a:pt x="0" y="21513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63285" y="2472944"/>
            <a:ext cx="1518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1234…</a:t>
            </a:r>
            <a:endParaRPr sz="180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code </a:t>
            </a:r>
            <a:r>
              <a:rPr sz="1800" spc="-5" dirty="0">
                <a:latin typeface="Carlito"/>
                <a:cs typeface="Carlito"/>
              </a:rPr>
              <a:t>has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 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typed </a:t>
            </a:r>
            <a:r>
              <a:rPr sz="1800" spc="-5" dirty="0">
                <a:latin typeface="Carlito"/>
                <a:cs typeface="Carlito"/>
              </a:rPr>
              <a:t>on  </a:t>
            </a:r>
            <a:r>
              <a:rPr sz="1800" spc="-10" dirty="0">
                <a:latin typeface="Carlito"/>
                <a:cs typeface="Carlito"/>
              </a:rPr>
              <a:t>your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keyboard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50665" y="3850132"/>
            <a:ext cx="1696720" cy="1445895"/>
            <a:chOff x="3550665" y="3850132"/>
            <a:chExt cx="1696720" cy="1445895"/>
          </a:xfrm>
        </p:grpSpPr>
        <p:sp>
          <p:nvSpPr>
            <p:cNvPr id="41" name="object 41"/>
            <p:cNvSpPr/>
            <p:nvPr/>
          </p:nvSpPr>
          <p:spPr>
            <a:xfrm>
              <a:off x="3555237" y="3854704"/>
              <a:ext cx="1687830" cy="1437005"/>
            </a:xfrm>
            <a:custGeom>
              <a:avLst/>
              <a:gdLst/>
              <a:ahLst/>
              <a:cxnLst/>
              <a:rect l="l" t="t" r="r" b="b"/>
              <a:pathLst>
                <a:path w="1687829" h="1437004">
                  <a:moveTo>
                    <a:pt x="1527302" y="476504"/>
                  </a:moveTo>
                  <a:lnTo>
                    <a:pt x="270001" y="476504"/>
                  </a:lnTo>
                  <a:lnTo>
                    <a:pt x="219417" y="484660"/>
                  </a:lnTo>
                  <a:lnTo>
                    <a:pt x="175489" y="507374"/>
                  </a:lnTo>
                  <a:lnTo>
                    <a:pt x="140852" y="542011"/>
                  </a:lnTo>
                  <a:lnTo>
                    <a:pt x="118138" y="585939"/>
                  </a:lnTo>
                  <a:lnTo>
                    <a:pt x="109982" y="636524"/>
                  </a:lnTo>
                  <a:lnTo>
                    <a:pt x="109982" y="1276604"/>
                  </a:lnTo>
                  <a:lnTo>
                    <a:pt x="118138" y="1327188"/>
                  </a:lnTo>
                  <a:lnTo>
                    <a:pt x="140852" y="1371116"/>
                  </a:lnTo>
                  <a:lnTo>
                    <a:pt x="175489" y="1405753"/>
                  </a:lnTo>
                  <a:lnTo>
                    <a:pt x="219417" y="1428467"/>
                  </a:lnTo>
                  <a:lnTo>
                    <a:pt x="270001" y="1436624"/>
                  </a:lnTo>
                  <a:lnTo>
                    <a:pt x="1527302" y="1436624"/>
                  </a:lnTo>
                  <a:lnTo>
                    <a:pt x="1577886" y="1428467"/>
                  </a:lnTo>
                  <a:lnTo>
                    <a:pt x="1621814" y="1405753"/>
                  </a:lnTo>
                  <a:lnTo>
                    <a:pt x="1656451" y="1371116"/>
                  </a:lnTo>
                  <a:lnTo>
                    <a:pt x="1679165" y="1327188"/>
                  </a:lnTo>
                  <a:lnTo>
                    <a:pt x="1687322" y="1276604"/>
                  </a:lnTo>
                  <a:lnTo>
                    <a:pt x="1687322" y="636524"/>
                  </a:lnTo>
                  <a:lnTo>
                    <a:pt x="1679165" y="585939"/>
                  </a:lnTo>
                  <a:lnTo>
                    <a:pt x="1656451" y="542011"/>
                  </a:lnTo>
                  <a:lnTo>
                    <a:pt x="1621814" y="507374"/>
                  </a:lnTo>
                  <a:lnTo>
                    <a:pt x="1577886" y="484660"/>
                  </a:lnTo>
                  <a:lnTo>
                    <a:pt x="1527302" y="476504"/>
                  </a:lnTo>
                  <a:close/>
                </a:path>
                <a:path w="1687829" h="1437004">
                  <a:moveTo>
                    <a:pt x="0" y="0"/>
                  </a:moveTo>
                  <a:lnTo>
                    <a:pt x="372872" y="476504"/>
                  </a:lnTo>
                  <a:lnTo>
                    <a:pt x="767207" y="476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072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55237" y="3854704"/>
              <a:ext cx="1687830" cy="1437005"/>
            </a:xfrm>
            <a:custGeom>
              <a:avLst/>
              <a:gdLst/>
              <a:ahLst/>
              <a:cxnLst/>
              <a:rect l="l" t="t" r="r" b="b"/>
              <a:pathLst>
                <a:path w="1687829" h="1437004">
                  <a:moveTo>
                    <a:pt x="109982" y="636524"/>
                  </a:moveTo>
                  <a:lnTo>
                    <a:pt x="118138" y="585939"/>
                  </a:lnTo>
                  <a:lnTo>
                    <a:pt x="140852" y="542011"/>
                  </a:lnTo>
                  <a:lnTo>
                    <a:pt x="175489" y="507374"/>
                  </a:lnTo>
                  <a:lnTo>
                    <a:pt x="219417" y="484660"/>
                  </a:lnTo>
                  <a:lnTo>
                    <a:pt x="270001" y="476504"/>
                  </a:lnTo>
                  <a:lnTo>
                    <a:pt x="372872" y="476504"/>
                  </a:lnTo>
                  <a:lnTo>
                    <a:pt x="0" y="0"/>
                  </a:lnTo>
                  <a:lnTo>
                    <a:pt x="767207" y="476504"/>
                  </a:lnTo>
                  <a:lnTo>
                    <a:pt x="1527302" y="476504"/>
                  </a:lnTo>
                  <a:lnTo>
                    <a:pt x="1577886" y="484660"/>
                  </a:lnTo>
                  <a:lnTo>
                    <a:pt x="1621814" y="507374"/>
                  </a:lnTo>
                  <a:lnTo>
                    <a:pt x="1656451" y="542011"/>
                  </a:lnTo>
                  <a:lnTo>
                    <a:pt x="1679165" y="585939"/>
                  </a:lnTo>
                  <a:lnTo>
                    <a:pt x="1687322" y="636524"/>
                  </a:lnTo>
                  <a:lnTo>
                    <a:pt x="1687322" y="876554"/>
                  </a:lnTo>
                  <a:lnTo>
                    <a:pt x="1687322" y="1276604"/>
                  </a:lnTo>
                  <a:lnTo>
                    <a:pt x="1679165" y="1327188"/>
                  </a:lnTo>
                  <a:lnTo>
                    <a:pt x="1656451" y="1371116"/>
                  </a:lnTo>
                  <a:lnTo>
                    <a:pt x="1621814" y="1405753"/>
                  </a:lnTo>
                  <a:lnTo>
                    <a:pt x="1577886" y="1428467"/>
                  </a:lnTo>
                  <a:lnTo>
                    <a:pt x="1527302" y="1436624"/>
                  </a:lnTo>
                  <a:lnTo>
                    <a:pt x="767207" y="1436624"/>
                  </a:lnTo>
                  <a:lnTo>
                    <a:pt x="372872" y="1436624"/>
                  </a:lnTo>
                  <a:lnTo>
                    <a:pt x="270001" y="1436624"/>
                  </a:lnTo>
                  <a:lnTo>
                    <a:pt x="219417" y="1428467"/>
                  </a:lnTo>
                  <a:lnTo>
                    <a:pt x="175489" y="1405753"/>
                  </a:lnTo>
                  <a:lnTo>
                    <a:pt x="140852" y="1371116"/>
                  </a:lnTo>
                  <a:lnTo>
                    <a:pt x="118138" y="1327188"/>
                  </a:lnTo>
                  <a:lnTo>
                    <a:pt x="109982" y="1276604"/>
                  </a:lnTo>
                  <a:lnTo>
                    <a:pt x="109982" y="876554"/>
                  </a:lnTo>
                  <a:lnTo>
                    <a:pt x="109982" y="6365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886327" y="4390770"/>
            <a:ext cx="11360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Ok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!</a:t>
            </a:r>
            <a:endParaRPr sz="1800">
              <a:latin typeface="Carlito"/>
              <a:cs typeface="Carlito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Now </a:t>
            </a:r>
            <a:r>
              <a:rPr sz="1800" spc="-10" dirty="0">
                <a:latin typeface="Carlito"/>
                <a:cs typeface="Carlito"/>
              </a:rPr>
              <a:t>we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are  paired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2656" y="1668589"/>
            <a:ext cx="3216910" cy="2874645"/>
            <a:chOff x="2202656" y="1668589"/>
            <a:chExt cx="3216910" cy="2874645"/>
          </a:xfrm>
        </p:grpSpPr>
        <p:sp>
          <p:nvSpPr>
            <p:cNvPr id="3" name="object 3"/>
            <p:cNvSpPr/>
            <p:nvPr/>
          </p:nvSpPr>
          <p:spPr>
            <a:xfrm>
              <a:off x="3552444" y="1673351"/>
              <a:ext cx="1862455" cy="1884680"/>
            </a:xfrm>
            <a:custGeom>
              <a:avLst/>
              <a:gdLst/>
              <a:ahLst/>
              <a:cxnLst/>
              <a:rect l="l" t="t" r="r" b="b"/>
              <a:pathLst>
                <a:path w="1862454" h="1884679">
                  <a:moveTo>
                    <a:pt x="775969" y="949451"/>
                  </a:moveTo>
                  <a:lnTo>
                    <a:pt x="310388" y="949451"/>
                  </a:lnTo>
                  <a:lnTo>
                    <a:pt x="89534" y="1884426"/>
                  </a:lnTo>
                  <a:lnTo>
                    <a:pt x="775969" y="949451"/>
                  </a:lnTo>
                  <a:close/>
                </a:path>
                <a:path w="1862454" h="1884679">
                  <a:moveTo>
                    <a:pt x="1704085" y="0"/>
                  </a:moveTo>
                  <a:lnTo>
                    <a:pt x="158241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2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1" y="949451"/>
                  </a:lnTo>
                  <a:lnTo>
                    <a:pt x="1704085" y="949451"/>
                  </a:lnTo>
                  <a:lnTo>
                    <a:pt x="1754095" y="941382"/>
                  </a:lnTo>
                  <a:lnTo>
                    <a:pt x="1797533" y="918915"/>
                  </a:lnTo>
                  <a:lnTo>
                    <a:pt x="1831791" y="884657"/>
                  </a:lnTo>
                  <a:lnTo>
                    <a:pt x="1854258" y="841219"/>
                  </a:lnTo>
                  <a:lnTo>
                    <a:pt x="1862327" y="791210"/>
                  </a:lnTo>
                  <a:lnTo>
                    <a:pt x="1862327" y="158242"/>
                  </a:lnTo>
                  <a:lnTo>
                    <a:pt x="1854258" y="108232"/>
                  </a:lnTo>
                  <a:lnTo>
                    <a:pt x="1831791" y="64794"/>
                  </a:lnTo>
                  <a:lnTo>
                    <a:pt x="1797533" y="30536"/>
                  </a:lnTo>
                  <a:lnTo>
                    <a:pt x="1754095" y="8069"/>
                  </a:lnTo>
                  <a:lnTo>
                    <a:pt x="1704085" y="0"/>
                  </a:lnTo>
                  <a:close/>
                </a:path>
              </a:pathLst>
            </a:custGeom>
            <a:solidFill>
              <a:srgbClr val="A7072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2444" y="1673351"/>
              <a:ext cx="1862455" cy="1884680"/>
            </a:xfrm>
            <a:custGeom>
              <a:avLst/>
              <a:gdLst/>
              <a:ahLst/>
              <a:cxnLst/>
              <a:rect l="l" t="t" r="r" b="b"/>
              <a:pathLst>
                <a:path w="1862454" h="1884679">
                  <a:moveTo>
                    <a:pt x="0" y="158242"/>
                  </a:moveTo>
                  <a:lnTo>
                    <a:pt x="8069" y="108232"/>
                  </a:lnTo>
                  <a:lnTo>
                    <a:pt x="30536" y="64794"/>
                  </a:lnTo>
                  <a:lnTo>
                    <a:pt x="64794" y="30536"/>
                  </a:lnTo>
                  <a:lnTo>
                    <a:pt x="108232" y="8069"/>
                  </a:lnTo>
                  <a:lnTo>
                    <a:pt x="158241" y="0"/>
                  </a:lnTo>
                  <a:lnTo>
                    <a:pt x="310388" y="0"/>
                  </a:lnTo>
                  <a:lnTo>
                    <a:pt x="775969" y="0"/>
                  </a:lnTo>
                  <a:lnTo>
                    <a:pt x="1704085" y="0"/>
                  </a:lnTo>
                  <a:lnTo>
                    <a:pt x="1754095" y="8069"/>
                  </a:lnTo>
                  <a:lnTo>
                    <a:pt x="1797533" y="30536"/>
                  </a:lnTo>
                  <a:lnTo>
                    <a:pt x="1831791" y="64794"/>
                  </a:lnTo>
                  <a:lnTo>
                    <a:pt x="1854258" y="108232"/>
                  </a:lnTo>
                  <a:lnTo>
                    <a:pt x="1862327" y="158242"/>
                  </a:lnTo>
                  <a:lnTo>
                    <a:pt x="1862327" y="553847"/>
                  </a:lnTo>
                  <a:lnTo>
                    <a:pt x="1862327" y="791210"/>
                  </a:lnTo>
                  <a:lnTo>
                    <a:pt x="1854258" y="841219"/>
                  </a:lnTo>
                  <a:lnTo>
                    <a:pt x="1831791" y="884657"/>
                  </a:lnTo>
                  <a:lnTo>
                    <a:pt x="1797533" y="918915"/>
                  </a:lnTo>
                  <a:lnTo>
                    <a:pt x="1754095" y="941382"/>
                  </a:lnTo>
                  <a:lnTo>
                    <a:pt x="1704085" y="949451"/>
                  </a:lnTo>
                  <a:lnTo>
                    <a:pt x="775969" y="949451"/>
                  </a:lnTo>
                  <a:lnTo>
                    <a:pt x="89534" y="1884426"/>
                  </a:lnTo>
                  <a:lnTo>
                    <a:pt x="310388" y="949451"/>
                  </a:lnTo>
                  <a:lnTo>
                    <a:pt x="158241" y="949451"/>
                  </a:lnTo>
                  <a:lnTo>
                    <a:pt x="108232" y="941382"/>
                  </a:lnTo>
                  <a:lnTo>
                    <a:pt x="64794" y="918915"/>
                  </a:lnTo>
                  <a:lnTo>
                    <a:pt x="30536" y="884657"/>
                  </a:lnTo>
                  <a:lnTo>
                    <a:pt x="8069" y="841219"/>
                  </a:lnTo>
                  <a:lnTo>
                    <a:pt x="0" y="791210"/>
                  </a:lnTo>
                  <a:lnTo>
                    <a:pt x="0" y="553847"/>
                  </a:lnTo>
                  <a:lnTo>
                    <a:pt x="0" y="15824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8068" y="1962784"/>
            <a:ext cx="965835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Discovery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Pairing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035" y="3325748"/>
            <a:ext cx="1200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 indent="-2133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Detection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  Profiles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307" y="4258817"/>
            <a:ext cx="1584960" cy="121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1964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S</a:t>
            </a:r>
            <a:r>
              <a:rPr sz="1800" b="1" spc="5" dirty="0">
                <a:solidFill>
                  <a:srgbClr val="A70724"/>
                </a:solidFill>
                <a:latin typeface="Times New Roman"/>
                <a:cs typeface="Times New Roman"/>
              </a:rPr>
              <a:t>y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ch</a:t>
            </a:r>
            <a:r>
              <a:rPr sz="1800" b="1" spc="-35" dirty="0">
                <a:solidFill>
                  <a:srgbClr val="A70724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isation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" y="352882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" y="319811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" y="2867405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" y="253669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" y="220598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" y="187528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" y="1701799"/>
            <a:ext cx="205104" cy="48260"/>
          </a:xfrm>
          <a:custGeom>
            <a:avLst/>
            <a:gdLst/>
            <a:ahLst/>
            <a:cxnLst/>
            <a:rect l="l" t="t" r="r" b="b"/>
            <a:pathLst>
              <a:path w="205104" h="48260">
                <a:moveTo>
                  <a:pt x="204978" y="39878"/>
                </a:moveTo>
                <a:lnTo>
                  <a:pt x="39370" y="39878"/>
                </a:lnTo>
                <a:lnTo>
                  <a:pt x="47244" y="47752"/>
                </a:lnTo>
                <a:lnTo>
                  <a:pt x="204978" y="47752"/>
                </a:lnTo>
                <a:lnTo>
                  <a:pt x="204978" y="39878"/>
                </a:lnTo>
                <a:close/>
              </a:path>
              <a:path w="205104" h="48260">
                <a:moveTo>
                  <a:pt x="204978" y="16510"/>
                </a:moveTo>
                <a:lnTo>
                  <a:pt x="15748" y="16510"/>
                </a:lnTo>
                <a:lnTo>
                  <a:pt x="15748" y="31750"/>
                </a:lnTo>
                <a:lnTo>
                  <a:pt x="204978" y="31750"/>
                </a:lnTo>
                <a:lnTo>
                  <a:pt x="204978" y="16510"/>
                </a:lnTo>
                <a:close/>
              </a:path>
              <a:path w="205104" h="48260">
                <a:moveTo>
                  <a:pt x="204978" y="0"/>
                </a:moveTo>
                <a:lnTo>
                  <a:pt x="0" y="0"/>
                </a:lnTo>
                <a:lnTo>
                  <a:pt x="0" y="8890"/>
                </a:lnTo>
                <a:lnTo>
                  <a:pt x="0" y="31750"/>
                </a:lnTo>
                <a:lnTo>
                  <a:pt x="7874" y="31750"/>
                </a:lnTo>
                <a:lnTo>
                  <a:pt x="7874" y="8890"/>
                </a:lnTo>
                <a:lnTo>
                  <a:pt x="204978" y="8890"/>
                </a:lnTo>
                <a:lnTo>
                  <a:pt x="204978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426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29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29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29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134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1842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2550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3258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14300" y="1791461"/>
            <a:ext cx="1858010" cy="1233805"/>
            <a:chOff x="114300" y="1791461"/>
            <a:chExt cx="1858010" cy="1233805"/>
          </a:xfrm>
        </p:grpSpPr>
        <p:sp>
          <p:nvSpPr>
            <p:cNvPr id="21" name="object 21"/>
            <p:cNvSpPr/>
            <p:nvPr/>
          </p:nvSpPr>
          <p:spPr>
            <a:xfrm>
              <a:off x="1924812" y="1791461"/>
              <a:ext cx="47625" cy="1181100"/>
            </a:xfrm>
            <a:custGeom>
              <a:avLst/>
              <a:gdLst/>
              <a:ahLst/>
              <a:cxnLst/>
              <a:rect l="l" t="t" r="r" b="b"/>
              <a:pathLst>
                <a:path w="47625" h="1181100">
                  <a:moveTo>
                    <a:pt x="7874" y="992124"/>
                  </a:moveTo>
                  <a:lnTo>
                    <a:pt x="0" y="992124"/>
                  </a:lnTo>
                  <a:lnTo>
                    <a:pt x="0" y="1181100"/>
                  </a:lnTo>
                  <a:lnTo>
                    <a:pt x="7874" y="1181100"/>
                  </a:lnTo>
                  <a:lnTo>
                    <a:pt x="7874" y="992124"/>
                  </a:lnTo>
                  <a:close/>
                </a:path>
                <a:path w="47625" h="1181100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47625" h="1181100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47625" h="1181100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47625" h="1181100">
                  <a:moveTo>
                    <a:pt x="31496" y="992124"/>
                  </a:moveTo>
                  <a:lnTo>
                    <a:pt x="15748" y="992124"/>
                  </a:lnTo>
                  <a:lnTo>
                    <a:pt x="15748" y="1181100"/>
                  </a:lnTo>
                  <a:lnTo>
                    <a:pt x="31496" y="1181100"/>
                  </a:lnTo>
                  <a:lnTo>
                    <a:pt x="31496" y="992124"/>
                  </a:lnTo>
                  <a:close/>
                </a:path>
                <a:path w="47625" h="1181100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47625" h="1181100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47625" h="1181100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47625" h="1181100">
                  <a:moveTo>
                    <a:pt x="47244" y="992124"/>
                  </a:moveTo>
                  <a:lnTo>
                    <a:pt x="39370" y="992124"/>
                  </a:lnTo>
                  <a:lnTo>
                    <a:pt x="39370" y="1181100"/>
                  </a:lnTo>
                  <a:lnTo>
                    <a:pt x="47244" y="1181100"/>
                  </a:lnTo>
                  <a:lnTo>
                    <a:pt x="47244" y="992124"/>
                  </a:lnTo>
                  <a:close/>
                </a:path>
                <a:path w="47625" h="1181100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47625" h="1181100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47625" h="1181100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300" y="1880615"/>
              <a:ext cx="1774189" cy="1144905"/>
            </a:xfrm>
            <a:custGeom>
              <a:avLst/>
              <a:gdLst/>
              <a:ahLst/>
              <a:cxnLst/>
              <a:rect l="l" t="t" r="r" b="b"/>
              <a:pathLst>
                <a:path w="1774189" h="1144905">
                  <a:moveTo>
                    <a:pt x="1773936" y="0"/>
                  </a:moveTo>
                  <a:lnTo>
                    <a:pt x="0" y="0"/>
                  </a:lnTo>
                  <a:lnTo>
                    <a:pt x="0" y="1144524"/>
                  </a:lnTo>
                  <a:lnTo>
                    <a:pt x="1773936" y="1144524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924812" y="311429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4812" y="344500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4812" y="377570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4812" y="410641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4812" y="4437126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4812" y="476783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24812" y="509854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4812" y="5429250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00" y="5717794"/>
            <a:ext cx="189230" cy="8255"/>
          </a:xfrm>
          <a:custGeom>
            <a:avLst/>
            <a:gdLst/>
            <a:ahLst/>
            <a:cxnLst/>
            <a:rect l="l" t="t" r="r" b="b"/>
            <a:pathLst>
              <a:path w="189229" h="8254">
                <a:moveTo>
                  <a:pt x="188981" y="0"/>
                </a:moveTo>
                <a:lnTo>
                  <a:pt x="0" y="0"/>
                </a:lnTo>
                <a:lnTo>
                  <a:pt x="0" y="7873"/>
                </a:lnTo>
                <a:lnTo>
                  <a:pt x="188981" y="7873"/>
                </a:lnTo>
                <a:lnTo>
                  <a:pt x="188981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3716" y="3859529"/>
            <a:ext cx="1877060" cy="1866264"/>
            <a:chOff x="13716" y="3859529"/>
            <a:chExt cx="1877060" cy="1866264"/>
          </a:xfrm>
        </p:grpSpPr>
        <p:sp>
          <p:nvSpPr>
            <p:cNvPr id="33" name="object 33"/>
            <p:cNvSpPr/>
            <p:nvPr/>
          </p:nvSpPr>
          <p:spPr>
            <a:xfrm>
              <a:off x="13716" y="3859529"/>
              <a:ext cx="1877060" cy="1866264"/>
            </a:xfrm>
            <a:custGeom>
              <a:avLst/>
              <a:gdLst/>
              <a:ahLst/>
              <a:cxnLst/>
              <a:rect l="l" t="t" r="r" b="b"/>
              <a:pathLst>
                <a:path w="1877060" h="1866264">
                  <a:moveTo>
                    <a:pt x="7874" y="1653540"/>
                  </a:moveTo>
                  <a:lnTo>
                    <a:pt x="0" y="1653540"/>
                  </a:lnTo>
                  <a:lnTo>
                    <a:pt x="0" y="1842516"/>
                  </a:lnTo>
                  <a:lnTo>
                    <a:pt x="7874" y="1842516"/>
                  </a:lnTo>
                  <a:lnTo>
                    <a:pt x="7874" y="1653540"/>
                  </a:lnTo>
                  <a:close/>
                </a:path>
                <a:path w="1877060" h="1866264">
                  <a:moveTo>
                    <a:pt x="7874" y="1322832"/>
                  </a:moveTo>
                  <a:lnTo>
                    <a:pt x="0" y="1322832"/>
                  </a:lnTo>
                  <a:lnTo>
                    <a:pt x="0" y="1511808"/>
                  </a:lnTo>
                  <a:lnTo>
                    <a:pt x="7874" y="1511808"/>
                  </a:lnTo>
                  <a:lnTo>
                    <a:pt x="7874" y="1322832"/>
                  </a:lnTo>
                  <a:close/>
                </a:path>
                <a:path w="1877060" h="1866264">
                  <a:moveTo>
                    <a:pt x="7874" y="992124"/>
                  </a:moveTo>
                  <a:lnTo>
                    <a:pt x="0" y="992124"/>
                  </a:lnTo>
                  <a:lnTo>
                    <a:pt x="0" y="1181100"/>
                  </a:lnTo>
                  <a:lnTo>
                    <a:pt x="7874" y="1181100"/>
                  </a:lnTo>
                  <a:lnTo>
                    <a:pt x="7874" y="992124"/>
                  </a:lnTo>
                  <a:close/>
                </a:path>
                <a:path w="1877060" h="1866264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1877060" h="1866264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1877060" h="1866264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1877060" h="1866264">
                  <a:moveTo>
                    <a:pt x="31496" y="1653540"/>
                  </a:moveTo>
                  <a:lnTo>
                    <a:pt x="15748" y="1653540"/>
                  </a:lnTo>
                  <a:lnTo>
                    <a:pt x="15748" y="1842516"/>
                  </a:lnTo>
                  <a:lnTo>
                    <a:pt x="31496" y="1842516"/>
                  </a:lnTo>
                  <a:lnTo>
                    <a:pt x="31496" y="1653540"/>
                  </a:lnTo>
                  <a:close/>
                </a:path>
                <a:path w="1877060" h="1866264">
                  <a:moveTo>
                    <a:pt x="31496" y="1322832"/>
                  </a:moveTo>
                  <a:lnTo>
                    <a:pt x="15748" y="1322832"/>
                  </a:lnTo>
                  <a:lnTo>
                    <a:pt x="15748" y="1511808"/>
                  </a:lnTo>
                  <a:lnTo>
                    <a:pt x="31496" y="1511808"/>
                  </a:lnTo>
                  <a:lnTo>
                    <a:pt x="31496" y="1322832"/>
                  </a:lnTo>
                  <a:close/>
                </a:path>
                <a:path w="1877060" h="1866264">
                  <a:moveTo>
                    <a:pt x="31496" y="992124"/>
                  </a:moveTo>
                  <a:lnTo>
                    <a:pt x="15748" y="992124"/>
                  </a:lnTo>
                  <a:lnTo>
                    <a:pt x="15748" y="1181100"/>
                  </a:lnTo>
                  <a:lnTo>
                    <a:pt x="31496" y="1181100"/>
                  </a:lnTo>
                  <a:lnTo>
                    <a:pt x="31496" y="992124"/>
                  </a:lnTo>
                  <a:close/>
                </a:path>
                <a:path w="1877060" h="1866264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1877060" h="1866264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1877060" h="1866264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1877060" h="1866264">
                  <a:moveTo>
                    <a:pt x="47244" y="1322832"/>
                  </a:moveTo>
                  <a:lnTo>
                    <a:pt x="39370" y="1322832"/>
                  </a:lnTo>
                  <a:lnTo>
                    <a:pt x="39370" y="1511808"/>
                  </a:lnTo>
                  <a:lnTo>
                    <a:pt x="47244" y="1511808"/>
                  </a:lnTo>
                  <a:lnTo>
                    <a:pt x="47244" y="1322832"/>
                  </a:lnTo>
                  <a:close/>
                </a:path>
                <a:path w="1877060" h="1866264">
                  <a:moveTo>
                    <a:pt x="47244" y="992124"/>
                  </a:moveTo>
                  <a:lnTo>
                    <a:pt x="39370" y="992124"/>
                  </a:lnTo>
                  <a:lnTo>
                    <a:pt x="39370" y="1181100"/>
                  </a:lnTo>
                  <a:lnTo>
                    <a:pt x="47244" y="1181100"/>
                  </a:lnTo>
                  <a:lnTo>
                    <a:pt x="47244" y="992124"/>
                  </a:lnTo>
                  <a:close/>
                </a:path>
                <a:path w="1877060" h="1866264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1877060" h="1866264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1877060" h="1866264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  <a:path w="1877060" h="1866264">
                  <a:moveTo>
                    <a:pt x="223266" y="1818894"/>
                  </a:moveTo>
                  <a:lnTo>
                    <a:pt x="47244" y="1818894"/>
                  </a:lnTo>
                  <a:lnTo>
                    <a:pt x="47244" y="1653540"/>
                  </a:lnTo>
                  <a:lnTo>
                    <a:pt x="39370" y="1653540"/>
                  </a:lnTo>
                  <a:lnTo>
                    <a:pt x="39370" y="1818894"/>
                  </a:lnTo>
                  <a:lnTo>
                    <a:pt x="34277" y="1818894"/>
                  </a:lnTo>
                  <a:lnTo>
                    <a:pt x="34277" y="1826768"/>
                  </a:lnTo>
                  <a:lnTo>
                    <a:pt x="39370" y="1826768"/>
                  </a:lnTo>
                  <a:lnTo>
                    <a:pt x="39370" y="1835150"/>
                  </a:lnTo>
                  <a:lnTo>
                    <a:pt x="34277" y="1835150"/>
                  </a:lnTo>
                  <a:lnTo>
                    <a:pt x="34277" y="1842770"/>
                  </a:lnTo>
                  <a:lnTo>
                    <a:pt x="34277" y="1850390"/>
                  </a:lnTo>
                  <a:lnTo>
                    <a:pt x="223266" y="1850390"/>
                  </a:lnTo>
                  <a:lnTo>
                    <a:pt x="223266" y="1842770"/>
                  </a:lnTo>
                  <a:lnTo>
                    <a:pt x="39370" y="1842770"/>
                  </a:lnTo>
                  <a:lnTo>
                    <a:pt x="39370" y="1842516"/>
                  </a:lnTo>
                  <a:lnTo>
                    <a:pt x="47244" y="1842516"/>
                  </a:lnTo>
                  <a:lnTo>
                    <a:pt x="223266" y="1842516"/>
                  </a:lnTo>
                  <a:lnTo>
                    <a:pt x="223266" y="1834642"/>
                  </a:lnTo>
                  <a:lnTo>
                    <a:pt x="47244" y="1834642"/>
                  </a:lnTo>
                  <a:lnTo>
                    <a:pt x="47244" y="1826768"/>
                  </a:lnTo>
                  <a:lnTo>
                    <a:pt x="223266" y="1826768"/>
                  </a:lnTo>
                  <a:lnTo>
                    <a:pt x="223266" y="1818894"/>
                  </a:lnTo>
                  <a:close/>
                </a:path>
                <a:path w="1877060" h="1866264">
                  <a:moveTo>
                    <a:pt x="553974" y="1858264"/>
                  </a:moveTo>
                  <a:lnTo>
                    <a:pt x="364998" y="1858264"/>
                  </a:lnTo>
                  <a:lnTo>
                    <a:pt x="364998" y="1866138"/>
                  </a:lnTo>
                  <a:lnTo>
                    <a:pt x="553974" y="1866138"/>
                  </a:lnTo>
                  <a:lnTo>
                    <a:pt x="553974" y="1858264"/>
                  </a:lnTo>
                  <a:close/>
                </a:path>
                <a:path w="1877060" h="1866264">
                  <a:moveTo>
                    <a:pt x="553974" y="1834642"/>
                  </a:moveTo>
                  <a:lnTo>
                    <a:pt x="364998" y="1834642"/>
                  </a:lnTo>
                  <a:lnTo>
                    <a:pt x="364998" y="1850390"/>
                  </a:lnTo>
                  <a:lnTo>
                    <a:pt x="553974" y="1850390"/>
                  </a:lnTo>
                  <a:lnTo>
                    <a:pt x="553974" y="1834642"/>
                  </a:lnTo>
                  <a:close/>
                </a:path>
                <a:path w="1877060" h="1866264">
                  <a:moveTo>
                    <a:pt x="553974" y="1818894"/>
                  </a:moveTo>
                  <a:lnTo>
                    <a:pt x="364998" y="1818894"/>
                  </a:lnTo>
                  <a:lnTo>
                    <a:pt x="364998" y="1826768"/>
                  </a:lnTo>
                  <a:lnTo>
                    <a:pt x="553974" y="1826768"/>
                  </a:lnTo>
                  <a:lnTo>
                    <a:pt x="553974" y="1818894"/>
                  </a:lnTo>
                  <a:close/>
                </a:path>
                <a:path w="1877060" h="1866264">
                  <a:moveTo>
                    <a:pt x="884682" y="1858264"/>
                  </a:moveTo>
                  <a:lnTo>
                    <a:pt x="695706" y="1858264"/>
                  </a:lnTo>
                  <a:lnTo>
                    <a:pt x="695706" y="1866138"/>
                  </a:lnTo>
                  <a:lnTo>
                    <a:pt x="884682" y="1866138"/>
                  </a:lnTo>
                  <a:lnTo>
                    <a:pt x="884682" y="1858264"/>
                  </a:lnTo>
                  <a:close/>
                </a:path>
                <a:path w="1877060" h="1866264">
                  <a:moveTo>
                    <a:pt x="884682" y="1834642"/>
                  </a:moveTo>
                  <a:lnTo>
                    <a:pt x="695706" y="1834642"/>
                  </a:lnTo>
                  <a:lnTo>
                    <a:pt x="695706" y="1850390"/>
                  </a:lnTo>
                  <a:lnTo>
                    <a:pt x="884682" y="1850390"/>
                  </a:lnTo>
                  <a:lnTo>
                    <a:pt x="884682" y="1834642"/>
                  </a:lnTo>
                  <a:close/>
                </a:path>
                <a:path w="1877060" h="1866264">
                  <a:moveTo>
                    <a:pt x="884682" y="1818894"/>
                  </a:moveTo>
                  <a:lnTo>
                    <a:pt x="695706" y="1818894"/>
                  </a:lnTo>
                  <a:lnTo>
                    <a:pt x="695706" y="1826768"/>
                  </a:lnTo>
                  <a:lnTo>
                    <a:pt x="884682" y="1826768"/>
                  </a:lnTo>
                  <a:lnTo>
                    <a:pt x="884682" y="1818894"/>
                  </a:lnTo>
                  <a:close/>
                </a:path>
                <a:path w="1877060" h="1866264">
                  <a:moveTo>
                    <a:pt x="1215390" y="1858264"/>
                  </a:moveTo>
                  <a:lnTo>
                    <a:pt x="1026414" y="1858264"/>
                  </a:lnTo>
                  <a:lnTo>
                    <a:pt x="1026414" y="1866138"/>
                  </a:lnTo>
                  <a:lnTo>
                    <a:pt x="1215390" y="1866138"/>
                  </a:lnTo>
                  <a:lnTo>
                    <a:pt x="1215390" y="1858264"/>
                  </a:lnTo>
                  <a:close/>
                </a:path>
                <a:path w="1877060" h="1866264">
                  <a:moveTo>
                    <a:pt x="1215390" y="1834642"/>
                  </a:moveTo>
                  <a:lnTo>
                    <a:pt x="1026414" y="1834642"/>
                  </a:lnTo>
                  <a:lnTo>
                    <a:pt x="1026414" y="1850390"/>
                  </a:lnTo>
                  <a:lnTo>
                    <a:pt x="1215390" y="1850390"/>
                  </a:lnTo>
                  <a:lnTo>
                    <a:pt x="1215390" y="1834642"/>
                  </a:lnTo>
                  <a:close/>
                </a:path>
                <a:path w="1877060" h="1866264">
                  <a:moveTo>
                    <a:pt x="1215390" y="1818894"/>
                  </a:moveTo>
                  <a:lnTo>
                    <a:pt x="1026414" y="1818894"/>
                  </a:lnTo>
                  <a:lnTo>
                    <a:pt x="1026414" y="1826768"/>
                  </a:lnTo>
                  <a:lnTo>
                    <a:pt x="1215390" y="1826768"/>
                  </a:lnTo>
                  <a:lnTo>
                    <a:pt x="1215390" y="1818894"/>
                  </a:lnTo>
                  <a:close/>
                </a:path>
                <a:path w="1877060" h="1866264">
                  <a:moveTo>
                    <a:pt x="1546098" y="1858264"/>
                  </a:moveTo>
                  <a:lnTo>
                    <a:pt x="1357122" y="1858264"/>
                  </a:lnTo>
                  <a:lnTo>
                    <a:pt x="1357122" y="1866138"/>
                  </a:lnTo>
                  <a:lnTo>
                    <a:pt x="1546098" y="1866138"/>
                  </a:lnTo>
                  <a:lnTo>
                    <a:pt x="1546098" y="1858264"/>
                  </a:lnTo>
                  <a:close/>
                </a:path>
                <a:path w="1877060" h="1866264">
                  <a:moveTo>
                    <a:pt x="1546098" y="1834642"/>
                  </a:moveTo>
                  <a:lnTo>
                    <a:pt x="1357122" y="1834642"/>
                  </a:lnTo>
                  <a:lnTo>
                    <a:pt x="1357122" y="1850390"/>
                  </a:lnTo>
                  <a:lnTo>
                    <a:pt x="1546098" y="1850390"/>
                  </a:lnTo>
                  <a:lnTo>
                    <a:pt x="1546098" y="1834642"/>
                  </a:lnTo>
                  <a:close/>
                </a:path>
                <a:path w="1877060" h="1866264">
                  <a:moveTo>
                    <a:pt x="1546098" y="1818894"/>
                  </a:moveTo>
                  <a:lnTo>
                    <a:pt x="1357122" y="1818894"/>
                  </a:lnTo>
                  <a:lnTo>
                    <a:pt x="1357122" y="1826768"/>
                  </a:lnTo>
                  <a:lnTo>
                    <a:pt x="1546098" y="1826768"/>
                  </a:lnTo>
                  <a:lnTo>
                    <a:pt x="1546098" y="1818894"/>
                  </a:lnTo>
                  <a:close/>
                </a:path>
                <a:path w="1877060" h="1866264">
                  <a:moveTo>
                    <a:pt x="1876806" y="1858264"/>
                  </a:moveTo>
                  <a:lnTo>
                    <a:pt x="1687830" y="1858264"/>
                  </a:lnTo>
                  <a:lnTo>
                    <a:pt x="1687830" y="1866138"/>
                  </a:lnTo>
                  <a:lnTo>
                    <a:pt x="1876806" y="1866138"/>
                  </a:lnTo>
                  <a:lnTo>
                    <a:pt x="1876806" y="1858264"/>
                  </a:lnTo>
                  <a:close/>
                </a:path>
                <a:path w="1877060" h="1866264">
                  <a:moveTo>
                    <a:pt x="1876806" y="1834642"/>
                  </a:moveTo>
                  <a:lnTo>
                    <a:pt x="1687830" y="1834642"/>
                  </a:lnTo>
                  <a:lnTo>
                    <a:pt x="1687830" y="1850390"/>
                  </a:lnTo>
                  <a:lnTo>
                    <a:pt x="1876806" y="1850390"/>
                  </a:lnTo>
                  <a:lnTo>
                    <a:pt x="1876806" y="1834642"/>
                  </a:lnTo>
                  <a:close/>
                </a:path>
                <a:path w="1877060" h="1866264">
                  <a:moveTo>
                    <a:pt x="1876806" y="1818894"/>
                  </a:moveTo>
                  <a:lnTo>
                    <a:pt x="1687830" y="1818894"/>
                  </a:lnTo>
                  <a:lnTo>
                    <a:pt x="1687830" y="1826768"/>
                  </a:lnTo>
                  <a:lnTo>
                    <a:pt x="1876806" y="1826768"/>
                  </a:lnTo>
                  <a:lnTo>
                    <a:pt x="1876806" y="1818894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724" y="3938015"/>
              <a:ext cx="1774189" cy="1708785"/>
            </a:xfrm>
            <a:custGeom>
              <a:avLst/>
              <a:gdLst/>
              <a:ahLst/>
              <a:cxnLst/>
              <a:rect l="l" t="t" r="r" b="b"/>
              <a:pathLst>
                <a:path w="1774189" h="1708785">
                  <a:moveTo>
                    <a:pt x="1773936" y="0"/>
                  </a:moveTo>
                  <a:lnTo>
                    <a:pt x="0" y="0"/>
                  </a:lnTo>
                  <a:lnTo>
                    <a:pt x="0" y="1708404"/>
                  </a:lnTo>
                  <a:lnTo>
                    <a:pt x="1773936" y="1708404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4732" y="1731721"/>
            <a:ext cx="1318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What type of  </a:t>
            </a:r>
            <a:r>
              <a:rPr sz="1800" spc="-10" dirty="0"/>
              <a:t>profile </a:t>
            </a:r>
            <a:r>
              <a:rPr sz="1800" spc="-5" dirty="0"/>
              <a:t>do</a:t>
            </a:r>
            <a:r>
              <a:rPr sz="1800" spc="-40" dirty="0"/>
              <a:t> </a:t>
            </a:r>
            <a:r>
              <a:rPr sz="1800" spc="-15" dirty="0"/>
              <a:t>you  </a:t>
            </a:r>
            <a:r>
              <a:rPr sz="1800" spc="-5" dirty="0"/>
              <a:t>support</a:t>
            </a:r>
            <a:r>
              <a:rPr sz="1800" spc="-30" dirty="0"/>
              <a:t> </a:t>
            </a:r>
            <a:r>
              <a:rPr sz="1800" dirty="0"/>
              <a:t>?</a:t>
            </a:r>
            <a:endParaRPr sz="180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5007864" y="3038855"/>
            <a:ext cx="2208530" cy="1680845"/>
            <a:chOff x="5007864" y="3038855"/>
            <a:chExt cx="2208530" cy="1680845"/>
          </a:xfrm>
        </p:grpSpPr>
        <p:sp>
          <p:nvSpPr>
            <p:cNvPr id="37" name="object 37"/>
            <p:cNvSpPr/>
            <p:nvPr/>
          </p:nvSpPr>
          <p:spPr>
            <a:xfrm>
              <a:off x="5012436" y="3043427"/>
              <a:ext cx="2199005" cy="1671955"/>
            </a:xfrm>
            <a:custGeom>
              <a:avLst/>
              <a:gdLst/>
              <a:ahLst/>
              <a:cxnLst/>
              <a:rect l="l" t="t" r="r" b="b"/>
              <a:pathLst>
                <a:path w="2199004" h="1671954">
                  <a:moveTo>
                    <a:pt x="1779269" y="1040892"/>
                  </a:moveTo>
                  <a:lnTo>
                    <a:pt x="1245489" y="1040892"/>
                  </a:lnTo>
                  <a:lnTo>
                    <a:pt x="2198878" y="1671447"/>
                  </a:lnTo>
                  <a:lnTo>
                    <a:pt x="1779269" y="1040892"/>
                  </a:lnTo>
                  <a:close/>
                </a:path>
                <a:path w="2199004" h="1671954">
                  <a:moveTo>
                    <a:pt x="1961641" y="0"/>
                  </a:moveTo>
                  <a:lnTo>
                    <a:pt x="173481" y="0"/>
                  </a:lnTo>
                  <a:lnTo>
                    <a:pt x="127382" y="6200"/>
                  </a:lnTo>
                  <a:lnTo>
                    <a:pt x="85946" y="23697"/>
                  </a:lnTo>
                  <a:lnTo>
                    <a:pt x="50831" y="50831"/>
                  </a:lnTo>
                  <a:lnTo>
                    <a:pt x="23697" y="85946"/>
                  </a:lnTo>
                  <a:lnTo>
                    <a:pt x="6200" y="127382"/>
                  </a:lnTo>
                  <a:lnTo>
                    <a:pt x="0" y="173482"/>
                  </a:lnTo>
                  <a:lnTo>
                    <a:pt x="0" y="867410"/>
                  </a:lnTo>
                  <a:lnTo>
                    <a:pt x="6200" y="913509"/>
                  </a:lnTo>
                  <a:lnTo>
                    <a:pt x="23697" y="954945"/>
                  </a:lnTo>
                  <a:lnTo>
                    <a:pt x="50831" y="990060"/>
                  </a:lnTo>
                  <a:lnTo>
                    <a:pt x="85946" y="1017194"/>
                  </a:lnTo>
                  <a:lnTo>
                    <a:pt x="127382" y="1034691"/>
                  </a:lnTo>
                  <a:lnTo>
                    <a:pt x="173481" y="1040892"/>
                  </a:lnTo>
                  <a:lnTo>
                    <a:pt x="1961641" y="1040892"/>
                  </a:lnTo>
                  <a:lnTo>
                    <a:pt x="2007741" y="1034691"/>
                  </a:lnTo>
                  <a:lnTo>
                    <a:pt x="2049177" y="1017194"/>
                  </a:lnTo>
                  <a:lnTo>
                    <a:pt x="2084292" y="990060"/>
                  </a:lnTo>
                  <a:lnTo>
                    <a:pt x="2111426" y="954945"/>
                  </a:lnTo>
                  <a:lnTo>
                    <a:pt x="2128923" y="913509"/>
                  </a:lnTo>
                  <a:lnTo>
                    <a:pt x="2135123" y="867410"/>
                  </a:lnTo>
                  <a:lnTo>
                    <a:pt x="2135123" y="173482"/>
                  </a:lnTo>
                  <a:lnTo>
                    <a:pt x="2128923" y="127382"/>
                  </a:lnTo>
                  <a:lnTo>
                    <a:pt x="2111426" y="85946"/>
                  </a:lnTo>
                  <a:lnTo>
                    <a:pt x="2084292" y="50831"/>
                  </a:lnTo>
                  <a:lnTo>
                    <a:pt x="2049177" y="23697"/>
                  </a:lnTo>
                  <a:lnTo>
                    <a:pt x="2007741" y="6200"/>
                  </a:lnTo>
                  <a:lnTo>
                    <a:pt x="1961641" y="0"/>
                  </a:lnTo>
                  <a:close/>
                </a:path>
              </a:pathLst>
            </a:custGeom>
            <a:solidFill>
              <a:srgbClr val="8000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2436" y="3043427"/>
              <a:ext cx="2199005" cy="1671955"/>
            </a:xfrm>
            <a:custGeom>
              <a:avLst/>
              <a:gdLst/>
              <a:ahLst/>
              <a:cxnLst/>
              <a:rect l="l" t="t" r="r" b="b"/>
              <a:pathLst>
                <a:path w="2199004" h="1671954">
                  <a:moveTo>
                    <a:pt x="0" y="173482"/>
                  </a:moveTo>
                  <a:lnTo>
                    <a:pt x="6200" y="127382"/>
                  </a:lnTo>
                  <a:lnTo>
                    <a:pt x="23697" y="85946"/>
                  </a:lnTo>
                  <a:lnTo>
                    <a:pt x="50831" y="50831"/>
                  </a:lnTo>
                  <a:lnTo>
                    <a:pt x="85946" y="23697"/>
                  </a:lnTo>
                  <a:lnTo>
                    <a:pt x="127382" y="6200"/>
                  </a:lnTo>
                  <a:lnTo>
                    <a:pt x="173481" y="0"/>
                  </a:lnTo>
                  <a:lnTo>
                    <a:pt x="1245489" y="0"/>
                  </a:lnTo>
                  <a:lnTo>
                    <a:pt x="1779269" y="0"/>
                  </a:lnTo>
                  <a:lnTo>
                    <a:pt x="1961641" y="0"/>
                  </a:lnTo>
                  <a:lnTo>
                    <a:pt x="2007741" y="6200"/>
                  </a:lnTo>
                  <a:lnTo>
                    <a:pt x="2049177" y="23697"/>
                  </a:lnTo>
                  <a:lnTo>
                    <a:pt x="2084292" y="50831"/>
                  </a:lnTo>
                  <a:lnTo>
                    <a:pt x="2111426" y="85946"/>
                  </a:lnTo>
                  <a:lnTo>
                    <a:pt x="2128923" y="127382"/>
                  </a:lnTo>
                  <a:lnTo>
                    <a:pt x="2135123" y="173482"/>
                  </a:lnTo>
                  <a:lnTo>
                    <a:pt x="2135123" y="607187"/>
                  </a:lnTo>
                  <a:lnTo>
                    <a:pt x="2135123" y="867410"/>
                  </a:lnTo>
                  <a:lnTo>
                    <a:pt x="2128923" y="913509"/>
                  </a:lnTo>
                  <a:lnTo>
                    <a:pt x="2111426" y="954945"/>
                  </a:lnTo>
                  <a:lnTo>
                    <a:pt x="2084292" y="990060"/>
                  </a:lnTo>
                  <a:lnTo>
                    <a:pt x="2049177" y="1017194"/>
                  </a:lnTo>
                  <a:lnTo>
                    <a:pt x="2007741" y="1034691"/>
                  </a:lnTo>
                  <a:lnTo>
                    <a:pt x="1961641" y="1040892"/>
                  </a:lnTo>
                  <a:lnTo>
                    <a:pt x="1779269" y="1040892"/>
                  </a:lnTo>
                  <a:lnTo>
                    <a:pt x="2198878" y="1671447"/>
                  </a:lnTo>
                  <a:lnTo>
                    <a:pt x="1245489" y="1040892"/>
                  </a:lnTo>
                  <a:lnTo>
                    <a:pt x="173481" y="1040892"/>
                  </a:lnTo>
                  <a:lnTo>
                    <a:pt x="127382" y="1034691"/>
                  </a:lnTo>
                  <a:lnTo>
                    <a:pt x="85946" y="1017194"/>
                  </a:lnTo>
                  <a:lnTo>
                    <a:pt x="50831" y="990060"/>
                  </a:lnTo>
                  <a:lnTo>
                    <a:pt x="23697" y="954945"/>
                  </a:lnTo>
                  <a:lnTo>
                    <a:pt x="6200" y="913509"/>
                  </a:lnTo>
                  <a:lnTo>
                    <a:pt x="0" y="867410"/>
                  </a:lnTo>
                  <a:lnTo>
                    <a:pt x="0" y="607187"/>
                  </a:lnTo>
                  <a:lnTo>
                    <a:pt x="0" y="1734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36845" y="3106928"/>
            <a:ext cx="1685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 </a:t>
            </a:r>
            <a:r>
              <a:rPr sz="1800" spc="-5" dirty="0">
                <a:latin typeface="Carlito"/>
                <a:cs typeface="Carlito"/>
              </a:rPr>
              <a:t>can do </a:t>
            </a:r>
            <a:r>
              <a:rPr sz="1800" i="1" spc="-10" dirty="0">
                <a:latin typeface="Carlito"/>
                <a:cs typeface="Carlito"/>
              </a:rPr>
              <a:t>headset 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i="1" spc="-5" dirty="0">
                <a:latin typeface="Carlito"/>
                <a:cs typeface="Carlito"/>
              </a:rPr>
              <a:t>hands-free</a:t>
            </a:r>
            <a:r>
              <a:rPr sz="1800" spc="-5" dirty="0">
                <a:latin typeface="Carlito"/>
                <a:cs typeface="Carlito"/>
              </a:rPr>
              <a:t>.  What </a:t>
            </a:r>
            <a:r>
              <a:rPr sz="1800" dirty="0">
                <a:latin typeface="Carlito"/>
                <a:cs typeface="Carlito"/>
              </a:rPr>
              <a:t>about </a:t>
            </a:r>
            <a:r>
              <a:rPr sz="1800" spc="-10" dirty="0">
                <a:latin typeface="Carlito"/>
                <a:cs typeface="Carlito"/>
              </a:rPr>
              <a:t>you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34" y="253111"/>
            <a:ext cx="74364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0" dirty="0"/>
              <a:t>is </a:t>
            </a:r>
            <a:r>
              <a:rPr dirty="0"/>
              <a:t>this </a:t>
            </a:r>
            <a:r>
              <a:rPr spc="5" dirty="0"/>
              <a:t>so </a:t>
            </a:r>
            <a:r>
              <a:rPr spc="-5" dirty="0"/>
              <a:t>called</a:t>
            </a:r>
            <a:r>
              <a:rPr spc="-60" dirty="0"/>
              <a:t> </a:t>
            </a:r>
            <a:r>
              <a:rPr spc="-5" dirty="0">
                <a:solidFill>
                  <a:srgbClr val="548ED4"/>
                </a:solidFill>
              </a:rPr>
              <a:t>Blue</a:t>
            </a:r>
            <a:r>
              <a:rPr spc="-5" dirty="0"/>
              <a:t>tooth?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491835" y="2438400"/>
            <a:ext cx="2295143" cy="2947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022" y="1117219"/>
            <a:ext cx="7496175" cy="5114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198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29" dirty="0">
                <a:latin typeface="Arial Black" panose="020B0A04020102020204" pitchFamily="34" charset="0"/>
                <a:cs typeface="Arial Black"/>
              </a:rPr>
              <a:t>Bluetooth </a:t>
            </a:r>
            <a:r>
              <a:rPr sz="2000" spc="-280" dirty="0">
                <a:latin typeface="Arial Black" panose="020B0A04020102020204" pitchFamily="34" charset="0"/>
                <a:cs typeface="Arial Black"/>
              </a:rPr>
              <a:t>is </a:t>
            </a:r>
            <a:r>
              <a:rPr sz="2000" spc="-315" dirty="0">
                <a:latin typeface="Arial Black" panose="020B0A04020102020204" pitchFamily="34" charset="0"/>
                <a:cs typeface="Arial Black"/>
              </a:rPr>
              <a:t>a </a:t>
            </a:r>
            <a:r>
              <a:rPr sz="2000" spc="-190" dirty="0">
                <a:latin typeface="Arial Black" panose="020B0A04020102020204" pitchFamily="34" charset="0"/>
                <a:cs typeface="Arial Black"/>
              </a:rPr>
              <a:t>short-range </a:t>
            </a:r>
            <a:r>
              <a:rPr sz="2000" spc="-225" dirty="0">
                <a:latin typeface="Arial Black" panose="020B0A04020102020204" pitchFamily="34" charset="0"/>
                <a:cs typeface="Arial Black"/>
              </a:rPr>
              <a:t>and </a:t>
            </a:r>
            <a:r>
              <a:rPr sz="2000" spc="-265" dirty="0">
                <a:latin typeface="Arial Black" panose="020B0A04020102020204" pitchFamily="34" charset="0"/>
                <a:cs typeface="Arial Black"/>
              </a:rPr>
              <a:t>low </a:t>
            </a:r>
            <a:r>
              <a:rPr sz="2000" spc="-250" dirty="0">
                <a:latin typeface="Arial Black" panose="020B0A04020102020204" pitchFamily="34" charset="0"/>
                <a:cs typeface="Arial Black"/>
              </a:rPr>
              <a:t>power </a:t>
            </a:r>
            <a:r>
              <a:rPr sz="2000" spc="-295" dirty="0">
                <a:latin typeface="Arial Black" panose="020B0A04020102020204" pitchFamily="34" charset="0"/>
                <a:cs typeface="Arial Black"/>
              </a:rPr>
              <a:t>wireless  </a:t>
            </a:r>
            <a:r>
              <a:rPr sz="2000" spc="-225" dirty="0">
                <a:latin typeface="Arial Black" panose="020B0A04020102020204" pitchFamily="34" charset="0"/>
                <a:cs typeface="Arial Black"/>
              </a:rPr>
              <a:t>technology </a:t>
            </a:r>
            <a:r>
              <a:rPr sz="2000" spc="-204" dirty="0">
                <a:latin typeface="Arial Black" panose="020B0A04020102020204" pitchFamily="34" charset="0"/>
                <a:cs typeface="Arial Black"/>
              </a:rPr>
              <a:t>originally </a:t>
            </a:r>
            <a:r>
              <a:rPr sz="2000" spc="-220" dirty="0">
                <a:latin typeface="Arial Black" panose="020B0A04020102020204" pitchFamily="34" charset="0"/>
                <a:cs typeface="Arial Black"/>
              </a:rPr>
              <a:t>developed </a:t>
            </a:r>
            <a:r>
              <a:rPr sz="2000" spc="-170" dirty="0">
                <a:latin typeface="Arial Black" panose="020B0A04020102020204" pitchFamily="34" charset="0"/>
                <a:cs typeface="Arial Black"/>
              </a:rPr>
              <a:t>for </a:t>
            </a:r>
            <a:r>
              <a:rPr sz="2000" spc="-254" dirty="0">
                <a:latin typeface="Arial Black" panose="020B0A04020102020204" pitchFamily="34" charset="0"/>
                <a:cs typeface="Arial Black"/>
              </a:rPr>
              <a:t>exchanging </a:t>
            </a:r>
            <a:r>
              <a:rPr sz="2000" spc="-250" dirty="0">
                <a:latin typeface="Arial Black" panose="020B0A04020102020204" pitchFamily="34" charset="0"/>
                <a:cs typeface="Arial Black"/>
              </a:rPr>
              <a:t>data  </a:t>
            </a:r>
            <a:r>
              <a:rPr sz="2000" spc="-229" dirty="0">
                <a:latin typeface="Arial Black" panose="020B0A04020102020204" pitchFamily="34" charset="0"/>
                <a:cs typeface="Arial Black"/>
              </a:rPr>
              <a:t>over </a:t>
            </a:r>
            <a:r>
              <a:rPr sz="2000" spc="-220" dirty="0">
                <a:latin typeface="Arial Black" panose="020B0A04020102020204" pitchFamily="34" charset="0"/>
                <a:cs typeface="Arial Black"/>
              </a:rPr>
              <a:t>short </a:t>
            </a:r>
            <a:r>
              <a:rPr sz="2000" spc="-280" dirty="0">
                <a:latin typeface="Arial Black" panose="020B0A04020102020204" pitchFamily="34" charset="0"/>
                <a:cs typeface="Arial Black"/>
              </a:rPr>
              <a:t>distances </a:t>
            </a:r>
            <a:r>
              <a:rPr sz="2000" spc="-204" dirty="0">
                <a:latin typeface="Arial Black" panose="020B0A04020102020204" pitchFamily="34" charset="0"/>
                <a:cs typeface="Arial Black"/>
              </a:rPr>
              <a:t>from </a:t>
            </a:r>
            <a:r>
              <a:rPr sz="2000" spc="-245" dirty="0">
                <a:latin typeface="Arial Black" panose="020B0A04020102020204" pitchFamily="34" charset="0"/>
                <a:cs typeface="Arial Black"/>
              </a:rPr>
              <a:t>fixed </a:t>
            </a:r>
            <a:r>
              <a:rPr sz="2000" spc="-225" dirty="0">
                <a:latin typeface="Arial Black" panose="020B0A04020102020204" pitchFamily="34" charset="0"/>
                <a:cs typeface="Arial Black"/>
              </a:rPr>
              <a:t>and </a:t>
            </a:r>
            <a:r>
              <a:rPr sz="2000" spc="-215" dirty="0">
                <a:latin typeface="Arial Black" panose="020B0A04020102020204" pitchFamily="34" charset="0"/>
                <a:cs typeface="Arial Black"/>
              </a:rPr>
              <a:t>mobile </a:t>
            </a:r>
            <a:r>
              <a:rPr sz="2000" spc="-275" dirty="0">
                <a:latin typeface="Arial Black" panose="020B0A04020102020204" pitchFamily="34" charset="0"/>
                <a:cs typeface="Arial Black"/>
              </a:rPr>
              <a:t>devices,  </a:t>
            </a:r>
            <a:r>
              <a:rPr sz="2000" spc="-250" dirty="0">
                <a:latin typeface="Arial Black" panose="020B0A04020102020204" pitchFamily="34" charset="0"/>
                <a:cs typeface="Arial Black"/>
              </a:rPr>
              <a:t>creating </a:t>
            </a:r>
            <a:r>
              <a:rPr sz="2000" spc="-235" dirty="0">
                <a:latin typeface="Arial Black" panose="020B0A04020102020204" pitchFamily="34" charset="0"/>
                <a:cs typeface="Arial Black"/>
              </a:rPr>
              <a:t>personal </a:t>
            </a:r>
            <a:r>
              <a:rPr sz="2000" spc="-285" dirty="0">
                <a:latin typeface="Arial Black" panose="020B0A04020102020204" pitchFamily="34" charset="0"/>
                <a:cs typeface="Arial Black"/>
              </a:rPr>
              <a:t>area</a:t>
            </a:r>
            <a:r>
              <a:rPr sz="2000" spc="-28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000" spc="-265" dirty="0">
                <a:latin typeface="Arial Black" panose="020B0A04020102020204" pitchFamily="34" charset="0"/>
                <a:cs typeface="Arial Black"/>
              </a:rPr>
              <a:t>networks(PAN)</a:t>
            </a:r>
            <a:endParaRPr sz="2000" dirty="0">
              <a:latin typeface="Arial Black" panose="020B0A04020102020204" pitchFamily="34" charset="0"/>
              <a:cs typeface="Arial Black"/>
            </a:endParaRPr>
          </a:p>
          <a:p>
            <a:pPr marL="297180" marR="1202055" indent="-285115">
              <a:lnSpc>
                <a:spcPct val="100499"/>
              </a:lnSpc>
              <a:spcBef>
                <a:spcPts val="2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 Black" panose="020B0A04020102020204" pitchFamily="34" charset="0"/>
              </a:rPr>
              <a:t>	</a:t>
            </a:r>
            <a:r>
              <a:rPr sz="2000" spc="-5" dirty="0">
                <a:latin typeface="Arial Black" panose="020B0A04020102020204" pitchFamily="34" charset="0"/>
                <a:cs typeface="Carlito"/>
              </a:rPr>
              <a:t>Bluetooth technology </a:t>
            </a:r>
            <a:r>
              <a:rPr sz="2000" dirty="0">
                <a:latin typeface="Arial Black" panose="020B0A04020102020204" pitchFamily="34" charset="0"/>
                <a:cs typeface="Carlito"/>
              </a:rPr>
              <a:t>is the </a:t>
            </a:r>
            <a:r>
              <a:rPr sz="2000" spc="-10" dirty="0">
                <a:latin typeface="Arial Black" panose="020B0A04020102020204" pitchFamily="34" charset="0"/>
                <a:cs typeface="Carlito"/>
              </a:rPr>
              <a:t>implementation </a:t>
            </a:r>
            <a:r>
              <a:rPr sz="2000" spc="-5" dirty="0">
                <a:latin typeface="Arial Black" panose="020B0A04020102020204" pitchFamily="34" charset="0"/>
                <a:cs typeface="Carlito"/>
              </a:rPr>
              <a:t>of </a:t>
            </a:r>
            <a:r>
              <a:rPr sz="2000" dirty="0">
                <a:latin typeface="Arial Black" panose="020B0A04020102020204" pitchFamily="34" charset="0"/>
                <a:cs typeface="Carlito"/>
              </a:rPr>
              <a:t>a </a:t>
            </a:r>
            <a:r>
              <a:rPr sz="2000" spc="-15" dirty="0">
                <a:latin typeface="Arial Black" panose="020B0A04020102020204" pitchFamily="34" charset="0"/>
                <a:cs typeface="Carlito"/>
              </a:rPr>
              <a:t>protocol  </a:t>
            </a:r>
            <a:r>
              <a:rPr sz="2000" spc="-5" dirty="0">
                <a:latin typeface="Arial Black" panose="020B0A04020102020204" pitchFamily="34" charset="0"/>
                <a:cs typeface="Carlito"/>
              </a:rPr>
              <a:t>defined by </a:t>
            </a:r>
            <a:r>
              <a:rPr sz="2000" dirty="0">
                <a:latin typeface="Arial Black" panose="020B0A04020102020204" pitchFamily="34" charset="0"/>
                <a:cs typeface="Carlito"/>
              </a:rPr>
              <a:t>the IEEE 802.15</a:t>
            </a:r>
            <a:r>
              <a:rPr sz="2000" spc="-80" dirty="0">
                <a:latin typeface="Arial Black" panose="020B0A04020102020204" pitchFamily="34" charset="0"/>
                <a:cs typeface="Carlito"/>
              </a:rPr>
              <a:t> </a:t>
            </a:r>
            <a:r>
              <a:rPr sz="2000" spc="-10" dirty="0">
                <a:latin typeface="Arial Black" panose="020B0A04020102020204" pitchFamily="34" charset="0"/>
                <a:cs typeface="Carlito"/>
              </a:rPr>
              <a:t>standard</a:t>
            </a:r>
            <a:endParaRPr sz="2000" dirty="0">
              <a:latin typeface="Arial Black" panose="020B0A04020102020204" pitchFamily="34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750" dirty="0">
              <a:latin typeface="Arial Black" panose="020B0A04020102020204" pitchFamily="34" charset="0"/>
              <a:cs typeface="Carlito"/>
            </a:endParaRPr>
          </a:p>
          <a:p>
            <a:pPr marL="309245" indent="-287655">
              <a:lnSpc>
                <a:spcPct val="100000"/>
              </a:lnSpc>
              <a:buFont typeface="Arial"/>
              <a:buChar char="•"/>
              <a:tabLst>
                <a:tab pos="308610" algn="l"/>
                <a:tab pos="309880" algn="l"/>
              </a:tabLst>
            </a:pPr>
            <a:r>
              <a:rPr sz="1800" spc="-245" dirty="0">
                <a:latin typeface="Arial Black" panose="020B0A04020102020204" pitchFamily="34" charset="0"/>
                <a:cs typeface="Arial Black"/>
              </a:rPr>
              <a:t>Effective </a:t>
            </a:r>
            <a:r>
              <a:rPr sz="1800" spc="-215" dirty="0">
                <a:latin typeface="Arial Black" panose="020B0A04020102020204" pitchFamily="34" charset="0"/>
                <a:cs typeface="Arial Black"/>
              </a:rPr>
              <a:t>range </a:t>
            </a:r>
            <a:r>
              <a:rPr sz="1800" spc="-165" dirty="0">
                <a:latin typeface="Arial Black" panose="020B0A04020102020204" pitchFamily="34" charset="0"/>
                <a:cs typeface="Arial Black"/>
              </a:rPr>
              <a:t>of </a:t>
            </a:r>
            <a:r>
              <a:rPr sz="1800" spc="-210" dirty="0">
                <a:latin typeface="Arial Black" panose="020B0A04020102020204" pitchFamily="34" charset="0"/>
                <a:cs typeface="Arial Black"/>
              </a:rPr>
              <a:t>Bluetooth </a:t>
            </a:r>
            <a:r>
              <a:rPr sz="1800" spc="-260" dirty="0">
                <a:latin typeface="Arial Black" panose="020B0A04020102020204" pitchFamily="34" charset="0"/>
                <a:cs typeface="Arial Black"/>
              </a:rPr>
              <a:t>devices </a:t>
            </a:r>
            <a:r>
              <a:rPr sz="1800" spc="-254" dirty="0">
                <a:latin typeface="Arial Black" panose="020B0A04020102020204" pitchFamily="34" charset="0"/>
                <a:cs typeface="Arial Black"/>
              </a:rPr>
              <a:t>is </a:t>
            </a:r>
            <a:r>
              <a:rPr sz="1800" spc="-235" dirty="0">
                <a:latin typeface="Arial Black" panose="020B0A04020102020204" pitchFamily="34" charset="0"/>
                <a:cs typeface="Arial Black"/>
              </a:rPr>
              <a:t>10</a:t>
            </a:r>
            <a:r>
              <a:rPr sz="18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1800" spc="-250" dirty="0">
                <a:latin typeface="Arial Black" panose="020B0A04020102020204" pitchFamily="34" charset="0"/>
                <a:cs typeface="Arial Black"/>
              </a:rPr>
              <a:t>meters.</a:t>
            </a:r>
            <a:endParaRPr sz="1800" dirty="0">
              <a:latin typeface="Arial Black" panose="020B0A04020102020204" pitchFamily="34" charset="0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850" dirty="0">
              <a:latin typeface="Arial Black" panose="020B0A04020102020204" pitchFamily="34" charset="0"/>
              <a:cs typeface="Arial Black"/>
            </a:endParaRPr>
          </a:p>
          <a:p>
            <a:pPr marL="309245" marR="2129790" indent="-287020">
              <a:lnSpc>
                <a:spcPct val="100000"/>
              </a:lnSpc>
              <a:buFont typeface="Arial"/>
              <a:buChar char="•"/>
              <a:tabLst>
                <a:tab pos="308610" algn="l"/>
                <a:tab pos="309880" algn="l"/>
              </a:tabLst>
            </a:pPr>
            <a:r>
              <a:rPr sz="1800" spc="-210" dirty="0">
                <a:latin typeface="Arial Black" panose="020B0A04020102020204" pitchFamily="34" charset="0"/>
                <a:cs typeface="Arial Black"/>
              </a:rPr>
              <a:t>It </a:t>
            </a:r>
            <a:r>
              <a:rPr sz="1800" spc="-345" dirty="0">
                <a:latin typeface="Arial Black" panose="020B0A04020102020204" pitchFamily="34" charset="0"/>
                <a:cs typeface="Arial Black"/>
              </a:rPr>
              <a:t>was </a:t>
            </a:r>
            <a:r>
              <a:rPr sz="1800" spc="-185" dirty="0">
                <a:latin typeface="Arial Black" panose="020B0A04020102020204" pitchFamily="34" charset="0"/>
                <a:cs typeface="Arial Black"/>
              </a:rPr>
              <a:t>originally </a:t>
            </a:r>
            <a:r>
              <a:rPr sz="1800" spc="-245" dirty="0">
                <a:latin typeface="Arial Black" panose="020B0A04020102020204" pitchFamily="34" charset="0"/>
                <a:cs typeface="Arial Black"/>
              </a:rPr>
              <a:t>conceived </a:t>
            </a:r>
            <a:r>
              <a:rPr sz="1800" spc="-315" dirty="0">
                <a:latin typeface="Arial Black" panose="020B0A04020102020204" pitchFamily="34" charset="0"/>
                <a:cs typeface="Arial Black"/>
              </a:rPr>
              <a:t>as </a:t>
            </a:r>
            <a:r>
              <a:rPr sz="1800" spc="-285" dirty="0">
                <a:latin typeface="Arial Black" panose="020B0A04020102020204" pitchFamily="34" charset="0"/>
                <a:cs typeface="Arial Black"/>
              </a:rPr>
              <a:t>a </a:t>
            </a:r>
            <a:r>
              <a:rPr sz="1800" spc="-270" dirty="0">
                <a:latin typeface="Arial Black" panose="020B0A04020102020204" pitchFamily="34" charset="0"/>
                <a:cs typeface="Arial Black"/>
              </a:rPr>
              <a:t>wireless </a:t>
            </a:r>
            <a:r>
              <a:rPr sz="1800" spc="-225" dirty="0">
                <a:latin typeface="Arial Black" panose="020B0A04020102020204" pitchFamily="34" charset="0"/>
                <a:cs typeface="Arial Black"/>
              </a:rPr>
              <a:t>alternative  </a:t>
            </a:r>
            <a:r>
              <a:rPr sz="1800" spc="-175" dirty="0">
                <a:latin typeface="Arial Black" panose="020B0A04020102020204" pitchFamily="34" charset="0"/>
                <a:cs typeface="Arial Black"/>
              </a:rPr>
              <a:t>to </a:t>
            </a:r>
            <a:r>
              <a:rPr sz="1800" spc="-229" dirty="0">
                <a:latin typeface="Arial Black" panose="020B0A04020102020204" pitchFamily="34" charset="0"/>
                <a:cs typeface="Arial Black"/>
              </a:rPr>
              <a:t>data</a:t>
            </a:r>
            <a:r>
              <a:rPr sz="1800" spc="-6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1800" spc="-265" dirty="0">
                <a:latin typeface="Arial Black" panose="020B0A04020102020204" pitchFamily="34" charset="0"/>
                <a:cs typeface="Arial Black"/>
              </a:rPr>
              <a:t>cables</a:t>
            </a:r>
            <a:endParaRPr sz="1800" dirty="0">
              <a:latin typeface="Arial Black" panose="020B0A04020102020204" pitchFamily="34" charset="0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550" dirty="0">
              <a:latin typeface="Arial Black" panose="020B0A04020102020204" pitchFamily="34" charset="0"/>
              <a:cs typeface="Arial Black"/>
            </a:endParaRPr>
          </a:p>
          <a:p>
            <a:pPr marL="30924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8610" algn="l"/>
                <a:tab pos="309880" algn="l"/>
              </a:tabLst>
            </a:pPr>
            <a:r>
              <a:rPr sz="1800" spc="-175" dirty="0">
                <a:latin typeface="Arial Black" panose="020B0A04020102020204" pitchFamily="34" charset="0"/>
                <a:cs typeface="Arial Black"/>
              </a:rPr>
              <a:t>Short-range </a:t>
            </a:r>
            <a:r>
              <a:rPr sz="1800" spc="-190" dirty="0">
                <a:latin typeface="Arial Black" panose="020B0A04020102020204" pitchFamily="34" charset="0"/>
                <a:cs typeface="Arial Black"/>
              </a:rPr>
              <a:t>radio </a:t>
            </a:r>
            <a:r>
              <a:rPr sz="1800" spc="-225" dirty="0">
                <a:latin typeface="Arial Black" panose="020B0A04020102020204" pitchFamily="34" charset="0"/>
                <a:cs typeface="Arial Black"/>
              </a:rPr>
              <a:t>frequency </a:t>
            </a:r>
            <a:r>
              <a:rPr sz="1800" spc="-204" dirty="0">
                <a:latin typeface="Arial Black" panose="020B0A04020102020204" pitchFamily="34" charset="0"/>
                <a:cs typeface="Arial Black"/>
              </a:rPr>
              <a:t>technology </a:t>
            </a:r>
            <a:r>
              <a:rPr sz="1800" spc="-215" dirty="0">
                <a:latin typeface="Arial Black" panose="020B0A04020102020204" pitchFamily="34" charset="0"/>
                <a:cs typeface="Arial Black"/>
              </a:rPr>
              <a:t>that </a:t>
            </a:r>
            <a:r>
              <a:rPr sz="1800" spc="-229" dirty="0">
                <a:latin typeface="Arial Black" panose="020B0A04020102020204" pitchFamily="34" charset="0"/>
                <a:cs typeface="Arial Black"/>
              </a:rPr>
              <a:t>operates </a:t>
            </a:r>
            <a:r>
              <a:rPr sz="1800" spc="-240" dirty="0">
                <a:latin typeface="Arial Black" panose="020B0A04020102020204" pitchFamily="34" charset="0"/>
                <a:cs typeface="Arial Black"/>
              </a:rPr>
              <a:t>at </a:t>
            </a:r>
            <a:r>
              <a:rPr sz="1800" spc="-225" dirty="0">
                <a:latin typeface="Arial Black" panose="020B0A04020102020204" pitchFamily="34" charset="0"/>
                <a:cs typeface="Arial Black"/>
              </a:rPr>
              <a:t>2.4 </a:t>
            </a:r>
            <a:r>
              <a:rPr sz="1800" spc="-229" dirty="0">
                <a:latin typeface="Arial Black" panose="020B0A04020102020204" pitchFamily="34" charset="0"/>
                <a:cs typeface="Arial Black"/>
              </a:rPr>
              <a:t>GHz </a:t>
            </a:r>
            <a:r>
              <a:rPr sz="1800" spc="-165" dirty="0">
                <a:latin typeface="Arial Black" panose="020B0A04020102020204" pitchFamily="34" charset="0"/>
                <a:cs typeface="Arial Black"/>
              </a:rPr>
              <a:t>on </a:t>
            </a:r>
            <a:r>
              <a:rPr sz="1800" spc="-235" dirty="0">
                <a:latin typeface="Arial Black" panose="020B0A04020102020204" pitchFamily="34" charset="0"/>
                <a:cs typeface="Arial Black"/>
              </a:rPr>
              <a:t>an  </a:t>
            </a:r>
            <a:r>
              <a:rPr sz="1800" spc="-229" dirty="0">
                <a:latin typeface="Arial Black" panose="020B0A04020102020204" pitchFamily="34" charset="0"/>
                <a:cs typeface="Arial Black"/>
              </a:rPr>
              <a:t>unlicensed </a:t>
            </a:r>
            <a:r>
              <a:rPr sz="1800" spc="-210" dirty="0">
                <a:latin typeface="Arial Black" panose="020B0A04020102020204" pitchFamily="34" charset="0"/>
                <a:cs typeface="Arial Black"/>
              </a:rPr>
              <a:t>Industrial </a:t>
            </a:r>
            <a:r>
              <a:rPr sz="1800" spc="-240" dirty="0">
                <a:latin typeface="Arial Black" panose="020B0A04020102020204" pitchFamily="34" charset="0"/>
                <a:cs typeface="Arial Black"/>
              </a:rPr>
              <a:t>Scientific </a:t>
            </a:r>
            <a:r>
              <a:rPr sz="1800" spc="-215" dirty="0">
                <a:latin typeface="Arial Black" panose="020B0A04020102020204" pitchFamily="34" charset="0"/>
                <a:cs typeface="Arial Black"/>
              </a:rPr>
              <a:t>Medical </a:t>
            </a:r>
            <a:r>
              <a:rPr sz="1800" spc="-195" dirty="0">
                <a:latin typeface="Arial Black" panose="020B0A04020102020204" pitchFamily="34" charset="0"/>
                <a:cs typeface="Arial Black"/>
              </a:rPr>
              <a:t>(ISM)</a:t>
            </a:r>
            <a:r>
              <a:rPr sz="1800" spc="-2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1800" spc="-200" dirty="0">
                <a:latin typeface="Arial Black" panose="020B0A04020102020204" pitchFamily="34" charset="0"/>
                <a:cs typeface="Arial Black"/>
              </a:rPr>
              <a:t>band.</a:t>
            </a:r>
            <a:endParaRPr sz="1800" dirty="0">
              <a:latin typeface="Arial Black" panose="020B0A0402010202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2656" y="2636329"/>
            <a:ext cx="4963160" cy="1906905"/>
            <a:chOff x="2202656" y="2636329"/>
            <a:chExt cx="4963160" cy="1906905"/>
          </a:xfrm>
        </p:grpSpPr>
        <p:sp>
          <p:nvSpPr>
            <p:cNvPr id="3" name="object 3"/>
            <p:cNvSpPr/>
            <p:nvPr/>
          </p:nvSpPr>
          <p:spPr>
            <a:xfrm>
              <a:off x="5273039" y="2641092"/>
              <a:ext cx="1888489" cy="1673225"/>
            </a:xfrm>
            <a:custGeom>
              <a:avLst/>
              <a:gdLst/>
              <a:ahLst/>
              <a:cxnLst/>
              <a:rect l="l" t="t" r="r" b="b"/>
              <a:pathLst>
                <a:path w="1888490" h="1673225">
                  <a:moveTo>
                    <a:pt x="1520189" y="1054608"/>
                  </a:moveTo>
                  <a:lnTo>
                    <a:pt x="1064133" y="1054608"/>
                  </a:lnTo>
                  <a:lnTo>
                    <a:pt x="1887982" y="1672717"/>
                  </a:lnTo>
                  <a:lnTo>
                    <a:pt x="1520189" y="1054608"/>
                  </a:lnTo>
                  <a:close/>
                </a:path>
                <a:path w="1888490" h="1673225">
                  <a:moveTo>
                    <a:pt x="1648460" y="0"/>
                  </a:moveTo>
                  <a:lnTo>
                    <a:pt x="175768" y="0"/>
                  </a:lnTo>
                  <a:lnTo>
                    <a:pt x="129057" y="6281"/>
                  </a:lnTo>
                  <a:lnTo>
                    <a:pt x="87074" y="24007"/>
                  </a:lnTo>
                  <a:lnTo>
                    <a:pt x="51498" y="51498"/>
                  </a:lnTo>
                  <a:lnTo>
                    <a:pt x="24007" y="87074"/>
                  </a:lnTo>
                  <a:lnTo>
                    <a:pt x="6281" y="129057"/>
                  </a:lnTo>
                  <a:lnTo>
                    <a:pt x="0" y="175768"/>
                  </a:lnTo>
                  <a:lnTo>
                    <a:pt x="0" y="878840"/>
                  </a:lnTo>
                  <a:lnTo>
                    <a:pt x="6281" y="925550"/>
                  </a:lnTo>
                  <a:lnTo>
                    <a:pt x="24007" y="967533"/>
                  </a:lnTo>
                  <a:lnTo>
                    <a:pt x="51498" y="1003109"/>
                  </a:lnTo>
                  <a:lnTo>
                    <a:pt x="87074" y="1030600"/>
                  </a:lnTo>
                  <a:lnTo>
                    <a:pt x="129057" y="1048326"/>
                  </a:lnTo>
                  <a:lnTo>
                    <a:pt x="175768" y="1054608"/>
                  </a:lnTo>
                  <a:lnTo>
                    <a:pt x="1648460" y="1054608"/>
                  </a:lnTo>
                  <a:lnTo>
                    <a:pt x="1695170" y="1048326"/>
                  </a:lnTo>
                  <a:lnTo>
                    <a:pt x="1737153" y="1030600"/>
                  </a:lnTo>
                  <a:lnTo>
                    <a:pt x="1772729" y="1003109"/>
                  </a:lnTo>
                  <a:lnTo>
                    <a:pt x="1800220" y="967533"/>
                  </a:lnTo>
                  <a:lnTo>
                    <a:pt x="1817946" y="925550"/>
                  </a:lnTo>
                  <a:lnTo>
                    <a:pt x="1824228" y="878840"/>
                  </a:lnTo>
                  <a:lnTo>
                    <a:pt x="1824228" y="175768"/>
                  </a:lnTo>
                  <a:lnTo>
                    <a:pt x="1817946" y="129057"/>
                  </a:lnTo>
                  <a:lnTo>
                    <a:pt x="1800220" y="87074"/>
                  </a:lnTo>
                  <a:lnTo>
                    <a:pt x="1772729" y="51498"/>
                  </a:lnTo>
                  <a:lnTo>
                    <a:pt x="1737153" y="24007"/>
                  </a:lnTo>
                  <a:lnTo>
                    <a:pt x="1695170" y="6281"/>
                  </a:lnTo>
                  <a:lnTo>
                    <a:pt x="1648460" y="0"/>
                  </a:lnTo>
                  <a:close/>
                </a:path>
              </a:pathLst>
            </a:custGeom>
            <a:solidFill>
              <a:srgbClr val="8000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73039" y="2641092"/>
              <a:ext cx="1888489" cy="1673225"/>
            </a:xfrm>
            <a:custGeom>
              <a:avLst/>
              <a:gdLst/>
              <a:ahLst/>
              <a:cxnLst/>
              <a:rect l="l" t="t" r="r" b="b"/>
              <a:pathLst>
                <a:path w="1888490" h="1673225">
                  <a:moveTo>
                    <a:pt x="0" y="175768"/>
                  </a:moveTo>
                  <a:lnTo>
                    <a:pt x="6281" y="129057"/>
                  </a:lnTo>
                  <a:lnTo>
                    <a:pt x="24007" y="87074"/>
                  </a:lnTo>
                  <a:lnTo>
                    <a:pt x="51498" y="51498"/>
                  </a:lnTo>
                  <a:lnTo>
                    <a:pt x="87074" y="24007"/>
                  </a:lnTo>
                  <a:lnTo>
                    <a:pt x="129057" y="6281"/>
                  </a:lnTo>
                  <a:lnTo>
                    <a:pt x="175768" y="0"/>
                  </a:lnTo>
                  <a:lnTo>
                    <a:pt x="1064133" y="0"/>
                  </a:lnTo>
                  <a:lnTo>
                    <a:pt x="1520189" y="0"/>
                  </a:lnTo>
                  <a:lnTo>
                    <a:pt x="1648460" y="0"/>
                  </a:lnTo>
                  <a:lnTo>
                    <a:pt x="1695170" y="6281"/>
                  </a:lnTo>
                  <a:lnTo>
                    <a:pt x="1737153" y="24007"/>
                  </a:lnTo>
                  <a:lnTo>
                    <a:pt x="1772729" y="51498"/>
                  </a:lnTo>
                  <a:lnTo>
                    <a:pt x="1800220" y="87074"/>
                  </a:lnTo>
                  <a:lnTo>
                    <a:pt x="1817946" y="129057"/>
                  </a:lnTo>
                  <a:lnTo>
                    <a:pt x="1824228" y="175768"/>
                  </a:lnTo>
                  <a:lnTo>
                    <a:pt x="1824228" y="615188"/>
                  </a:lnTo>
                  <a:lnTo>
                    <a:pt x="1824228" y="878840"/>
                  </a:lnTo>
                  <a:lnTo>
                    <a:pt x="1817946" y="925550"/>
                  </a:lnTo>
                  <a:lnTo>
                    <a:pt x="1800220" y="967533"/>
                  </a:lnTo>
                  <a:lnTo>
                    <a:pt x="1772729" y="1003109"/>
                  </a:lnTo>
                  <a:lnTo>
                    <a:pt x="1737153" y="1030600"/>
                  </a:lnTo>
                  <a:lnTo>
                    <a:pt x="1695170" y="1048326"/>
                  </a:lnTo>
                  <a:lnTo>
                    <a:pt x="1648460" y="1054608"/>
                  </a:lnTo>
                  <a:lnTo>
                    <a:pt x="1520189" y="1054608"/>
                  </a:lnTo>
                  <a:lnTo>
                    <a:pt x="1887982" y="1672717"/>
                  </a:lnTo>
                  <a:lnTo>
                    <a:pt x="1064133" y="1054608"/>
                  </a:lnTo>
                  <a:lnTo>
                    <a:pt x="175768" y="1054608"/>
                  </a:lnTo>
                  <a:lnTo>
                    <a:pt x="129057" y="1048326"/>
                  </a:lnTo>
                  <a:lnTo>
                    <a:pt x="87074" y="1030600"/>
                  </a:lnTo>
                  <a:lnTo>
                    <a:pt x="51498" y="1003109"/>
                  </a:lnTo>
                  <a:lnTo>
                    <a:pt x="24007" y="967533"/>
                  </a:lnTo>
                  <a:lnTo>
                    <a:pt x="6281" y="925550"/>
                  </a:lnTo>
                  <a:lnTo>
                    <a:pt x="0" y="878840"/>
                  </a:lnTo>
                  <a:lnTo>
                    <a:pt x="0" y="615188"/>
                  </a:lnTo>
                  <a:lnTo>
                    <a:pt x="0" y="1757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9735" y="1962784"/>
            <a:ext cx="1174750" cy="192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964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Discovery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Pairing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Detection</a:t>
            </a:r>
            <a:r>
              <a:rPr sz="1800" b="1" spc="-95" dirty="0">
                <a:solidFill>
                  <a:srgbClr val="A7072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of 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Profiles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316" y="4221226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307" y="4946141"/>
            <a:ext cx="1584960" cy="52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64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S</a:t>
            </a:r>
            <a:r>
              <a:rPr sz="1800" b="1" spc="5" dirty="0">
                <a:solidFill>
                  <a:srgbClr val="A70724"/>
                </a:solidFill>
                <a:latin typeface="Times New Roman"/>
                <a:cs typeface="Times New Roman"/>
              </a:rPr>
              <a:t>y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ch</a:t>
            </a:r>
            <a:r>
              <a:rPr sz="1800" b="1" spc="-35" dirty="0">
                <a:solidFill>
                  <a:srgbClr val="A70724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A7072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isation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" y="4190238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" y="385952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" y="352882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" y="319811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" y="2867405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" y="253669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" y="220598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" y="187528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16" y="1701799"/>
            <a:ext cx="205104" cy="48260"/>
          </a:xfrm>
          <a:custGeom>
            <a:avLst/>
            <a:gdLst/>
            <a:ahLst/>
            <a:cxnLst/>
            <a:rect l="l" t="t" r="r" b="b"/>
            <a:pathLst>
              <a:path w="205104" h="48260">
                <a:moveTo>
                  <a:pt x="204978" y="39878"/>
                </a:moveTo>
                <a:lnTo>
                  <a:pt x="39370" y="39878"/>
                </a:lnTo>
                <a:lnTo>
                  <a:pt x="47244" y="47752"/>
                </a:lnTo>
                <a:lnTo>
                  <a:pt x="204978" y="47752"/>
                </a:lnTo>
                <a:lnTo>
                  <a:pt x="204978" y="39878"/>
                </a:lnTo>
                <a:close/>
              </a:path>
              <a:path w="205104" h="48260">
                <a:moveTo>
                  <a:pt x="204978" y="16510"/>
                </a:moveTo>
                <a:lnTo>
                  <a:pt x="15748" y="16510"/>
                </a:lnTo>
                <a:lnTo>
                  <a:pt x="15748" y="31750"/>
                </a:lnTo>
                <a:lnTo>
                  <a:pt x="204978" y="31750"/>
                </a:lnTo>
                <a:lnTo>
                  <a:pt x="204978" y="16510"/>
                </a:lnTo>
                <a:close/>
              </a:path>
              <a:path w="205104" h="48260">
                <a:moveTo>
                  <a:pt x="204978" y="0"/>
                </a:moveTo>
                <a:lnTo>
                  <a:pt x="0" y="0"/>
                </a:lnTo>
                <a:lnTo>
                  <a:pt x="0" y="8890"/>
                </a:lnTo>
                <a:lnTo>
                  <a:pt x="0" y="31750"/>
                </a:lnTo>
                <a:lnTo>
                  <a:pt x="7874" y="31750"/>
                </a:lnTo>
                <a:lnTo>
                  <a:pt x="7874" y="8890"/>
                </a:lnTo>
                <a:lnTo>
                  <a:pt x="204978" y="8890"/>
                </a:lnTo>
                <a:lnTo>
                  <a:pt x="204978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426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29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29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29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134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1842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2550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3258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14300" y="1791461"/>
            <a:ext cx="1858010" cy="2173605"/>
            <a:chOff x="114300" y="1791461"/>
            <a:chExt cx="1858010" cy="2173605"/>
          </a:xfrm>
        </p:grpSpPr>
        <p:sp>
          <p:nvSpPr>
            <p:cNvPr id="23" name="object 23"/>
            <p:cNvSpPr/>
            <p:nvPr/>
          </p:nvSpPr>
          <p:spPr>
            <a:xfrm>
              <a:off x="1924812" y="1791461"/>
              <a:ext cx="47625" cy="2173605"/>
            </a:xfrm>
            <a:custGeom>
              <a:avLst/>
              <a:gdLst/>
              <a:ahLst/>
              <a:cxnLst/>
              <a:rect l="l" t="t" r="r" b="b"/>
              <a:pathLst>
                <a:path w="47625" h="2173604">
                  <a:moveTo>
                    <a:pt x="7874" y="1984248"/>
                  </a:moveTo>
                  <a:lnTo>
                    <a:pt x="0" y="1984248"/>
                  </a:lnTo>
                  <a:lnTo>
                    <a:pt x="0" y="2173224"/>
                  </a:lnTo>
                  <a:lnTo>
                    <a:pt x="7874" y="2173224"/>
                  </a:lnTo>
                  <a:lnTo>
                    <a:pt x="7874" y="1984248"/>
                  </a:lnTo>
                  <a:close/>
                </a:path>
                <a:path w="47625" h="2173604">
                  <a:moveTo>
                    <a:pt x="7874" y="1653540"/>
                  </a:moveTo>
                  <a:lnTo>
                    <a:pt x="0" y="1653540"/>
                  </a:lnTo>
                  <a:lnTo>
                    <a:pt x="0" y="1842516"/>
                  </a:lnTo>
                  <a:lnTo>
                    <a:pt x="7874" y="1842516"/>
                  </a:lnTo>
                  <a:lnTo>
                    <a:pt x="7874" y="1653540"/>
                  </a:lnTo>
                  <a:close/>
                </a:path>
                <a:path w="47625" h="2173604">
                  <a:moveTo>
                    <a:pt x="7874" y="1322832"/>
                  </a:moveTo>
                  <a:lnTo>
                    <a:pt x="0" y="1322832"/>
                  </a:lnTo>
                  <a:lnTo>
                    <a:pt x="0" y="1511808"/>
                  </a:lnTo>
                  <a:lnTo>
                    <a:pt x="7874" y="1511808"/>
                  </a:lnTo>
                  <a:lnTo>
                    <a:pt x="7874" y="1322832"/>
                  </a:lnTo>
                  <a:close/>
                </a:path>
                <a:path w="47625" h="2173604">
                  <a:moveTo>
                    <a:pt x="7874" y="992124"/>
                  </a:moveTo>
                  <a:lnTo>
                    <a:pt x="0" y="992124"/>
                  </a:lnTo>
                  <a:lnTo>
                    <a:pt x="0" y="1181100"/>
                  </a:lnTo>
                  <a:lnTo>
                    <a:pt x="7874" y="1181100"/>
                  </a:lnTo>
                  <a:lnTo>
                    <a:pt x="7874" y="992124"/>
                  </a:lnTo>
                  <a:close/>
                </a:path>
                <a:path w="47625" h="2173604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47625" h="2173604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47625" h="2173604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47625" h="2173604">
                  <a:moveTo>
                    <a:pt x="31496" y="1984248"/>
                  </a:moveTo>
                  <a:lnTo>
                    <a:pt x="15748" y="1984248"/>
                  </a:lnTo>
                  <a:lnTo>
                    <a:pt x="15748" y="2173224"/>
                  </a:lnTo>
                  <a:lnTo>
                    <a:pt x="31496" y="2173224"/>
                  </a:lnTo>
                  <a:lnTo>
                    <a:pt x="31496" y="1984248"/>
                  </a:lnTo>
                  <a:close/>
                </a:path>
                <a:path w="47625" h="2173604">
                  <a:moveTo>
                    <a:pt x="31496" y="1653540"/>
                  </a:moveTo>
                  <a:lnTo>
                    <a:pt x="15748" y="1653540"/>
                  </a:lnTo>
                  <a:lnTo>
                    <a:pt x="15748" y="1842516"/>
                  </a:lnTo>
                  <a:lnTo>
                    <a:pt x="31496" y="1842516"/>
                  </a:lnTo>
                  <a:lnTo>
                    <a:pt x="31496" y="1653540"/>
                  </a:lnTo>
                  <a:close/>
                </a:path>
                <a:path w="47625" h="2173604">
                  <a:moveTo>
                    <a:pt x="31496" y="1322832"/>
                  </a:moveTo>
                  <a:lnTo>
                    <a:pt x="15748" y="1322832"/>
                  </a:lnTo>
                  <a:lnTo>
                    <a:pt x="15748" y="1511808"/>
                  </a:lnTo>
                  <a:lnTo>
                    <a:pt x="31496" y="1511808"/>
                  </a:lnTo>
                  <a:lnTo>
                    <a:pt x="31496" y="1322832"/>
                  </a:lnTo>
                  <a:close/>
                </a:path>
                <a:path w="47625" h="2173604">
                  <a:moveTo>
                    <a:pt x="31496" y="992124"/>
                  </a:moveTo>
                  <a:lnTo>
                    <a:pt x="15748" y="992124"/>
                  </a:lnTo>
                  <a:lnTo>
                    <a:pt x="15748" y="1181100"/>
                  </a:lnTo>
                  <a:lnTo>
                    <a:pt x="31496" y="1181100"/>
                  </a:lnTo>
                  <a:lnTo>
                    <a:pt x="31496" y="992124"/>
                  </a:lnTo>
                  <a:close/>
                </a:path>
                <a:path w="47625" h="2173604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47625" h="2173604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47625" h="2173604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47625" h="2173604">
                  <a:moveTo>
                    <a:pt x="47244" y="1984248"/>
                  </a:moveTo>
                  <a:lnTo>
                    <a:pt x="39370" y="1984248"/>
                  </a:lnTo>
                  <a:lnTo>
                    <a:pt x="39370" y="2173224"/>
                  </a:lnTo>
                  <a:lnTo>
                    <a:pt x="47244" y="2173224"/>
                  </a:lnTo>
                  <a:lnTo>
                    <a:pt x="47244" y="1984248"/>
                  </a:lnTo>
                  <a:close/>
                </a:path>
                <a:path w="47625" h="2173604">
                  <a:moveTo>
                    <a:pt x="47244" y="1653540"/>
                  </a:moveTo>
                  <a:lnTo>
                    <a:pt x="39370" y="1653540"/>
                  </a:lnTo>
                  <a:lnTo>
                    <a:pt x="39370" y="1842516"/>
                  </a:lnTo>
                  <a:lnTo>
                    <a:pt x="47244" y="1842516"/>
                  </a:lnTo>
                  <a:lnTo>
                    <a:pt x="47244" y="1653540"/>
                  </a:lnTo>
                  <a:close/>
                </a:path>
                <a:path w="47625" h="2173604">
                  <a:moveTo>
                    <a:pt x="47244" y="1322832"/>
                  </a:moveTo>
                  <a:lnTo>
                    <a:pt x="39370" y="1322832"/>
                  </a:lnTo>
                  <a:lnTo>
                    <a:pt x="39370" y="1511808"/>
                  </a:lnTo>
                  <a:lnTo>
                    <a:pt x="47244" y="1511808"/>
                  </a:lnTo>
                  <a:lnTo>
                    <a:pt x="47244" y="1322832"/>
                  </a:lnTo>
                  <a:close/>
                </a:path>
                <a:path w="47625" h="2173604">
                  <a:moveTo>
                    <a:pt x="47244" y="992124"/>
                  </a:moveTo>
                  <a:lnTo>
                    <a:pt x="39370" y="992124"/>
                  </a:lnTo>
                  <a:lnTo>
                    <a:pt x="39370" y="1181100"/>
                  </a:lnTo>
                  <a:lnTo>
                    <a:pt x="47244" y="1181100"/>
                  </a:lnTo>
                  <a:lnTo>
                    <a:pt x="47244" y="992124"/>
                  </a:lnTo>
                  <a:close/>
                </a:path>
                <a:path w="47625" h="2173604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47625" h="2173604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47625" h="2173604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300" y="1880615"/>
              <a:ext cx="1774189" cy="2014855"/>
            </a:xfrm>
            <a:custGeom>
              <a:avLst/>
              <a:gdLst/>
              <a:ahLst/>
              <a:cxnLst/>
              <a:rect l="l" t="t" r="r" b="b"/>
              <a:pathLst>
                <a:path w="1774189" h="2014854">
                  <a:moveTo>
                    <a:pt x="1773936" y="0"/>
                  </a:moveTo>
                  <a:lnTo>
                    <a:pt x="0" y="0"/>
                  </a:lnTo>
                  <a:lnTo>
                    <a:pt x="0" y="2014727"/>
                  </a:lnTo>
                  <a:lnTo>
                    <a:pt x="1773936" y="2014727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924812" y="410641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4812" y="4437126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4812" y="476783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4812" y="509854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24812" y="5429250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00" y="5717794"/>
            <a:ext cx="189230" cy="8255"/>
          </a:xfrm>
          <a:custGeom>
            <a:avLst/>
            <a:gdLst/>
            <a:ahLst/>
            <a:cxnLst/>
            <a:rect l="l" t="t" r="r" b="b"/>
            <a:pathLst>
              <a:path w="189229" h="8254">
                <a:moveTo>
                  <a:pt x="188981" y="0"/>
                </a:moveTo>
                <a:lnTo>
                  <a:pt x="0" y="0"/>
                </a:lnTo>
                <a:lnTo>
                  <a:pt x="0" y="7873"/>
                </a:lnTo>
                <a:lnTo>
                  <a:pt x="188981" y="7873"/>
                </a:lnTo>
                <a:lnTo>
                  <a:pt x="188981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3716" y="4520946"/>
            <a:ext cx="1877060" cy="1205230"/>
            <a:chOff x="13716" y="4520946"/>
            <a:chExt cx="1877060" cy="1205230"/>
          </a:xfrm>
        </p:grpSpPr>
        <p:sp>
          <p:nvSpPr>
            <p:cNvPr id="32" name="object 32"/>
            <p:cNvSpPr/>
            <p:nvPr/>
          </p:nvSpPr>
          <p:spPr>
            <a:xfrm>
              <a:off x="13716" y="4520946"/>
              <a:ext cx="1877060" cy="1205230"/>
            </a:xfrm>
            <a:custGeom>
              <a:avLst/>
              <a:gdLst/>
              <a:ahLst/>
              <a:cxnLst/>
              <a:rect l="l" t="t" r="r" b="b"/>
              <a:pathLst>
                <a:path w="1877060" h="1205229">
                  <a:moveTo>
                    <a:pt x="7874" y="992124"/>
                  </a:moveTo>
                  <a:lnTo>
                    <a:pt x="0" y="992124"/>
                  </a:lnTo>
                  <a:lnTo>
                    <a:pt x="0" y="1181100"/>
                  </a:lnTo>
                  <a:lnTo>
                    <a:pt x="7874" y="1181100"/>
                  </a:lnTo>
                  <a:lnTo>
                    <a:pt x="7874" y="992124"/>
                  </a:lnTo>
                  <a:close/>
                </a:path>
                <a:path w="1877060" h="1205229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1877060" h="1205229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1877060" h="1205229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1877060" h="1205229">
                  <a:moveTo>
                    <a:pt x="31496" y="992124"/>
                  </a:moveTo>
                  <a:lnTo>
                    <a:pt x="15748" y="992124"/>
                  </a:lnTo>
                  <a:lnTo>
                    <a:pt x="15748" y="1181100"/>
                  </a:lnTo>
                  <a:lnTo>
                    <a:pt x="31496" y="1181100"/>
                  </a:lnTo>
                  <a:lnTo>
                    <a:pt x="31496" y="992124"/>
                  </a:lnTo>
                  <a:close/>
                </a:path>
                <a:path w="1877060" h="1205229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1877060" h="1205229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1877060" h="1205229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1877060" h="1205229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1877060" h="1205229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1877060" h="1205229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  <a:path w="1877060" h="1205229">
                  <a:moveTo>
                    <a:pt x="223266" y="1157478"/>
                  </a:moveTo>
                  <a:lnTo>
                    <a:pt x="47244" y="1157478"/>
                  </a:lnTo>
                  <a:lnTo>
                    <a:pt x="47244" y="992124"/>
                  </a:lnTo>
                  <a:lnTo>
                    <a:pt x="39370" y="992124"/>
                  </a:lnTo>
                  <a:lnTo>
                    <a:pt x="39370" y="1157478"/>
                  </a:lnTo>
                  <a:lnTo>
                    <a:pt x="34277" y="1157478"/>
                  </a:lnTo>
                  <a:lnTo>
                    <a:pt x="34277" y="1165352"/>
                  </a:lnTo>
                  <a:lnTo>
                    <a:pt x="39370" y="1165352"/>
                  </a:lnTo>
                  <a:lnTo>
                    <a:pt x="39370" y="1173734"/>
                  </a:lnTo>
                  <a:lnTo>
                    <a:pt x="34277" y="1173734"/>
                  </a:lnTo>
                  <a:lnTo>
                    <a:pt x="34277" y="1181354"/>
                  </a:lnTo>
                  <a:lnTo>
                    <a:pt x="34277" y="1188974"/>
                  </a:lnTo>
                  <a:lnTo>
                    <a:pt x="223266" y="1188974"/>
                  </a:lnTo>
                  <a:lnTo>
                    <a:pt x="223266" y="1181354"/>
                  </a:lnTo>
                  <a:lnTo>
                    <a:pt x="39370" y="1181354"/>
                  </a:lnTo>
                  <a:lnTo>
                    <a:pt x="39370" y="1181100"/>
                  </a:lnTo>
                  <a:lnTo>
                    <a:pt x="47244" y="1181100"/>
                  </a:lnTo>
                  <a:lnTo>
                    <a:pt x="223266" y="1181100"/>
                  </a:lnTo>
                  <a:lnTo>
                    <a:pt x="223266" y="1173226"/>
                  </a:lnTo>
                  <a:lnTo>
                    <a:pt x="47244" y="1173226"/>
                  </a:lnTo>
                  <a:lnTo>
                    <a:pt x="47244" y="1165352"/>
                  </a:lnTo>
                  <a:lnTo>
                    <a:pt x="223266" y="1165352"/>
                  </a:lnTo>
                  <a:lnTo>
                    <a:pt x="223266" y="1157478"/>
                  </a:lnTo>
                  <a:close/>
                </a:path>
                <a:path w="1877060" h="1205229">
                  <a:moveTo>
                    <a:pt x="553974" y="1196848"/>
                  </a:moveTo>
                  <a:lnTo>
                    <a:pt x="364998" y="1196848"/>
                  </a:lnTo>
                  <a:lnTo>
                    <a:pt x="364998" y="1204722"/>
                  </a:lnTo>
                  <a:lnTo>
                    <a:pt x="553974" y="1204722"/>
                  </a:lnTo>
                  <a:lnTo>
                    <a:pt x="553974" y="1196848"/>
                  </a:lnTo>
                  <a:close/>
                </a:path>
                <a:path w="1877060" h="1205229">
                  <a:moveTo>
                    <a:pt x="553974" y="1173226"/>
                  </a:moveTo>
                  <a:lnTo>
                    <a:pt x="364998" y="1173226"/>
                  </a:lnTo>
                  <a:lnTo>
                    <a:pt x="364998" y="1188974"/>
                  </a:lnTo>
                  <a:lnTo>
                    <a:pt x="553974" y="1188974"/>
                  </a:lnTo>
                  <a:lnTo>
                    <a:pt x="553974" y="1173226"/>
                  </a:lnTo>
                  <a:close/>
                </a:path>
                <a:path w="1877060" h="1205229">
                  <a:moveTo>
                    <a:pt x="553974" y="1157478"/>
                  </a:moveTo>
                  <a:lnTo>
                    <a:pt x="364998" y="1157478"/>
                  </a:lnTo>
                  <a:lnTo>
                    <a:pt x="364998" y="1165352"/>
                  </a:lnTo>
                  <a:lnTo>
                    <a:pt x="553974" y="1165352"/>
                  </a:lnTo>
                  <a:lnTo>
                    <a:pt x="553974" y="1157478"/>
                  </a:lnTo>
                  <a:close/>
                </a:path>
                <a:path w="1877060" h="1205229">
                  <a:moveTo>
                    <a:pt x="884682" y="1196848"/>
                  </a:moveTo>
                  <a:lnTo>
                    <a:pt x="695706" y="1196848"/>
                  </a:lnTo>
                  <a:lnTo>
                    <a:pt x="695706" y="1204722"/>
                  </a:lnTo>
                  <a:lnTo>
                    <a:pt x="884682" y="1204722"/>
                  </a:lnTo>
                  <a:lnTo>
                    <a:pt x="884682" y="1196848"/>
                  </a:lnTo>
                  <a:close/>
                </a:path>
                <a:path w="1877060" h="1205229">
                  <a:moveTo>
                    <a:pt x="884682" y="1173226"/>
                  </a:moveTo>
                  <a:lnTo>
                    <a:pt x="695706" y="1173226"/>
                  </a:lnTo>
                  <a:lnTo>
                    <a:pt x="695706" y="1188974"/>
                  </a:lnTo>
                  <a:lnTo>
                    <a:pt x="884682" y="1188974"/>
                  </a:lnTo>
                  <a:lnTo>
                    <a:pt x="884682" y="1173226"/>
                  </a:lnTo>
                  <a:close/>
                </a:path>
                <a:path w="1877060" h="1205229">
                  <a:moveTo>
                    <a:pt x="884682" y="1157478"/>
                  </a:moveTo>
                  <a:lnTo>
                    <a:pt x="695706" y="1157478"/>
                  </a:lnTo>
                  <a:lnTo>
                    <a:pt x="695706" y="1165352"/>
                  </a:lnTo>
                  <a:lnTo>
                    <a:pt x="884682" y="1165352"/>
                  </a:lnTo>
                  <a:lnTo>
                    <a:pt x="884682" y="1157478"/>
                  </a:lnTo>
                  <a:close/>
                </a:path>
                <a:path w="1877060" h="1205229">
                  <a:moveTo>
                    <a:pt x="1215390" y="1196848"/>
                  </a:moveTo>
                  <a:lnTo>
                    <a:pt x="1026414" y="1196848"/>
                  </a:lnTo>
                  <a:lnTo>
                    <a:pt x="1026414" y="1204722"/>
                  </a:lnTo>
                  <a:lnTo>
                    <a:pt x="1215390" y="1204722"/>
                  </a:lnTo>
                  <a:lnTo>
                    <a:pt x="1215390" y="1196848"/>
                  </a:lnTo>
                  <a:close/>
                </a:path>
                <a:path w="1877060" h="1205229">
                  <a:moveTo>
                    <a:pt x="1215390" y="1173226"/>
                  </a:moveTo>
                  <a:lnTo>
                    <a:pt x="1026414" y="1173226"/>
                  </a:lnTo>
                  <a:lnTo>
                    <a:pt x="1026414" y="1188974"/>
                  </a:lnTo>
                  <a:lnTo>
                    <a:pt x="1215390" y="1188974"/>
                  </a:lnTo>
                  <a:lnTo>
                    <a:pt x="1215390" y="1173226"/>
                  </a:lnTo>
                  <a:close/>
                </a:path>
                <a:path w="1877060" h="1205229">
                  <a:moveTo>
                    <a:pt x="1215390" y="1157478"/>
                  </a:moveTo>
                  <a:lnTo>
                    <a:pt x="1026414" y="1157478"/>
                  </a:lnTo>
                  <a:lnTo>
                    <a:pt x="1026414" y="1165352"/>
                  </a:lnTo>
                  <a:lnTo>
                    <a:pt x="1215390" y="1165352"/>
                  </a:lnTo>
                  <a:lnTo>
                    <a:pt x="1215390" y="1157478"/>
                  </a:lnTo>
                  <a:close/>
                </a:path>
                <a:path w="1877060" h="1205229">
                  <a:moveTo>
                    <a:pt x="1546098" y="1196848"/>
                  </a:moveTo>
                  <a:lnTo>
                    <a:pt x="1357122" y="1196848"/>
                  </a:lnTo>
                  <a:lnTo>
                    <a:pt x="1357122" y="1204722"/>
                  </a:lnTo>
                  <a:lnTo>
                    <a:pt x="1546098" y="1204722"/>
                  </a:lnTo>
                  <a:lnTo>
                    <a:pt x="1546098" y="1196848"/>
                  </a:lnTo>
                  <a:close/>
                </a:path>
                <a:path w="1877060" h="1205229">
                  <a:moveTo>
                    <a:pt x="1546098" y="1173226"/>
                  </a:moveTo>
                  <a:lnTo>
                    <a:pt x="1357122" y="1173226"/>
                  </a:lnTo>
                  <a:lnTo>
                    <a:pt x="1357122" y="1188974"/>
                  </a:lnTo>
                  <a:lnTo>
                    <a:pt x="1546098" y="1188974"/>
                  </a:lnTo>
                  <a:lnTo>
                    <a:pt x="1546098" y="1173226"/>
                  </a:lnTo>
                  <a:close/>
                </a:path>
                <a:path w="1877060" h="1205229">
                  <a:moveTo>
                    <a:pt x="1546098" y="1157478"/>
                  </a:moveTo>
                  <a:lnTo>
                    <a:pt x="1357122" y="1157478"/>
                  </a:lnTo>
                  <a:lnTo>
                    <a:pt x="1357122" y="1165352"/>
                  </a:lnTo>
                  <a:lnTo>
                    <a:pt x="1546098" y="1165352"/>
                  </a:lnTo>
                  <a:lnTo>
                    <a:pt x="1546098" y="1157478"/>
                  </a:lnTo>
                  <a:close/>
                </a:path>
                <a:path w="1877060" h="1205229">
                  <a:moveTo>
                    <a:pt x="1876806" y="1196848"/>
                  </a:moveTo>
                  <a:lnTo>
                    <a:pt x="1687830" y="1196848"/>
                  </a:lnTo>
                  <a:lnTo>
                    <a:pt x="1687830" y="1204722"/>
                  </a:lnTo>
                  <a:lnTo>
                    <a:pt x="1876806" y="1204722"/>
                  </a:lnTo>
                  <a:lnTo>
                    <a:pt x="1876806" y="1196848"/>
                  </a:lnTo>
                  <a:close/>
                </a:path>
                <a:path w="1877060" h="1205229">
                  <a:moveTo>
                    <a:pt x="1876806" y="1173226"/>
                  </a:moveTo>
                  <a:lnTo>
                    <a:pt x="1687830" y="1173226"/>
                  </a:lnTo>
                  <a:lnTo>
                    <a:pt x="1687830" y="1188974"/>
                  </a:lnTo>
                  <a:lnTo>
                    <a:pt x="1876806" y="1188974"/>
                  </a:lnTo>
                  <a:lnTo>
                    <a:pt x="1876806" y="1173226"/>
                  </a:lnTo>
                  <a:close/>
                </a:path>
                <a:path w="1877060" h="1205229">
                  <a:moveTo>
                    <a:pt x="1876806" y="1157478"/>
                  </a:moveTo>
                  <a:lnTo>
                    <a:pt x="1687830" y="1157478"/>
                  </a:lnTo>
                  <a:lnTo>
                    <a:pt x="1687830" y="1165352"/>
                  </a:lnTo>
                  <a:lnTo>
                    <a:pt x="1876806" y="1165352"/>
                  </a:lnTo>
                  <a:lnTo>
                    <a:pt x="1876806" y="1157478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724" y="4608576"/>
              <a:ext cx="1774189" cy="1038225"/>
            </a:xfrm>
            <a:custGeom>
              <a:avLst/>
              <a:gdLst/>
              <a:ahLst/>
              <a:cxnLst/>
              <a:rect l="l" t="t" r="r" b="b"/>
              <a:pathLst>
                <a:path w="1774189" h="1038225">
                  <a:moveTo>
                    <a:pt x="1773936" y="0"/>
                  </a:moveTo>
                  <a:lnTo>
                    <a:pt x="0" y="0"/>
                  </a:lnTo>
                  <a:lnTo>
                    <a:pt x="0" y="1037844"/>
                  </a:lnTo>
                  <a:lnTo>
                    <a:pt x="1773936" y="1037844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449951" y="2705861"/>
            <a:ext cx="1471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Ok, </a:t>
            </a:r>
            <a:r>
              <a:rPr sz="1800" spc="-10" dirty="0"/>
              <a:t>we are</a:t>
            </a:r>
            <a:r>
              <a:rPr sz="1800" spc="-70" dirty="0"/>
              <a:t> </a:t>
            </a:r>
            <a:r>
              <a:rPr sz="1800" spc="-5" dirty="0"/>
              <a:t>now  </a:t>
            </a:r>
            <a:r>
              <a:rPr sz="1800" spc="-10" dirty="0"/>
              <a:t>connected </a:t>
            </a:r>
            <a:r>
              <a:rPr sz="1800" spc="-5" dirty="0"/>
              <a:t>in  Hands-free.</a:t>
            </a:r>
            <a:endParaRPr sz="180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3550665" y="3850385"/>
            <a:ext cx="1696720" cy="1156335"/>
            <a:chOff x="3550665" y="3850385"/>
            <a:chExt cx="1696720" cy="1156335"/>
          </a:xfrm>
        </p:grpSpPr>
        <p:sp>
          <p:nvSpPr>
            <p:cNvPr id="36" name="object 36"/>
            <p:cNvSpPr/>
            <p:nvPr/>
          </p:nvSpPr>
          <p:spPr>
            <a:xfrm>
              <a:off x="3555237" y="3854957"/>
              <a:ext cx="1687830" cy="1146810"/>
            </a:xfrm>
            <a:custGeom>
              <a:avLst/>
              <a:gdLst/>
              <a:ahLst/>
              <a:cxnLst/>
              <a:rect l="l" t="t" r="r" b="b"/>
              <a:pathLst>
                <a:path w="1687829" h="1146810">
                  <a:moveTo>
                    <a:pt x="1575562" y="476250"/>
                  </a:moveTo>
                  <a:lnTo>
                    <a:pt x="221741" y="476250"/>
                  </a:lnTo>
                  <a:lnTo>
                    <a:pt x="178240" y="485032"/>
                  </a:lnTo>
                  <a:lnTo>
                    <a:pt x="142716" y="508984"/>
                  </a:lnTo>
                  <a:lnTo>
                    <a:pt x="118764" y="544508"/>
                  </a:lnTo>
                  <a:lnTo>
                    <a:pt x="109982" y="588010"/>
                  </a:lnTo>
                  <a:lnTo>
                    <a:pt x="109982" y="1035050"/>
                  </a:lnTo>
                  <a:lnTo>
                    <a:pt x="118764" y="1078551"/>
                  </a:lnTo>
                  <a:lnTo>
                    <a:pt x="142716" y="1114075"/>
                  </a:lnTo>
                  <a:lnTo>
                    <a:pt x="178240" y="1138027"/>
                  </a:lnTo>
                  <a:lnTo>
                    <a:pt x="221741" y="1146810"/>
                  </a:lnTo>
                  <a:lnTo>
                    <a:pt x="1575562" y="1146810"/>
                  </a:lnTo>
                  <a:lnTo>
                    <a:pt x="1619063" y="1138027"/>
                  </a:lnTo>
                  <a:lnTo>
                    <a:pt x="1654587" y="1114075"/>
                  </a:lnTo>
                  <a:lnTo>
                    <a:pt x="1678539" y="1078551"/>
                  </a:lnTo>
                  <a:lnTo>
                    <a:pt x="1687322" y="1035050"/>
                  </a:lnTo>
                  <a:lnTo>
                    <a:pt x="1687322" y="588010"/>
                  </a:lnTo>
                  <a:lnTo>
                    <a:pt x="1678539" y="544508"/>
                  </a:lnTo>
                  <a:lnTo>
                    <a:pt x="1654587" y="508984"/>
                  </a:lnTo>
                  <a:lnTo>
                    <a:pt x="1619063" y="485032"/>
                  </a:lnTo>
                  <a:lnTo>
                    <a:pt x="1575562" y="476250"/>
                  </a:lnTo>
                  <a:close/>
                </a:path>
                <a:path w="1687829" h="1146810">
                  <a:moveTo>
                    <a:pt x="0" y="0"/>
                  </a:moveTo>
                  <a:lnTo>
                    <a:pt x="372872" y="476250"/>
                  </a:lnTo>
                  <a:lnTo>
                    <a:pt x="767207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072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55237" y="3854957"/>
              <a:ext cx="1687830" cy="1146810"/>
            </a:xfrm>
            <a:custGeom>
              <a:avLst/>
              <a:gdLst/>
              <a:ahLst/>
              <a:cxnLst/>
              <a:rect l="l" t="t" r="r" b="b"/>
              <a:pathLst>
                <a:path w="1687829" h="1146810">
                  <a:moveTo>
                    <a:pt x="109982" y="588010"/>
                  </a:moveTo>
                  <a:lnTo>
                    <a:pt x="118764" y="544508"/>
                  </a:lnTo>
                  <a:lnTo>
                    <a:pt x="142716" y="508984"/>
                  </a:lnTo>
                  <a:lnTo>
                    <a:pt x="178240" y="485032"/>
                  </a:lnTo>
                  <a:lnTo>
                    <a:pt x="221741" y="476250"/>
                  </a:lnTo>
                  <a:lnTo>
                    <a:pt x="372872" y="476250"/>
                  </a:lnTo>
                  <a:lnTo>
                    <a:pt x="0" y="0"/>
                  </a:lnTo>
                  <a:lnTo>
                    <a:pt x="767207" y="476250"/>
                  </a:lnTo>
                  <a:lnTo>
                    <a:pt x="1575562" y="476250"/>
                  </a:lnTo>
                  <a:lnTo>
                    <a:pt x="1619063" y="485032"/>
                  </a:lnTo>
                  <a:lnTo>
                    <a:pt x="1654587" y="508984"/>
                  </a:lnTo>
                  <a:lnTo>
                    <a:pt x="1678539" y="544508"/>
                  </a:lnTo>
                  <a:lnTo>
                    <a:pt x="1687322" y="588010"/>
                  </a:lnTo>
                  <a:lnTo>
                    <a:pt x="1687322" y="755650"/>
                  </a:lnTo>
                  <a:lnTo>
                    <a:pt x="1687322" y="1035050"/>
                  </a:lnTo>
                  <a:lnTo>
                    <a:pt x="1678539" y="1078551"/>
                  </a:lnTo>
                  <a:lnTo>
                    <a:pt x="1654587" y="1114075"/>
                  </a:lnTo>
                  <a:lnTo>
                    <a:pt x="1619063" y="1138027"/>
                  </a:lnTo>
                  <a:lnTo>
                    <a:pt x="1575562" y="1146810"/>
                  </a:lnTo>
                  <a:lnTo>
                    <a:pt x="767207" y="1146810"/>
                  </a:lnTo>
                  <a:lnTo>
                    <a:pt x="372872" y="1146810"/>
                  </a:lnTo>
                  <a:lnTo>
                    <a:pt x="221741" y="1146810"/>
                  </a:lnTo>
                  <a:lnTo>
                    <a:pt x="178240" y="1138027"/>
                  </a:lnTo>
                  <a:lnTo>
                    <a:pt x="142716" y="1114075"/>
                  </a:lnTo>
                  <a:lnTo>
                    <a:pt x="118764" y="1078551"/>
                  </a:lnTo>
                  <a:lnTo>
                    <a:pt x="109982" y="1035050"/>
                  </a:lnTo>
                  <a:lnTo>
                    <a:pt x="109982" y="755650"/>
                  </a:lnTo>
                  <a:lnTo>
                    <a:pt x="109982" y="58801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08552" y="4376420"/>
            <a:ext cx="1089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 </a:t>
            </a:r>
            <a:r>
              <a:rPr sz="1800" spc="-5" dirty="0">
                <a:latin typeface="Carlito"/>
                <a:cs typeface="Carlito"/>
              </a:rPr>
              <a:t>can do  ha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spc="10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f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6516" y="2933700"/>
            <a:ext cx="1371600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02656" y="1795081"/>
            <a:ext cx="4963160" cy="2748280"/>
            <a:chOff x="2202656" y="1795081"/>
            <a:chExt cx="4963160" cy="2748280"/>
          </a:xfrm>
        </p:grpSpPr>
        <p:sp>
          <p:nvSpPr>
            <p:cNvPr id="4" name="object 4"/>
            <p:cNvSpPr/>
            <p:nvPr/>
          </p:nvSpPr>
          <p:spPr>
            <a:xfrm>
              <a:off x="2202656" y="2672016"/>
              <a:ext cx="1576609" cy="1871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3039" y="1799844"/>
              <a:ext cx="1888489" cy="2513965"/>
            </a:xfrm>
            <a:custGeom>
              <a:avLst/>
              <a:gdLst/>
              <a:ahLst/>
              <a:cxnLst/>
              <a:rect l="l" t="t" r="r" b="b"/>
              <a:pathLst>
                <a:path w="1888490" h="2513965">
                  <a:moveTo>
                    <a:pt x="1520189" y="0"/>
                  </a:moveTo>
                  <a:lnTo>
                    <a:pt x="304038" y="0"/>
                  </a:lnTo>
                  <a:lnTo>
                    <a:pt x="254726" y="3979"/>
                  </a:lnTo>
                  <a:lnTo>
                    <a:pt x="207946" y="15502"/>
                  </a:lnTo>
                  <a:lnTo>
                    <a:pt x="164324" y="33940"/>
                  </a:lnTo>
                  <a:lnTo>
                    <a:pt x="124486" y="58667"/>
                  </a:lnTo>
                  <a:lnTo>
                    <a:pt x="89058" y="89058"/>
                  </a:lnTo>
                  <a:lnTo>
                    <a:pt x="58667" y="124486"/>
                  </a:lnTo>
                  <a:lnTo>
                    <a:pt x="33940" y="164324"/>
                  </a:lnTo>
                  <a:lnTo>
                    <a:pt x="15502" y="207946"/>
                  </a:lnTo>
                  <a:lnTo>
                    <a:pt x="3979" y="254726"/>
                  </a:lnTo>
                  <a:lnTo>
                    <a:pt x="0" y="304038"/>
                  </a:lnTo>
                  <a:lnTo>
                    <a:pt x="0" y="1591817"/>
                  </a:lnTo>
                  <a:lnTo>
                    <a:pt x="3979" y="1641129"/>
                  </a:lnTo>
                  <a:lnTo>
                    <a:pt x="15502" y="1687909"/>
                  </a:lnTo>
                  <a:lnTo>
                    <a:pt x="33940" y="1731531"/>
                  </a:lnTo>
                  <a:lnTo>
                    <a:pt x="58667" y="1771369"/>
                  </a:lnTo>
                  <a:lnTo>
                    <a:pt x="89058" y="1806797"/>
                  </a:lnTo>
                  <a:lnTo>
                    <a:pt x="124486" y="1837188"/>
                  </a:lnTo>
                  <a:lnTo>
                    <a:pt x="164324" y="1861915"/>
                  </a:lnTo>
                  <a:lnTo>
                    <a:pt x="207946" y="1880353"/>
                  </a:lnTo>
                  <a:lnTo>
                    <a:pt x="254726" y="1891876"/>
                  </a:lnTo>
                  <a:lnTo>
                    <a:pt x="304038" y="1895855"/>
                  </a:lnTo>
                  <a:lnTo>
                    <a:pt x="1064133" y="1895855"/>
                  </a:lnTo>
                  <a:lnTo>
                    <a:pt x="1887982" y="2513456"/>
                  </a:lnTo>
                  <a:lnTo>
                    <a:pt x="1520189" y="1895855"/>
                  </a:lnTo>
                  <a:lnTo>
                    <a:pt x="1569501" y="1891876"/>
                  </a:lnTo>
                  <a:lnTo>
                    <a:pt x="1616281" y="1880353"/>
                  </a:lnTo>
                  <a:lnTo>
                    <a:pt x="1659903" y="1861915"/>
                  </a:lnTo>
                  <a:lnTo>
                    <a:pt x="1699741" y="1837188"/>
                  </a:lnTo>
                  <a:lnTo>
                    <a:pt x="1735169" y="1806797"/>
                  </a:lnTo>
                  <a:lnTo>
                    <a:pt x="1765560" y="1771369"/>
                  </a:lnTo>
                  <a:lnTo>
                    <a:pt x="1790287" y="1731531"/>
                  </a:lnTo>
                  <a:lnTo>
                    <a:pt x="1808725" y="1687909"/>
                  </a:lnTo>
                  <a:lnTo>
                    <a:pt x="1820248" y="1641129"/>
                  </a:lnTo>
                  <a:lnTo>
                    <a:pt x="1824228" y="1591817"/>
                  </a:lnTo>
                  <a:lnTo>
                    <a:pt x="1824228" y="304038"/>
                  </a:lnTo>
                  <a:lnTo>
                    <a:pt x="1820248" y="254726"/>
                  </a:lnTo>
                  <a:lnTo>
                    <a:pt x="1808725" y="207946"/>
                  </a:lnTo>
                  <a:lnTo>
                    <a:pt x="1790287" y="164324"/>
                  </a:lnTo>
                  <a:lnTo>
                    <a:pt x="1765560" y="124486"/>
                  </a:lnTo>
                  <a:lnTo>
                    <a:pt x="1735169" y="89058"/>
                  </a:lnTo>
                  <a:lnTo>
                    <a:pt x="1699741" y="58667"/>
                  </a:lnTo>
                  <a:lnTo>
                    <a:pt x="1659903" y="33940"/>
                  </a:lnTo>
                  <a:lnTo>
                    <a:pt x="1616281" y="15502"/>
                  </a:lnTo>
                  <a:lnTo>
                    <a:pt x="1569501" y="3979"/>
                  </a:lnTo>
                  <a:lnTo>
                    <a:pt x="1520189" y="0"/>
                  </a:lnTo>
                  <a:close/>
                </a:path>
              </a:pathLst>
            </a:custGeom>
            <a:solidFill>
              <a:srgbClr val="8000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39" y="1799844"/>
              <a:ext cx="1888489" cy="2513965"/>
            </a:xfrm>
            <a:custGeom>
              <a:avLst/>
              <a:gdLst/>
              <a:ahLst/>
              <a:cxnLst/>
              <a:rect l="l" t="t" r="r" b="b"/>
              <a:pathLst>
                <a:path w="1888490" h="2513965">
                  <a:moveTo>
                    <a:pt x="0" y="304038"/>
                  </a:moveTo>
                  <a:lnTo>
                    <a:pt x="3979" y="254726"/>
                  </a:lnTo>
                  <a:lnTo>
                    <a:pt x="15502" y="207946"/>
                  </a:lnTo>
                  <a:lnTo>
                    <a:pt x="33940" y="164324"/>
                  </a:lnTo>
                  <a:lnTo>
                    <a:pt x="58667" y="124486"/>
                  </a:lnTo>
                  <a:lnTo>
                    <a:pt x="89058" y="89058"/>
                  </a:lnTo>
                  <a:lnTo>
                    <a:pt x="124486" y="58667"/>
                  </a:lnTo>
                  <a:lnTo>
                    <a:pt x="164324" y="33940"/>
                  </a:lnTo>
                  <a:lnTo>
                    <a:pt x="207946" y="15502"/>
                  </a:lnTo>
                  <a:lnTo>
                    <a:pt x="254726" y="3979"/>
                  </a:lnTo>
                  <a:lnTo>
                    <a:pt x="304038" y="0"/>
                  </a:lnTo>
                  <a:lnTo>
                    <a:pt x="1064133" y="0"/>
                  </a:lnTo>
                  <a:lnTo>
                    <a:pt x="1520189" y="0"/>
                  </a:lnTo>
                  <a:lnTo>
                    <a:pt x="1569501" y="3979"/>
                  </a:lnTo>
                  <a:lnTo>
                    <a:pt x="1616281" y="15502"/>
                  </a:lnTo>
                  <a:lnTo>
                    <a:pt x="1659903" y="33940"/>
                  </a:lnTo>
                  <a:lnTo>
                    <a:pt x="1699741" y="58667"/>
                  </a:lnTo>
                  <a:lnTo>
                    <a:pt x="1735169" y="89058"/>
                  </a:lnTo>
                  <a:lnTo>
                    <a:pt x="1765560" y="124486"/>
                  </a:lnTo>
                  <a:lnTo>
                    <a:pt x="1790287" y="164324"/>
                  </a:lnTo>
                  <a:lnTo>
                    <a:pt x="1808725" y="207946"/>
                  </a:lnTo>
                  <a:lnTo>
                    <a:pt x="1820248" y="254726"/>
                  </a:lnTo>
                  <a:lnTo>
                    <a:pt x="1824228" y="304038"/>
                  </a:lnTo>
                  <a:lnTo>
                    <a:pt x="1824228" y="1105915"/>
                  </a:lnTo>
                  <a:lnTo>
                    <a:pt x="1824228" y="1579879"/>
                  </a:lnTo>
                  <a:lnTo>
                    <a:pt x="1824228" y="1591817"/>
                  </a:lnTo>
                  <a:lnTo>
                    <a:pt x="1820248" y="1641129"/>
                  </a:lnTo>
                  <a:lnTo>
                    <a:pt x="1808725" y="1687909"/>
                  </a:lnTo>
                  <a:lnTo>
                    <a:pt x="1790287" y="1731531"/>
                  </a:lnTo>
                  <a:lnTo>
                    <a:pt x="1765560" y="1771369"/>
                  </a:lnTo>
                  <a:lnTo>
                    <a:pt x="1735169" y="1806797"/>
                  </a:lnTo>
                  <a:lnTo>
                    <a:pt x="1699741" y="1837188"/>
                  </a:lnTo>
                  <a:lnTo>
                    <a:pt x="1659903" y="1861915"/>
                  </a:lnTo>
                  <a:lnTo>
                    <a:pt x="1616281" y="1880353"/>
                  </a:lnTo>
                  <a:lnTo>
                    <a:pt x="1569501" y="1891876"/>
                  </a:lnTo>
                  <a:lnTo>
                    <a:pt x="1520189" y="1895855"/>
                  </a:lnTo>
                  <a:lnTo>
                    <a:pt x="1887982" y="2513456"/>
                  </a:lnTo>
                  <a:lnTo>
                    <a:pt x="1064133" y="1895855"/>
                  </a:lnTo>
                  <a:lnTo>
                    <a:pt x="304038" y="1895855"/>
                  </a:lnTo>
                  <a:lnTo>
                    <a:pt x="254726" y="1891876"/>
                  </a:lnTo>
                  <a:lnTo>
                    <a:pt x="207946" y="1880353"/>
                  </a:lnTo>
                  <a:lnTo>
                    <a:pt x="164324" y="1861915"/>
                  </a:lnTo>
                  <a:lnTo>
                    <a:pt x="124486" y="1837188"/>
                  </a:lnTo>
                  <a:lnTo>
                    <a:pt x="89058" y="1806797"/>
                  </a:lnTo>
                  <a:lnTo>
                    <a:pt x="58667" y="1771369"/>
                  </a:lnTo>
                  <a:lnTo>
                    <a:pt x="33940" y="1731531"/>
                  </a:lnTo>
                  <a:lnTo>
                    <a:pt x="15502" y="1687909"/>
                  </a:lnTo>
                  <a:lnTo>
                    <a:pt x="3979" y="1641129"/>
                  </a:lnTo>
                  <a:lnTo>
                    <a:pt x="0" y="1591817"/>
                  </a:lnTo>
                  <a:lnTo>
                    <a:pt x="0" y="1579879"/>
                  </a:lnTo>
                  <a:lnTo>
                    <a:pt x="0" y="1105915"/>
                  </a:lnTo>
                  <a:lnTo>
                    <a:pt x="0" y="3040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9735" y="1962784"/>
            <a:ext cx="1174750" cy="25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964"/>
              </a:lnSpc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Discovery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Pairing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Detection</a:t>
            </a:r>
            <a:r>
              <a:rPr sz="1800" b="1" spc="-95" dirty="0">
                <a:solidFill>
                  <a:srgbClr val="A7072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of </a:t>
            </a:r>
            <a:r>
              <a:rPr sz="1800" b="1" dirty="0">
                <a:solidFill>
                  <a:srgbClr val="A7072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Profiles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2857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A70724"/>
                </a:solidFill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12" y="49085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spc="5" dirty="0">
                <a:latin typeface="Times New Roman"/>
                <a:cs typeface="Times New Roman"/>
              </a:rPr>
              <a:t>y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ch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20" dirty="0">
                <a:latin typeface="Times New Roman"/>
                <a:cs typeface="Times New Roman"/>
              </a:rPr>
              <a:t>z</a:t>
            </a:r>
            <a:r>
              <a:rPr sz="1800" b="1" dirty="0"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" y="5513070"/>
            <a:ext cx="223520" cy="196850"/>
          </a:xfrm>
          <a:custGeom>
            <a:avLst/>
            <a:gdLst/>
            <a:ahLst/>
            <a:cxnLst/>
            <a:rect l="l" t="t" r="r" b="b"/>
            <a:pathLst>
              <a:path w="223520" h="19685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223520" h="19685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223520" h="196850">
                <a:moveTo>
                  <a:pt x="223266" y="165354"/>
                </a:moveTo>
                <a:lnTo>
                  <a:pt x="47244" y="165354"/>
                </a:lnTo>
                <a:lnTo>
                  <a:pt x="47244" y="0"/>
                </a:lnTo>
                <a:lnTo>
                  <a:pt x="39370" y="0"/>
                </a:lnTo>
                <a:lnTo>
                  <a:pt x="39370" y="165354"/>
                </a:lnTo>
                <a:lnTo>
                  <a:pt x="34277" y="165354"/>
                </a:lnTo>
                <a:lnTo>
                  <a:pt x="34277" y="173228"/>
                </a:lnTo>
                <a:lnTo>
                  <a:pt x="39370" y="173228"/>
                </a:lnTo>
                <a:lnTo>
                  <a:pt x="39370" y="181610"/>
                </a:lnTo>
                <a:lnTo>
                  <a:pt x="34277" y="181610"/>
                </a:lnTo>
                <a:lnTo>
                  <a:pt x="34277" y="189230"/>
                </a:lnTo>
                <a:lnTo>
                  <a:pt x="34277" y="196850"/>
                </a:lnTo>
                <a:lnTo>
                  <a:pt x="223266" y="196850"/>
                </a:lnTo>
                <a:lnTo>
                  <a:pt x="223266" y="189230"/>
                </a:lnTo>
                <a:lnTo>
                  <a:pt x="39370" y="189230"/>
                </a:lnTo>
                <a:lnTo>
                  <a:pt x="39370" y="188976"/>
                </a:lnTo>
                <a:lnTo>
                  <a:pt x="47244" y="188976"/>
                </a:lnTo>
                <a:lnTo>
                  <a:pt x="223266" y="188976"/>
                </a:lnTo>
                <a:lnTo>
                  <a:pt x="223266" y="181102"/>
                </a:lnTo>
                <a:lnTo>
                  <a:pt x="47244" y="181102"/>
                </a:lnTo>
                <a:lnTo>
                  <a:pt x="47244" y="173228"/>
                </a:lnTo>
                <a:lnTo>
                  <a:pt x="223266" y="173228"/>
                </a:lnTo>
                <a:lnTo>
                  <a:pt x="223266" y="165354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" y="518236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" y="485165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" y="4520945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" y="4190238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" y="385952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" y="352882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16" y="319811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16" y="2867405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6" y="2536697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6" y="2205989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16" y="187528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30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30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30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16" y="1701799"/>
            <a:ext cx="205104" cy="48260"/>
          </a:xfrm>
          <a:custGeom>
            <a:avLst/>
            <a:gdLst/>
            <a:ahLst/>
            <a:cxnLst/>
            <a:rect l="l" t="t" r="r" b="b"/>
            <a:pathLst>
              <a:path w="205104" h="48260">
                <a:moveTo>
                  <a:pt x="204978" y="39878"/>
                </a:moveTo>
                <a:lnTo>
                  <a:pt x="39370" y="39878"/>
                </a:lnTo>
                <a:lnTo>
                  <a:pt x="47244" y="47752"/>
                </a:lnTo>
                <a:lnTo>
                  <a:pt x="204978" y="47752"/>
                </a:lnTo>
                <a:lnTo>
                  <a:pt x="204978" y="39878"/>
                </a:lnTo>
                <a:close/>
              </a:path>
              <a:path w="205104" h="48260">
                <a:moveTo>
                  <a:pt x="204978" y="16510"/>
                </a:moveTo>
                <a:lnTo>
                  <a:pt x="15748" y="16510"/>
                </a:lnTo>
                <a:lnTo>
                  <a:pt x="15748" y="31750"/>
                </a:lnTo>
                <a:lnTo>
                  <a:pt x="204978" y="31750"/>
                </a:lnTo>
                <a:lnTo>
                  <a:pt x="204978" y="16510"/>
                </a:lnTo>
                <a:close/>
              </a:path>
              <a:path w="205104" h="48260">
                <a:moveTo>
                  <a:pt x="204978" y="0"/>
                </a:moveTo>
                <a:lnTo>
                  <a:pt x="0" y="0"/>
                </a:lnTo>
                <a:lnTo>
                  <a:pt x="0" y="8890"/>
                </a:lnTo>
                <a:lnTo>
                  <a:pt x="0" y="31750"/>
                </a:lnTo>
                <a:lnTo>
                  <a:pt x="7874" y="31750"/>
                </a:lnTo>
                <a:lnTo>
                  <a:pt x="7874" y="8890"/>
                </a:lnTo>
                <a:lnTo>
                  <a:pt x="204978" y="8890"/>
                </a:lnTo>
                <a:lnTo>
                  <a:pt x="204978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426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29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29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29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134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1842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2550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3258" y="1702307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14300" y="1791461"/>
            <a:ext cx="1858010" cy="2843530"/>
            <a:chOff x="114300" y="1791461"/>
            <a:chExt cx="1858010" cy="2843530"/>
          </a:xfrm>
        </p:grpSpPr>
        <p:sp>
          <p:nvSpPr>
            <p:cNvPr id="28" name="object 28"/>
            <p:cNvSpPr/>
            <p:nvPr/>
          </p:nvSpPr>
          <p:spPr>
            <a:xfrm>
              <a:off x="1924812" y="1791461"/>
              <a:ext cx="47625" cy="2834640"/>
            </a:xfrm>
            <a:custGeom>
              <a:avLst/>
              <a:gdLst/>
              <a:ahLst/>
              <a:cxnLst/>
              <a:rect l="l" t="t" r="r" b="b"/>
              <a:pathLst>
                <a:path w="47625" h="2834640">
                  <a:moveTo>
                    <a:pt x="7874" y="2645664"/>
                  </a:moveTo>
                  <a:lnTo>
                    <a:pt x="0" y="2645664"/>
                  </a:lnTo>
                  <a:lnTo>
                    <a:pt x="0" y="2834640"/>
                  </a:lnTo>
                  <a:lnTo>
                    <a:pt x="7874" y="2834640"/>
                  </a:lnTo>
                  <a:lnTo>
                    <a:pt x="7874" y="2645664"/>
                  </a:lnTo>
                  <a:close/>
                </a:path>
                <a:path w="47625" h="2834640">
                  <a:moveTo>
                    <a:pt x="7874" y="2314956"/>
                  </a:moveTo>
                  <a:lnTo>
                    <a:pt x="0" y="2314956"/>
                  </a:lnTo>
                  <a:lnTo>
                    <a:pt x="0" y="2503932"/>
                  </a:lnTo>
                  <a:lnTo>
                    <a:pt x="7874" y="2503932"/>
                  </a:lnTo>
                  <a:lnTo>
                    <a:pt x="7874" y="2314956"/>
                  </a:lnTo>
                  <a:close/>
                </a:path>
                <a:path w="47625" h="2834640">
                  <a:moveTo>
                    <a:pt x="7874" y="1984248"/>
                  </a:moveTo>
                  <a:lnTo>
                    <a:pt x="0" y="1984248"/>
                  </a:lnTo>
                  <a:lnTo>
                    <a:pt x="0" y="2173224"/>
                  </a:lnTo>
                  <a:lnTo>
                    <a:pt x="7874" y="2173224"/>
                  </a:lnTo>
                  <a:lnTo>
                    <a:pt x="7874" y="1984248"/>
                  </a:lnTo>
                  <a:close/>
                </a:path>
                <a:path w="47625" h="2834640">
                  <a:moveTo>
                    <a:pt x="7874" y="1653540"/>
                  </a:moveTo>
                  <a:lnTo>
                    <a:pt x="0" y="1653540"/>
                  </a:lnTo>
                  <a:lnTo>
                    <a:pt x="0" y="1842516"/>
                  </a:lnTo>
                  <a:lnTo>
                    <a:pt x="7874" y="1842516"/>
                  </a:lnTo>
                  <a:lnTo>
                    <a:pt x="7874" y="1653540"/>
                  </a:lnTo>
                  <a:close/>
                </a:path>
                <a:path w="47625" h="2834640">
                  <a:moveTo>
                    <a:pt x="7874" y="1322832"/>
                  </a:moveTo>
                  <a:lnTo>
                    <a:pt x="0" y="1322832"/>
                  </a:lnTo>
                  <a:lnTo>
                    <a:pt x="0" y="1511808"/>
                  </a:lnTo>
                  <a:lnTo>
                    <a:pt x="7874" y="1511808"/>
                  </a:lnTo>
                  <a:lnTo>
                    <a:pt x="7874" y="1322832"/>
                  </a:lnTo>
                  <a:close/>
                </a:path>
                <a:path w="47625" h="2834640">
                  <a:moveTo>
                    <a:pt x="7874" y="992124"/>
                  </a:moveTo>
                  <a:lnTo>
                    <a:pt x="0" y="992124"/>
                  </a:lnTo>
                  <a:lnTo>
                    <a:pt x="0" y="1181100"/>
                  </a:lnTo>
                  <a:lnTo>
                    <a:pt x="7874" y="1181100"/>
                  </a:lnTo>
                  <a:lnTo>
                    <a:pt x="7874" y="992124"/>
                  </a:lnTo>
                  <a:close/>
                </a:path>
                <a:path w="47625" h="2834640">
                  <a:moveTo>
                    <a:pt x="7874" y="661416"/>
                  </a:moveTo>
                  <a:lnTo>
                    <a:pt x="0" y="661416"/>
                  </a:lnTo>
                  <a:lnTo>
                    <a:pt x="0" y="850392"/>
                  </a:lnTo>
                  <a:lnTo>
                    <a:pt x="7874" y="850392"/>
                  </a:lnTo>
                  <a:lnTo>
                    <a:pt x="7874" y="661416"/>
                  </a:lnTo>
                  <a:close/>
                </a:path>
                <a:path w="47625" h="2834640">
                  <a:moveTo>
                    <a:pt x="7874" y="330708"/>
                  </a:moveTo>
                  <a:lnTo>
                    <a:pt x="0" y="330708"/>
                  </a:lnTo>
                  <a:lnTo>
                    <a:pt x="0" y="519684"/>
                  </a:lnTo>
                  <a:lnTo>
                    <a:pt x="7874" y="519684"/>
                  </a:lnTo>
                  <a:lnTo>
                    <a:pt x="7874" y="330708"/>
                  </a:lnTo>
                  <a:close/>
                </a:path>
                <a:path w="47625" h="2834640">
                  <a:moveTo>
                    <a:pt x="787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7874" y="188976"/>
                  </a:lnTo>
                  <a:lnTo>
                    <a:pt x="7874" y="0"/>
                  </a:lnTo>
                  <a:close/>
                </a:path>
                <a:path w="47625" h="2834640">
                  <a:moveTo>
                    <a:pt x="31496" y="2645664"/>
                  </a:moveTo>
                  <a:lnTo>
                    <a:pt x="15748" y="2645664"/>
                  </a:lnTo>
                  <a:lnTo>
                    <a:pt x="15748" y="2834640"/>
                  </a:lnTo>
                  <a:lnTo>
                    <a:pt x="31496" y="2834640"/>
                  </a:lnTo>
                  <a:lnTo>
                    <a:pt x="31496" y="2645664"/>
                  </a:lnTo>
                  <a:close/>
                </a:path>
                <a:path w="47625" h="2834640">
                  <a:moveTo>
                    <a:pt x="31496" y="2314956"/>
                  </a:moveTo>
                  <a:lnTo>
                    <a:pt x="15748" y="2314956"/>
                  </a:lnTo>
                  <a:lnTo>
                    <a:pt x="15748" y="2503932"/>
                  </a:lnTo>
                  <a:lnTo>
                    <a:pt x="31496" y="2503932"/>
                  </a:lnTo>
                  <a:lnTo>
                    <a:pt x="31496" y="2314956"/>
                  </a:lnTo>
                  <a:close/>
                </a:path>
                <a:path w="47625" h="2834640">
                  <a:moveTo>
                    <a:pt x="31496" y="1984248"/>
                  </a:moveTo>
                  <a:lnTo>
                    <a:pt x="15748" y="1984248"/>
                  </a:lnTo>
                  <a:lnTo>
                    <a:pt x="15748" y="2173224"/>
                  </a:lnTo>
                  <a:lnTo>
                    <a:pt x="31496" y="2173224"/>
                  </a:lnTo>
                  <a:lnTo>
                    <a:pt x="31496" y="1984248"/>
                  </a:lnTo>
                  <a:close/>
                </a:path>
                <a:path w="47625" h="2834640">
                  <a:moveTo>
                    <a:pt x="31496" y="1653540"/>
                  </a:moveTo>
                  <a:lnTo>
                    <a:pt x="15748" y="1653540"/>
                  </a:lnTo>
                  <a:lnTo>
                    <a:pt x="15748" y="1842516"/>
                  </a:lnTo>
                  <a:lnTo>
                    <a:pt x="31496" y="1842516"/>
                  </a:lnTo>
                  <a:lnTo>
                    <a:pt x="31496" y="1653540"/>
                  </a:lnTo>
                  <a:close/>
                </a:path>
                <a:path w="47625" h="2834640">
                  <a:moveTo>
                    <a:pt x="31496" y="1322832"/>
                  </a:moveTo>
                  <a:lnTo>
                    <a:pt x="15748" y="1322832"/>
                  </a:lnTo>
                  <a:lnTo>
                    <a:pt x="15748" y="1511808"/>
                  </a:lnTo>
                  <a:lnTo>
                    <a:pt x="31496" y="1511808"/>
                  </a:lnTo>
                  <a:lnTo>
                    <a:pt x="31496" y="1322832"/>
                  </a:lnTo>
                  <a:close/>
                </a:path>
                <a:path w="47625" h="2834640">
                  <a:moveTo>
                    <a:pt x="31496" y="992124"/>
                  </a:moveTo>
                  <a:lnTo>
                    <a:pt x="15748" y="992124"/>
                  </a:lnTo>
                  <a:lnTo>
                    <a:pt x="15748" y="1181100"/>
                  </a:lnTo>
                  <a:lnTo>
                    <a:pt x="31496" y="1181100"/>
                  </a:lnTo>
                  <a:lnTo>
                    <a:pt x="31496" y="992124"/>
                  </a:lnTo>
                  <a:close/>
                </a:path>
                <a:path w="47625" h="2834640">
                  <a:moveTo>
                    <a:pt x="31496" y="661416"/>
                  </a:moveTo>
                  <a:lnTo>
                    <a:pt x="15748" y="661416"/>
                  </a:lnTo>
                  <a:lnTo>
                    <a:pt x="15748" y="850392"/>
                  </a:lnTo>
                  <a:lnTo>
                    <a:pt x="31496" y="850392"/>
                  </a:lnTo>
                  <a:lnTo>
                    <a:pt x="31496" y="661416"/>
                  </a:lnTo>
                  <a:close/>
                </a:path>
                <a:path w="47625" h="2834640">
                  <a:moveTo>
                    <a:pt x="31496" y="330708"/>
                  </a:moveTo>
                  <a:lnTo>
                    <a:pt x="15748" y="330708"/>
                  </a:lnTo>
                  <a:lnTo>
                    <a:pt x="15748" y="519684"/>
                  </a:lnTo>
                  <a:lnTo>
                    <a:pt x="31496" y="519684"/>
                  </a:lnTo>
                  <a:lnTo>
                    <a:pt x="31496" y="330708"/>
                  </a:lnTo>
                  <a:close/>
                </a:path>
                <a:path w="47625" h="2834640">
                  <a:moveTo>
                    <a:pt x="31496" y="0"/>
                  </a:moveTo>
                  <a:lnTo>
                    <a:pt x="15748" y="0"/>
                  </a:lnTo>
                  <a:lnTo>
                    <a:pt x="15748" y="188976"/>
                  </a:lnTo>
                  <a:lnTo>
                    <a:pt x="31496" y="188976"/>
                  </a:lnTo>
                  <a:lnTo>
                    <a:pt x="31496" y="0"/>
                  </a:lnTo>
                  <a:close/>
                </a:path>
                <a:path w="47625" h="2834640">
                  <a:moveTo>
                    <a:pt x="47244" y="2645664"/>
                  </a:moveTo>
                  <a:lnTo>
                    <a:pt x="39370" y="2645664"/>
                  </a:lnTo>
                  <a:lnTo>
                    <a:pt x="39370" y="2834640"/>
                  </a:lnTo>
                  <a:lnTo>
                    <a:pt x="47244" y="2834640"/>
                  </a:lnTo>
                  <a:lnTo>
                    <a:pt x="47244" y="2645664"/>
                  </a:lnTo>
                  <a:close/>
                </a:path>
                <a:path w="47625" h="2834640">
                  <a:moveTo>
                    <a:pt x="47244" y="2314956"/>
                  </a:moveTo>
                  <a:lnTo>
                    <a:pt x="39370" y="2314956"/>
                  </a:lnTo>
                  <a:lnTo>
                    <a:pt x="39370" y="2503932"/>
                  </a:lnTo>
                  <a:lnTo>
                    <a:pt x="47244" y="2503932"/>
                  </a:lnTo>
                  <a:lnTo>
                    <a:pt x="47244" y="2314956"/>
                  </a:lnTo>
                  <a:close/>
                </a:path>
                <a:path w="47625" h="2834640">
                  <a:moveTo>
                    <a:pt x="47244" y="1984248"/>
                  </a:moveTo>
                  <a:lnTo>
                    <a:pt x="39370" y="1984248"/>
                  </a:lnTo>
                  <a:lnTo>
                    <a:pt x="39370" y="2173224"/>
                  </a:lnTo>
                  <a:lnTo>
                    <a:pt x="47244" y="2173224"/>
                  </a:lnTo>
                  <a:lnTo>
                    <a:pt x="47244" y="1984248"/>
                  </a:lnTo>
                  <a:close/>
                </a:path>
                <a:path w="47625" h="2834640">
                  <a:moveTo>
                    <a:pt x="47244" y="1653540"/>
                  </a:moveTo>
                  <a:lnTo>
                    <a:pt x="39370" y="1653540"/>
                  </a:lnTo>
                  <a:lnTo>
                    <a:pt x="39370" y="1842516"/>
                  </a:lnTo>
                  <a:lnTo>
                    <a:pt x="47244" y="1842516"/>
                  </a:lnTo>
                  <a:lnTo>
                    <a:pt x="47244" y="1653540"/>
                  </a:lnTo>
                  <a:close/>
                </a:path>
                <a:path w="47625" h="2834640">
                  <a:moveTo>
                    <a:pt x="47244" y="1322832"/>
                  </a:moveTo>
                  <a:lnTo>
                    <a:pt x="39370" y="1322832"/>
                  </a:lnTo>
                  <a:lnTo>
                    <a:pt x="39370" y="1511808"/>
                  </a:lnTo>
                  <a:lnTo>
                    <a:pt x="47244" y="1511808"/>
                  </a:lnTo>
                  <a:lnTo>
                    <a:pt x="47244" y="1322832"/>
                  </a:lnTo>
                  <a:close/>
                </a:path>
                <a:path w="47625" h="2834640">
                  <a:moveTo>
                    <a:pt x="47244" y="992124"/>
                  </a:moveTo>
                  <a:lnTo>
                    <a:pt x="39370" y="992124"/>
                  </a:lnTo>
                  <a:lnTo>
                    <a:pt x="39370" y="1181100"/>
                  </a:lnTo>
                  <a:lnTo>
                    <a:pt x="47244" y="1181100"/>
                  </a:lnTo>
                  <a:lnTo>
                    <a:pt x="47244" y="992124"/>
                  </a:lnTo>
                  <a:close/>
                </a:path>
                <a:path w="47625" h="2834640">
                  <a:moveTo>
                    <a:pt x="47244" y="661416"/>
                  </a:moveTo>
                  <a:lnTo>
                    <a:pt x="39370" y="661416"/>
                  </a:lnTo>
                  <a:lnTo>
                    <a:pt x="39370" y="850392"/>
                  </a:lnTo>
                  <a:lnTo>
                    <a:pt x="47244" y="850392"/>
                  </a:lnTo>
                  <a:lnTo>
                    <a:pt x="47244" y="661416"/>
                  </a:lnTo>
                  <a:close/>
                </a:path>
                <a:path w="47625" h="2834640">
                  <a:moveTo>
                    <a:pt x="47244" y="330708"/>
                  </a:moveTo>
                  <a:lnTo>
                    <a:pt x="39370" y="330708"/>
                  </a:lnTo>
                  <a:lnTo>
                    <a:pt x="39370" y="519684"/>
                  </a:lnTo>
                  <a:lnTo>
                    <a:pt x="47244" y="519684"/>
                  </a:lnTo>
                  <a:lnTo>
                    <a:pt x="47244" y="330708"/>
                  </a:lnTo>
                  <a:close/>
                </a:path>
                <a:path w="47625" h="2834640">
                  <a:moveTo>
                    <a:pt x="47244" y="0"/>
                  </a:moveTo>
                  <a:lnTo>
                    <a:pt x="39370" y="0"/>
                  </a:lnTo>
                  <a:lnTo>
                    <a:pt x="39370" y="188976"/>
                  </a:lnTo>
                  <a:lnTo>
                    <a:pt x="47244" y="188976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E1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300" y="1880615"/>
              <a:ext cx="1774189" cy="2753995"/>
            </a:xfrm>
            <a:custGeom>
              <a:avLst/>
              <a:gdLst/>
              <a:ahLst/>
              <a:cxnLst/>
              <a:rect l="l" t="t" r="r" b="b"/>
              <a:pathLst>
                <a:path w="1774189" h="2753995">
                  <a:moveTo>
                    <a:pt x="1773936" y="0"/>
                  </a:moveTo>
                  <a:lnTo>
                    <a:pt x="0" y="0"/>
                  </a:lnTo>
                  <a:lnTo>
                    <a:pt x="0" y="2753868"/>
                  </a:lnTo>
                  <a:lnTo>
                    <a:pt x="1773936" y="2753868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924812" y="4767833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4812" y="5098541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4812" y="5429250"/>
            <a:ext cx="47625" cy="189230"/>
          </a:xfrm>
          <a:custGeom>
            <a:avLst/>
            <a:gdLst/>
            <a:ahLst/>
            <a:cxnLst/>
            <a:rect l="l" t="t" r="r" b="b"/>
            <a:pathLst>
              <a:path w="47625" h="189229">
                <a:moveTo>
                  <a:pt x="7874" y="0"/>
                </a:moveTo>
                <a:lnTo>
                  <a:pt x="0" y="0"/>
                </a:lnTo>
                <a:lnTo>
                  <a:pt x="0" y="188976"/>
                </a:lnTo>
                <a:lnTo>
                  <a:pt x="7874" y="188976"/>
                </a:lnTo>
                <a:lnTo>
                  <a:pt x="7874" y="0"/>
                </a:lnTo>
                <a:close/>
              </a:path>
              <a:path w="47625" h="189229">
                <a:moveTo>
                  <a:pt x="31496" y="0"/>
                </a:moveTo>
                <a:lnTo>
                  <a:pt x="15748" y="0"/>
                </a:lnTo>
                <a:lnTo>
                  <a:pt x="15748" y="188976"/>
                </a:lnTo>
                <a:lnTo>
                  <a:pt x="31496" y="188976"/>
                </a:lnTo>
                <a:lnTo>
                  <a:pt x="31496" y="0"/>
                </a:lnTo>
                <a:close/>
              </a:path>
              <a:path w="47625" h="189229">
                <a:moveTo>
                  <a:pt x="47244" y="0"/>
                </a:moveTo>
                <a:lnTo>
                  <a:pt x="39370" y="0"/>
                </a:lnTo>
                <a:lnTo>
                  <a:pt x="39370" y="188976"/>
                </a:lnTo>
                <a:lnTo>
                  <a:pt x="47244" y="188976"/>
                </a:lnTo>
                <a:lnTo>
                  <a:pt x="47244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1546" y="5678423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0838" y="5678423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0130" y="5678423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422" y="5678423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30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30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30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8714" y="5678423"/>
            <a:ext cx="189230" cy="47625"/>
          </a:xfrm>
          <a:custGeom>
            <a:avLst/>
            <a:gdLst/>
            <a:ahLst/>
            <a:cxnLst/>
            <a:rect l="l" t="t" r="r" b="b"/>
            <a:pathLst>
              <a:path w="189229" h="47625">
                <a:moveTo>
                  <a:pt x="188976" y="39370"/>
                </a:moveTo>
                <a:lnTo>
                  <a:pt x="0" y="39370"/>
                </a:lnTo>
                <a:lnTo>
                  <a:pt x="0" y="47244"/>
                </a:lnTo>
                <a:lnTo>
                  <a:pt x="188976" y="47244"/>
                </a:lnTo>
                <a:lnTo>
                  <a:pt x="188976" y="39370"/>
                </a:lnTo>
                <a:close/>
              </a:path>
              <a:path w="189229" h="47625">
                <a:moveTo>
                  <a:pt x="188976" y="15748"/>
                </a:moveTo>
                <a:lnTo>
                  <a:pt x="0" y="15748"/>
                </a:lnTo>
                <a:lnTo>
                  <a:pt x="0" y="31496"/>
                </a:lnTo>
                <a:lnTo>
                  <a:pt x="188976" y="31496"/>
                </a:lnTo>
                <a:lnTo>
                  <a:pt x="188976" y="15748"/>
                </a:lnTo>
                <a:close/>
              </a:path>
              <a:path w="189229" h="47625">
                <a:moveTo>
                  <a:pt x="188976" y="0"/>
                </a:moveTo>
                <a:lnTo>
                  <a:pt x="0" y="0"/>
                </a:lnTo>
                <a:lnTo>
                  <a:pt x="0" y="7874"/>
                </a:lnTo>
                <a:lnTo>
                  <a:pt x="188976" y="7874"/>
                </a:lnTo>
                <a:lnTo>
                  <a:pt x="188976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0" y="5717794"/>
            <a:ext cx="189230" cy="8255"/>
          </a:xfrm>
          <a:custGeom>
            <a:avLst/>
            <a:gdLst/>
            <a:ahLst/>
            <a:cxnLst/>
            <a:rect l="l" t="t" r="r" b="b"/>
            <a:pathLst>
              <a:path w="189229" h="8254">
                <a:moveTo>
                  <a:pt x="188981" y="0"/>
                </a:moveTo>
                <a:lnTo>
                  <a:pt x="0" y="0"/>
                </a:lnTo>
                <a:lnTo>
                  <a:pt x="0" y="7873"/>
                </a:lnTo>
                <a:lnTo>
                  <a:pt x="188981" y="7873"/>
                </a:lnTo>
                <a:lnTo>
                  <a:pt x="188981" y="0"/>
                </a:lnTo>
                <a:close/>
              </a:path>
            </a:pathLst>
          </a:custGeom>
          <a:solidFill>
            <a:srgbClr val="E10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37759" y="1901697"/>
            <a:ext cx="14954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complete </a:t>
            </a:r>
            <a:r>
              <a:rPr sz="1800" spc="-20" dirty="0">
                <a:latin typeface="Carlito"/>
                <a:cs typeface="Carlito"/>
              </a:rPr>
              <a:t>my  </a:t>
            </a:r>
            <a:r>
              <a:rPr sz="1800" spc="-5" dirty="0">
                <a:latin typeface="Carlito"/>
                <a:cs typeface="Carlito"/>
              </a:rPr>
              <a:t>phonebook, </a:t>
            </a:r>
            <a:r>
              <a:rPr sz="1800" dirty="0">
                <a:latin typeface="Carlito"/>
                <a:cs typeface="Carlito"/>
              </a:rPr>
              <a:t>I  </a:t>
            </a:r>
            <a:r>
              <a:rPr sz="1800" spc="-10" dirty="0">
                <a:latin typeface="Carlito"/>
                <a:cs typeface="Carlito"/>
              </a:rPr>
              <a:t>have to  synchronise 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your  contacts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50665" y="3849496"/>
            <a:ext cx="1696720" cy="1473835"/>
            <a:chOff x="3550665" y="3849496"/>
            <a:chExt cx="1696720" cy="1473835"/>
          </a:xfrm>
        </p:grpSpPr>
        <p:sp>
          <p:nvSpPr>
            <p:cNvPr id="41" name="object 41"/>
            <p:cNvSpPr/>
            <p:nvPr/>
          </p:nvSpPr>
          <p:spPr>
            <a:xfrm>
              <a:off x="3555237" y="3854068"/>
              <a:ext cx="1687830" cy="1464945"/>
            </a:xfrm>
            <a:custGeom>
              <a:avLst/>
              <a:gdLst/>
              <a:ahLst/>
              <a:cxnLst/>
              <a:rect l="l" t="t" r="r" b="b"/>
              <a:pathLst>
                <a:path w="1687829" h="1464945">
                  <a:moveTo>
                    <a:pt x="1522729" y="477138"/>
                  </a:moveTo>
                  <a:lnTo>
                    <a:pt x="274574" y="477138"/>
                  </a:lnTo>
                  <a:lnTo>
                    <a:pt x="230808" y="483016"/>
                  </a:lnTo>
                  <a:lnTo>
                    <a:pt x="191487" y="499603"/>
                  </a:lnTo>
                  <a:lnTo>
                    <a:pt x="158178" y="525335"/>
                  </a:lnTo>
                  <a:lnTo>
                    <a:pt x="132446" y="558644"/>
                  </a:lnTo>
                  <a:lnTo>
                    <a:pt x="115859" y="597965"/>
                  </a:lnTo>
                  <a:lnTo>
                    <a:pt x="109982" y="641730"/>
                  </a:lnTo>
                  <a:lnTo>
                    <a:pt x="109982" y="1300098"/>
                  </a:lnTo>
                  <a:lnTo>
                    <a:pt x="115859" y="1343864"/>
                  </a:lnTo>
                  <a:lnTo>
                    <a:pt x="132446" y="1383185"/>
                  </a:lnTo>
                  <a:lnTo>
                    <a:pt x="158178" y="1416494"/>
                  </a:lnTo>
                  <a:lnTo>
                    <a:pt x="191487" y="1442226"/>
                  </a:lnTo>
                  <a:lnTo>
                    <a:pt x="230808" y="1458813"/>
                  </a:lnTo>
                  <a:lnTo>
                    <a:pt x="274574" y="1464690"/>
                  </a:lnTo>
                  <a:lnTo>
                    <a:pt x="1522729" y="1464690"/>
                  </a:lnTo>
                  <a:lnTo>
                    <a:pt x="1566495" y="1458813"/>
                  </a:lnTo>
                  <a:lnTo>
                    <a:pt x="1605816" y="1442226"/>
                  </a:lnTo>
                  <a:lnTo>
                    <a:pt x="1639125" y="1416494"/>
                  </a:lnTo>
                  <a:lnTo>
                    <a:pt x="1664857" y="1383185"/>
                  </a:lnTo>
                  <a:lnTo>
                    <a:pt x="1681444" y="1343864"/>
                  </a:lnTo>
                  <a:lnTo>
                    <a:pt x="1687322" y="1300098"/>
                  </a:lnTo>
                  <a:lnTo>
                    <a:pt x="1687322" y="641730"/>
                  </a:lnTo>
                  <a:lnTo>
                    <a:pt x="1681444" y="597965"/>
                  </a:lnTo>
                  <a:lnTo>
                    <a:pt x="1664857" y="558644"/>
                  </a:lnTo>
                  <a:lnTo>
                    <a:pt x="1639125" y="525335"/>
                  </a:lnTo>
                  <a:lnTo>
                    <a:pt x="1605816" y="499603"/>
                  </a:lnTo>
                  <a:lnTo>
                    <a:pt x="1566495" y="483016"/>
                  </a:lnTo>
                  <a:lnTo>
                    <a:pt x="1522729" y="477138"/>
                  </a:lnTo>
                  <a:close/>
                </a:path>
                <a:path w="1687829" h="1464945">
                  <a:moveTo>
                    <a:pt x="0" y="0"/>
                  </a:moveTo>
                  <a:lnTo>
                    <a:pt x="372872" y="477138"/>
                  </a:lnTo>
                  <a:lnTo>
                    <a:pt x="767207" y="477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072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55237" y="3854068"/>
              <a:ext cx="1687830" cy="1464945"/>
            </a:xfrm>
            <a:custGeom>
              <a:avLst/>
              <a:gdLst/>
              <a:ahLst/>
              <a:cxnLst/>
              <a:rect l="l" t="t" r="r" b="b"/>
              <a:pathLst>
                <a:path w="1687829" h="1464945">
                  <a:moveTo>
                    <a:pt x="109982" y="641730"/>
                  </a:moveTo>
                  <a:lnTo>
                    <a:pt x="115859" y="597965"/>
                  </a:lnTo>
                  <a:lnTo>
                    <a:pt x="132446" y="558644"/>
                  </a:lnTo>
                  <a:lnTo>
                    <a:pt x="158178" y="525335"/>
                  </a:lnTo>
                  <a:lnTo>
                    <a:pt x="191487" y="499603"/>
                  </a:lnTo>
                  <a:lnTo>
                    <a:pt x="230808" y="483016"/>
                  </a:lnTo>
                  <a:lnTo>
                    <a:pt x="274574" y="477138"/>
                  </a:lnTo>
                  <a:lnTo>
                    <a:pt x="372872" y="477138"/>
                  </a:lnTo>
                  <a:lnTo>
                    <a:pt x="0" y="0"/>
                  </a:lnTo>
                  <a:lnTo>
                    <a:pt x="767207" y="477138"/>
                  </a:lnTo>
                  <a:lnTo>
                    <a:pt x="1522729" y="477138"/>
                  </a:lnTo>
                  <a:lnTo>
                    <a:pt x="1566495" y="483016"/>
                  </a:lnTo>
                  <a:lnTo>
                    <a:pt x="1605816" y="499603"/>
                  </a:lnTo>
                  <a:lnTo>
                    <a:pt x="1639125" y="525335"/>
                  </a:lnTo>
                  <a:lnTo>
                    <a:pt x="1664857" y="558644"/>
                  </a:lnTo>
                  <a:lnTo>
                    <a:pt x="1681444" y="597965"/>
                  </a:lnTo>
                  <a:lnTo>
                    <a:pt x="1687322" y="641730"/>
                  </a:lnTo>
                  <a:lnTo>
                    <a:pt x="1687322" y="888618"/>
                  </a:lnTo>
                  <a:lnTo>
                    <a:pt x="1687322" y="1300098"/>
                  </a:lnTo>
                  <a:lnTo>
                    <a:pt x="1681444" y="1343864"/>
                  </a:lnTo>
                  <a:lnTo>
                    <a:pt x="1664857" y="1383185"/>
                  </a:lnTo>
                  <a:lnTo>
                    <a:pt x="1639125" y="1416494"/>
                  </a:lnTo>
                  <a:lnTo>
                    <a:pt x="1605816" y="1442226"/>
                  </a:lnTo>
                  <a:lnTo>
                    <a:pt x="1566495" y="1458813"/>
                  </a:lnTo>
                  <a:lnTo>
                    <a:pt x="1522729" y="1464690"/>
                  </a:lnTo>
                  <a:lnTo>
                    <a:pt x="767207" y="1464690"/>
                  </a:lnTo>
                  <a:lnTo>
                    <a:pt x="372872" y="1464690"/>
                  </a:lnTo>
                  <a:lnTo>
                    <a:pt x="274574" y="1464690"/>
                  </a:lnTo>
                  <a:lnTo>
                    <a:pt x="230808" y="1458813"/>
                  </a:lnTo>
                  <a:lnTo>
                    <a:pt x="191487" y="1442226"/>
                  </a:lnTo>
                  <a:lnTo>
                    <a:pt x="158178" y="1416494"/>
                  </a:lnTo>
                  <a:lnTo>
                    <a:pt x="132446" y="1383185"/>
                  </a:lnTo>
                  <a:lnTo>
                    <a:pt x="115859" y="1343864"/>
                  </a:lnTo>
                  <a:lnTo>
                    <a:pt x="109982" y="1300098"/>
                  </a:lnTo>
                  <a:lnTo>
                    <a:pt x="109982" y="888618"/>
                  </a:lnTo>
                  <a:lnTo>
                    <a:pt x="109982" y="64173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841496" y="4391914"/>
            <a:ext cx="1224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Ok,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transfer  </a:t>
            </a:r>
            <a:r>
              <a:rPr sz="1800" spc="-20" dirty="0">
                <a:latin typeface="Carlito"/>
                <a:cs typeface="Carlito"/>
              </a:rPr>
              <a:t>my </a:t>
            </a:r>
            <a:r>
              <a:rPr sz="1800" dirty="0">
                <a:latin typeface="Carlito"/>
                <a:cs typeface="Carlito"/>
              </a:rPr>
              <a:t>163  </a:t>
            </a:r>
            <a:r>
              <a:rPr sz="1800" spc="-10" dirty="0">
                <a:latin typeface="Carlito"/>
                <a:cs typeface="Carlito"/>
              </a:rPr>
              <a:t>contacts.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705" y="461899"/>
            <a:ext cx="6241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 how does </a:t>
            </a:r>
            <a:r>
              <a:rPr spc="-10" dirty="0"/>
              <a:t>it really</a:t>
            </a:r>
            <a:r>
              <a:rPr spc="-20" dirty="0"/>
              <a:t> </a:t>
            </a:r>
            <a:r>
              <a:rPr spc="-10" dirty="0"/>
              <a:t>work?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7902" y="2209545"/>
            <a:ext cx="3279140" cy="3932554"/>
            <a:chOff x="5057902" y="2209545"/>
            <a:chExt cx="3279140" cy="3932554"/>
          </a:xfrm>
        </p:grpSpPr>
        <p:sp>
          <p:nvSpPr>
            <p:cNvPr id="4" name="object 4"/>
            <p:cNvSpPr/>
            <p:nvPr/>
          </p:nvSpPr>
          <p:spPr>
            <a:xfrm>
              <a:off x="5077968" y="2229611"/>
              <a:ext cx="3238499" cy="3892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062" y="2219705"/>
              <a:ext cx="3258820" cy="3912235"/>
            </a:xfrm>
            <a:custGeom>
              <a:avLst/>
              <a:gdLst/>
              <a:ahLst/>
              <a:cxnLst/>
              <a:rect l="l" t="t" r="r" b="b"/>
              <a:pathLst>
                <a:path w="3258820" h="3912235">
                  <a:moveTo>
                    <a:pt x="0" y="3912108"/>
                  </a:moveTo>
                  <a:lnTo>
                    <a:pt x="3258312" y="3912108"/>
                  </a:lnTo>
                  <a:lnTo>
                    <a:pt x="3258312" y="0"/>
                  </a:lnTo>
                  <a:lnTo>
                    <a:pt x="0" y="0"/>
                  </a:lnTo>
                  <a:lnTo>
                    <a:pt x="0" y="391210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627377"/>
            <a:ext cx="8020684" cy="367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Bluetooth </a:t>
            </a:r>
            <a:r>
              <a:rPr sz="2200" spc="-310" dirty="0">
                <a:latin typeface="Arial Black"/>
                <a:cs typeface="Arial Black"/>
              </a:rPr>
              <a:t>is </a:t>
            </a:r>
            <a:r>
              <a:rPr sz="2200" spc="-355" dirty="0">
                <a:latin typeface="Arial Black"/>
                <a:cs typeface="Arial Black"/>
              </a:rPr>
              <a:t>a </a:t>
            </a:r>
            <a:r>
              <a:rPr sz="2200" spc="-270" dirty="0">
                <a:latin typeface="Arial Black"/>
                <a:cs typeface="Arial Black"/>
              </a:rPr>
              <a:t>standard </a:t>
            </a:r>
            <a:r>
              <a:rPr sz="2200" spc="-190" dirty="0">
                <a:latin typeface="Arial Black"/>
                <a:cs typeface="Arial Black"/>
              </a:rPr>
              <a:t>for </a:t>
            </a:r>
            <a:r>
              <a:rPr sz="2200" spc="-265" dirty="0">
                <a:latin typeface="Arial Black"/>
                <a:cs typeface="Arial Black"/>
              </a:rPr>
              <a:t>tiny, </a:t>
            </a:r>
            <a:r>
              <a:rPr sz="2200" spc="-225" dirty="0">
                <a:latin typeface="Arial Black"/>
                <a:cs typeface="Arial Black"/>
              </a:rPr>
              <a:t>radio </a:t>
            </a:r>
            <a:r>
              <a:rPr sz="2200" spc="-265" dirty="0">
                <a:latin typeface="Arial Black"/>
                <a:cs typeface="Arial Black"/>
              </a:rPr>
              <a:t>frequency </a:t>
            </a:r>
            <a:r>
              <a:rPr sz="2200" spc="-295" dirty="0">
                <a:latin typeface="Arial Black"/>
                <a:cs typeface="Arial Black"/>
              </a:rPr>
              <a:t>chips </a:t>
            </a:r>
            <a:r>
              <a:rPr sz="2200" spc="-260" dirty="0">
                <a:latin typeface="Arial Black"/>
                <a:cs typeface="Arial Black"/>
              </a:rPr>
              <a:t>that</a:t>
            </a:r>
            <a:r>
              <a:rPr sz="2200" spc="-520" dirty="0">
                <a:latin typeface="Arial Black"/>
                <a:cs typeface="Arial Black"/>
              </a:rPr>
              <a:t> </a:t>
            </a:r>
            <a:r>
              <a:rPr sz="2200" spc="-345" dirty="0">
                <a:latin typeface="Arial Black"/>
                <a:cs typeface="Arial Black"/>
              </a:rPr>
              <a:t>can</a:t>
            </a:r>
            <a:endParaRPr sz="2200">
              <a:latin typeface="Arial Black"/>
              <a:cs typeface="Arial Black"/>
            </a:endParaRPr>
          </a:p>
          <a:p>
            <a:pPr marL="355600">
              <a:lnSpc>
                <a:spcPct val="100000"/>
              </a:lnSpc>
            </a:pPr>
            <a:r>
              <a:rPr sz="2200" spc="-250" dirty="0">
                <a:latin typeface="Arial Black"/>
                <a:cs typeface="Arial Black"/>
              </a:rPr>
              <a:t>be </a:t>
            </a:r>
            <a:r>
              <a:rPr sz="2200" spc="-204" dirty="0">
                <a:latin typeface="Arial Black"/>
                <a:cs typeface="Arial Black"/>
              </a:rPr>
              <a:t>plugged </a:t>
            </a:r>
            <a:r>
              <a:rPr sz="2200" spc="-215" dirty="0">
                <a:latin typeface="Arial Black"/>
                <a:cs typeface="Arial Black"/>
              </a:rPr>
              <a:t>into </a:t>
            </a:r>
            <a:r>
              <a:rPr sz="2200" spc="-229" dirty="0">
                <a:latin typeface="Arial Black"/>
                <a:cs typeface="Arial Black"/>
              </a:rPr>
              <a:t>your</a:t>
            </a:r>
            <a:r>
              <a:rPr sz="2200" spc="140" dirty="0">
                <a:latin typeface="Arial Black"/>
                <a:cs typeface="Arial Black"/>
              </a:rPr>
              <a:t> </a:t>
            </a:r>
            <a:r>
              <a:rPr sz="2200" spc="-310" dirty="0">
                <a:latin typeface="Arial Black"/>
                <a:cs typeface="Arial Black"/>
              </a:rPr>
              <a:t>devices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Arial Black"/>
              <a:cs typeface="Arial Black"/>
            </a:endParaRPr>
          </a:p>
          <a:p>
            <a:pPr marL="453390" marR="412877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53390" algn="l"/>
                <a:tab pos="454025" algn="l"/>
              </a:tabLst>
            </a:pPr>
            <a:r>
              <a:rPr sz="2200" spc="-345" dirty="0">
                <a:latin typeface="Arial Black"/>
                <a:cs typeface="Arial Black"/>
              </a:rPr>
              <a:t>These </a:t>
            </a:r>
            <a:r>
              <a:rPr sz="2200" spc="-295" dirty="0">
                <a:latin typeface="Arial Black"/>
                <a:cs typeface="Arial Black"/>
              </a:rPr>
              <a:t>chips </a:t>
            </a:r>
            <a:r>
              <a:rPr sz="2200" spc="-345" dirty="0">
                <a:latin typeface="Arial Black"/>
                <a:cs typeface="Arial Black"/>
              </a:rPr>
              <a:t>were </a:t>
            </a:r>
            <a:r>
              <a:rPr sz="2200" spc="-254" dirty="0">
                <a:latin typeface="Arial Black"/>
                <a:cs typeface="Arial Black"/>
              </a:rPr>
              <a:t>designed 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335" dirty="0">
                <a:latin typeface="Arial Black"/>
                <a:cs typeface="Arial Black"/>
              </a:rPr>
              <a:t>take </a:t>
            </a:r>
            <a:r>
              <a:rPr sz="2200" spc="-254" dirty="0">
                <a:latin typeface="Arial Black"/>
                <a:cs typeface="Arial Black"/>
              </a:rPr>
              <a:t>all </a:t>
            </a:r>
            <a:r>
              <a:rPr sz="2200" spc="-195" dirty="0">
                <a:latin typeface="Arial Black"/>
                <a:cs typeface="Arial Black"/>
              </a:rPr>
              <a:t>of </a:t>
            </a:r>
            <a:r>
              <a:rPr sz="2200" spc="-260" dirty="0">
                <a:latin typeface="Arial Black"/>
                <a:cs typeface="Arial Black"/>
              </a:rPr>
              <a:t>the  </a:t>
            </a:r>
            <a:r>
              <a:rPr sz="2200" spc="-235" dirty="0">
                <a:latin typeface="Arial Black"/>
                <a:cs typeface="Arial Black"/>
              </a:rPr>
              <a:t>information </a:t>
            </a:r>
            <a:r>
              <a:rPr sz="2200" spc="-260" dirty="0">
                <a:latin typeface="Arial Black"/>
                <a:cs typeface="Arial Black"/>
              </a:rPr>
              <a:t>that </a:t>
            </a:r>
            <a:r>
              <a:rPr sz="2200" spc="-229" dirty="0">
                <a:latin typeface="Arial Black"/>
                <a:cs typeface="Arial Black"/>
              </a:rPr>
              <a:t>your </a:t>
            </a:r>
            <a:r>
              <a:rPr sz="2200" spc="-335" dirty="0">
                <a:latin typeface="Arial Black"/>
                <a:cs typeface="Arial Black"/>
              </a:rPr>
              <a:t>wires  </a:t>
            </a:r>
            <a:r>
              <a:rPr sz="2200" spc="-250" dirty="0">
                <a:latin typeface="Arial Black"/>
                <a:cs typeface="Arial Black"/>
              </a:rPr>
              <a:t>normally </a:t>
            </a:r>
            <a:r>
              <a:rPr sz="2200" spc="-280" dirty="0">
                <a:latin typeface="Arial Black"/>
                <a:cs typeface="Arial Black"/>
              </a:rPr>
              <a:t>send, </a:t>
            </a:r>
            <a:r>
              <a:rPr sz="2200" spc="-250" dirty="0">
                <a:latin typeface="Arial Black"/>
                <a:cs typeface="Arial Black"/>
              </a:rPr>
              <a:t>and </a:t>
            </a:r>
            <a:r>
              <a:rPr sz="2200" spc="-275" dirty="0">
                <a:latin typeface="Arial Black"/>
                <a:cs typeface="Arial Black"/>
              </a:rPr>
              <a:t>transmit  </a:t>
            </a:r>
            <a:r>
              <a:rPr sz="2200" spc="-220" dirty="0">
                <a:latin typeface="Arial Black"/>
                <a:cs typeface="Arial Black"/>
              </a:rPr>
              <a:t>it </a:t>
            </a:r>
            <a:r>
              <a:rPr sz="2200" spc="-295" dirty="0">
                <a:latin typeface="Arial Black"/>
                <a:cs typeface="Arial Black"/>
              </a:rPr>
              <a:t>at </a:t>
            </a:r>
            <a:r>
              <a:rPr sz="2200" spc="-355" dirty="0">
                <a:latin typeface="Arial Black"/>
                <a:cs typeface="Arial Black"/>
              </a:rPr>
              <a:t>a </a:t>
            </a:r>
            <a:r>
              <a:rPr sz="2200" spc="-305" dirty="0">
                <a:latin typeface="Arial Black"/>
                <a:cs typeface="Arial Black"/>
              </a:rPr>
              <a:t>special </a:t>
            </a:r>
            <a:r>
              <a:rPr sz="2200" spc="-270" dirty="0">
                <a:latin typeface="Arial Black"/>
                <a:cs typeface="Arial Black"/>
              </a:rPr>
              <a:t>frequency </a:t>
            </a:r>
            <a:r>
              <a:rPr sz="2200" spc="-215" dirty="0">
                <a:latin typeface="Arial Black"/>
                <a:cs typeface="Arial Black"/>
              </a:rPr>
              <a:t>to  </a:t>
            </a:r>
            <a:r>
              <a:rPr sz="2200" spc="-254" dirty="0">
                <a:latin typeface="Arial Black"/>
                <a:cs typeface="Arial Black"/>
              </a:rPr>
              <a:t>something </a:t>
            </a:r>
            <a:r>
              <a:rPr sz="2200" spc="-285" dirty="0">
                <a:latin typeface="Arial Black"/>
                <a:cs typeface="Arial Black"/>
              </a:rPr>
              <a:t>called </a:t>
            </a:r>
            <a:r>
              <a:rPr sz="2200" spc="-355" dirty="0">
                <a:latin typeface="Arial Black"/>
                <a:cs typeface="Arial Black"/>
              </a:rPr>
              <a:t>a </a:t>
            </a:r>
            <a:r>
              <a:rPr sz="2200" spc="-295" dirty="0">
                <a:latin typeface="Arial Black"/>
                <a:cs typeface="Arial Black"/>
              </a:rPr>
              <a:t>receiver  </a:t>
            </a:r>
            <a:r>
              <a:rPr sz="2200" spc="-254" dirty="0">
                <a:latin typeface="Arial Black"/>
                <a:cs typeface="Arial Black"/>
              </a:rPr>
              <a:t>Bluetooth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265" dirty="0">
                <a:latin typeface="Arial Black"/>
                <a:cs typeface="Arial Black"/>
              </a:rPr>
              <a:t>chip.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3271" y="2964179"/>
            <a:ext cx="1632203" cy="111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394" y="461899"/>
            <a:ext cx="2839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0322"/>
            <a:ext cx="7930515" cy="413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latin typeface="Arial Black"/>
                <a:cs typeface="Arial Black"/>
              </a:rPr>
              <a:t>Bluetooth </a:t>
            </a:r>
            <a:r>
              <a:rPr sz="2200" spc="-265" dirty="0">
                <a:latin typeface="Arial Black"/>
                <a:cs typeface="Arial Black"/>
              </a:rPr>
              <a:t>defines </a:t>
            </a:r>
            <a:r>
              <a:rPr sz="2200" spc="-310" dirty="0">
                <a:latin typeface="Arial Black"/>
                <a:cs typeface="Arial Black"/>
              </a:rPr>
              <a:t>two </a:t>
            </a:r>
            <a:r>
              <a:rPr sz="2200" spc="-285" dirty="0">
                <a:latin typeface="Arial Black"/>
                <a:cs typeface="Arial Black"/>
              </a:rPr>
              <a:t>types </a:t>
            </a:r>
            <a:r>
              <a:rPr sz="2200" spc="-195" dirty="0">
                <a:latin typeface="Arial Black"/>
                <a:cs typeface="Arial Black"/>
              </a:rPr>
              <a:t>of </a:t>
            </a:r>
            <a:r>
              <a:rPr sz="2200" spc="-305" dirty="0">
                <a:latin typeface="Arial Black"/>
                <a:cs typeface="Arial Black"/>
              </a:rPr>
              <a:t>networks: </a:t>
            </a:r>
            <a:r>
              <a:rPr sz="2200" spc="-260" dirty="0">
                <a:solidFill>
                  <a:srgbClr val="548ED4"/>
                </a:solidFill>
                <a:latin typeface="Arial Black"/>
                <a:cs typeface="Arial Black"/>
              </a:rPr>
              <a:t>piconet</a:t>
            </a:r>
            <a:r>
              <a:rPr sz="2200" spc="-135" dirty="0">
                <a:solidFill>
                  <a:srgbClr val="548ED4"/>
                </a:solidFill>
                <a:latin typeface="Arial Black"/>
                <a:cs typeface="Arial Black"/>
              </a:rPr>
              <a:t> </a:t>
            </a:r>
            <a:r>
              <a:rPr sz="2200" spc="-250" dirty="0">
                <a:latin typeface="Arial Black"/>
                <a:cs typeface="Arial Black"/>
              </a:rPr>
              <a:t>and</a:t>
            </a:r>
            <a:endParaRPr sz="2200">
              <a:latin typeface="Arial Black"/>
              <a:cs typeface="Arial Black"/>
            </a:endParaRPr>
          </a:p>
          <a:p>
            <a:pPr marL="355600">
              <a:lnSpc>
                <a:spcPts val="2375"/>
              </a:lnSpc>
            </a:pPr>
            <a:r>
              <a:rPr sz="2200" spc="-300" dirty="0">
                <a:solidFill>
                  <a:srgbClr val="548ED4"/>
                </a:solidFill>
                <a:latin typeface="Arial Black"/>
                <a:cs typeface="Arial Black"/>
              </a:rPr>
              <a:t>scatternet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Piconets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65" dirty="0">
                <a:latin typeface="Arial Black"/>
                <a:cs typeface="Arial Black"/>
              </a:rPr>
              <a:t>A </a:t>
            </a:r>
            <a:r>
              <a:rPr sz="2000" spc="-225" dirty="0">
                <a:latin typeface="Arial Black"/>
                <a:cs typeface="Arial Black"/>
              </a:rPr>
              <a:t>Bluetooth </a:t>
            </a:r>
            <a:r>
              <a:rPr sz="2000" spc="-260" dirty="0">
                <a:latin typeface="Arial Black"/>
                <a:cs typeface="Arial Black"/>
              </a:rPr>
              <a:t>network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60" dirty="0">
                <a:latin typeface="Arial Black"/>
                <a:cs typeface="Arial Black"/>
              </a:rPr>
              <a:t>called </a:t>
            </a:r>
            <a:r>
              <a:rPr sz="2000" spc="-315" dirty="0">
                <a:latin typeface="Arial Black"/>
                <a:cs typeface="Arial Black"/>
              </a:rPr>
              <a:t>a </a:t>
            </a:r>
            <a:r>
              <a:rPr sz="2000" spc="-229" dirty="0">
                <a:latin typeface="Arial Black"/>
                <a:cs typeface="Arial Black"/>
              </a:rPr>
              <a:t>piconet, </a:t>
            </a:r>
            <a:r>
              <a:rPr sz="2000" spc="-175" dirty="0">
                <a:latin typeface="Arial Black"/>
                <a:cs typeface="Arial Black"/>
              </a:rPr>
              <a:t>or </a:t>
            </a:r>
            <a:r>
              <a:rPr sz="2000" spc="-315" dirty="0">
                <a:latin typeface="Arial Black"/>
                <a:cs typeface="Arial Black"/>
              </a:rPr>
              <a:t>a </a:t>
            </a:r>
            <a:r>
              <a:rPr sz="2000" spc="-270" dirty="0">
                <a:latin typeface="Arial Black"/>
                <a:cs typeface="Arial Black"/>
              </a:rPr>
              <a:t>small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net.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2000">
              <a:latin typeface="Arial Black"/>
              <a:cs typeface="Arial Black"/>
            </a:endParaRPr>
          </a:p>
          <a:p>
            <a:pPr marL="355600" marR="217804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1856739" algn="l"/>
              </a:tabLst>
            </a:pPr>
            <a:r>
              <a:rPr sz="2000" spc="-265" dirty="0">
                <a:latin typeface="Arial Black"/>
                <a:cs typeface="Arial Black"/>
              </a:rPr>
              <a:t>A </a:t>
            </a:r>
            <a:r>
              <a:rPr sz="2000" spc="-229" dirty="0">
                <a:latin typeface="Arial Black"/>
                <a:cs typeface="Arial Black"/>
              </a:rPr>
              <a:t>piconet </a:t>
            </a:r>
            <a:r>
              <a:rPr sz="2000" spc="-310" dirty="0">
                <a:latin typeface="Arial Black"/>
                <a:cs typeface="Arial Black"/>
              </a:rPr>
              <a:t>can </a:t>
            </a:r>
            <a:r>
              <a:rPr sz="2000" spc="-270" dirty="0">
                <a:latin typeface="Arial Black"/>
                <a:cs typeface="Arial Black"/>
              </a:rPr>
              <a:t>have </a:t>
            </a:r>
            <a:r>
              <a:rPr sz="2000" spc="-180" dirty="0">
                <a:latin typeface="Arial Black"/>
                <a:cs typeface="Arial Black"/>
              </a:rPr>
              <a:t>up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10" dirty="0">
                <a:latin typeface="Arial Black"/>
                <a:cs typeface="Arial Black"/>
              </a:rPr>
              <a:t>eight </a:t>
            </a:r>
            <a:r>
              <a:rPr sz="2000" spc="-250" dirty="0">
                <a:latin typeface="Arial Black"/>
                <a:cs typeface="Arial Black"/>
              </a:rPr>
              <a:t>stations, </a:t>
            </a:r>
            <a:r>
              <a:rPr sz="2000" spc="-215" dirty="0">
                <a:latin typeface="Arial Black"/>
                <a:cs typeface="Arial Black"/>
              </a:rPr>
              <a:t>one </a:t>
            </a:r>
            <a:r>
              <a:rPr sz="2000" spc="-180" dirty="0">
                <a:latin typeface="Arial Black"/>
                <a:cs typeface="Arial Black"/>
              </a:rPr>
              <a:t>of </a:t>
            </a:r>
            <a:r>
              <a:rPr sz="2000" spc="-290" dirty="0">
                <a:latin typeface="Arial Black"/>
                <a:cs typeface="Arial Black"/>
              </a:rPr>
              <a:t>which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60" dirty="0">
                <a:latin typeface="Arial Black"/>
                <a:cs typeface="Arial Black"/>
              </a:rPr>
              <a:t>called </a:t>
            </a:r>
            <a:r>
              <a:rPr sz="2000" spc="-229" dirty="0">
                <a:latin typeface="Arial Black"/>
                <a:cs typeface="Arial Black"/>
              </a:rPr>
              <a:t>the  </a:t>
            </a:r>
            <a:r>
              <a:rPr sz="2000" spc="-215" dirty="0">
                <a:latin typeface="Arial Black"/>
                <a:cs typeface="Arial Black"/>
              </a:rPr>
              <a:t>primary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and	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75" dirty="0">
                <a:latin typeface="Arial Black"/>
                <a:cs typeface="Arial Black"/>
              </a:rPr>
              <a:t>rest are </a:t>
            </a:r>
            <a:r>
              <a:rPr sz="2000" spc="-260" dirty="0">
                <a:latin typeface="Arial Black"/>
                <a:cs typeface="Arial Black"/>
              </a:rPr>
              <a:t>called</a:t>
            </a:r>
            <a:r>
              <a:rPr sz="2000" spc="-484" dirty="0">
                <a:latin typeface="Arial Black"/>
                <a:cs typeface="Arial Black"/>
              </a:rPr>
              <a:t> </a:t>
            </a:r>
            <a:r>
              <a:rPr sz="2000" spc="-254" dirty="0">
                <a:latin typeface="Arial Black"/>
                <a:cs typeface="Arial Black"/>
              </a:rPr>
              <a:t>secondary's.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000">
              <a:latin typeface="Arial Black"/>
              <a:cs typeface="Arial Black"/>
            </a:endParaRPr>
          </a:p>
          <a:p>
            <a:pPr marL="355600" marR="5080" indent="-342900">
              <a:lnSpc>
                <a:spcPct val="80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4" dirty="0">
                <a:latin typeface="Arial Black"/>
                <a:cs typeface="Arial Black"/>
              </a:rPr>
              <a:t>Piconet </a:t>
            </a:r>
            <a:r>
              <a:rPr sz="2000" spc="-310" dirty="0">
                <a:latin typeface="Arial Black"/>
                <a:cs typeface="Arial Black"/>
              </a:rPr>
              <a:t>can </a:t>
            </a:r>
            <a:r>
              <a:rPr sz="2000" spc="-270" dirty="0">
                <a:latin typeface="Arial Black"/>
                <a:cs typeface="Arial Black"/>
              </a:rPr>
              <a:t>have </a:t>
            </a:r>
            <a:r>
              <a:rPr sz="2000" spc="-200" dirty="0">
                <a:latin typeface="Arial Black"/>
                <a:cs typeface="Arial Black"/>
              </a:rPr>
              <a:t>only </a:t>
            </a:r>
            <a:r>
              <a:rPr sz="2000" spc="-215" dirty="0">
                <a:latin typeface="Arial Black"/>
                <a:cs typeface="Arial Black"/>
              </a:rPr>
              <a:t>one primary </a:t>
            </a:r>
            <a:r>
              <a:rPr sz="2000" spc="-235" dirty="0">
                <a:latin typeface="Arial Black"/>
                <a:cs typeface="Arial Black"/>
              </a:rPr>
              <a:t>station. </a:t>
            </a:r>
            <a:r>
              <a:rPr sz="2000" spc="-300" dirty="0">
                <a:latin typeface="Arial Black"/>
                <a:cs typeface="Arial Black"/>
              </a:rPr>
              <a:t>The </a:t>
            </a:r>
            <a:r>
              <a:rPr sz="2000" spc="-245" dirty="0">
                <a:latin typeface="Arial Black"/>
                <a:cs typeface="Arial Black"/>
              </a:rPr>
              <a:t>communication  </a:t>
            </a:r>
            <a:r>
              <a:rPr sz="2000" spc="-270" dirty="0">
                <a:latin typeface="Arial Black"/>
                <a:cs typeface="Arial Black"/>
              </a:rPr>
              <a:t>between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20" dirty="0">
                <a:latin typeface="Arial Black"/>
                <a:cs typeface="Arial Black"/>
              </a:rPr>
              <a:t>primary </a:t>
            </a:r>
            <a:r>
              <a:rPr sz="2000" spc="-225" dirty="0">
                <a:latin typeface="Arial Black"/>
                <a:cs typeface="Arial Black"/>
              </a:rPr>
              <a:t>and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54" dirty="0">
                <a:latin typeface="Arial Black"/>
                <a:cs typeface="Arial Black"/>
              </a:rPr>
              <a:t>secondary </a:t>
            </a:r>
            <a:r>
              <a:rPr sz="2000" spc="-310" dirty="0">
                <a:latin typeface="Arial Black"/>
                <a:cs typeface="Arial Black"/>
              </a:rPr>
              <a:t>can </a:t>
            </a:r>
            <a:r>
              <a:rPr sz="2000" spc="-220" dirty="0">
                <a:latin typeface="Arial Black"/>
                <a:cs typeface="Arial Black"/>
              </a:rPr>
              <a:t>be </a:t>
            </a:r>
            <a:r>
              <a:rPr sz="2000" spc="-140" dirty="0">
                <a:latin typeface="Arial Black"/>
                <a:cs typeface="Arial Black"/>
              </a:rPr>
              <a:t>one-to-one </a:t>
            </a:r>
            <a:r>
              <a:rPr sz="2000" spc="-175" dirty="0">
                <a:latin typeface="Arial Black"/>
                <a:cs typeface="Arial Black"/>
              </a:rPr>
              <a:t>or </a:t>
            </a:r>
            <a:r>
              <a:rPr sz="2000" spc="-130" dirty="0">
                <a:latin typeface="Arial Black"/>
                <a:cs typeface="Arial Black"/>
              </a:rPr>
              <a:t>one-  </a:t>
            </a:r>
            <a:r>
              <a:rPr sz="2000" spc="-210" dirty="0">
                <a:latin typeface="Arial Black"/>
                <a:cs typeface="Arial Black"/>
              </a:rPr>
              <a:t>to-many.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2848482"/>
            <a:ext cx="8035925" cy="3044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94005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95" dirty="0">
                <a:latin typeface="Arial Black"/>
                <a:cs typeface="Arial Black"/>
              </a:rPr>
              <a:t>Although </a:t>
            </a:r>
            <a:r>
              <a:rPr sz="2000" spc="-315" dirty="0">
                <a:latin typeface="Arial Black"/>
                <a:cs typeface="Arial Black"/>
              </a:rPr>
              <a:t>a </a:t>
            </a:r>
            <a:r>
              <a:rPr sz="2000" spc="-229" dirty="0">
                <a:latin typeface="Arial Black"/>
                <a:cs typeface="Arial Black"/>
              </a:rPr>
              <a:t>piconet </a:t>
            </a:r>
            <a:r>
              <a:rPr sz="2000" spc="-310" dirty="0">
                <a:latin typeface="Arial Black"/>
                <a:cs typeface="Arial Black"/>
              </a:rPr>
              <a:t>can </a:t>
            </a:r>
            <a:r>
              <a:rPr sz="2000" spc="-270" dirty="0">
                <a:latin typeface="Arial Black"/>
                <a:cs typeface="Arial Black"/>
              </a:rPr>
              <a:t>have </a:t>
            </a:r>
            <a:r>
              <a:rPr sz="2000" spc="-315" dirty="0">
                <a:latin typeface="Arial Black"/>
                <a:cs typeface="Arial Black"/>
              </a:rPr>
              <a:t>a </a:t>
            </a:r>
            <a:r>
              <a:rPr sz="2000" spc="-280" dirty="0">
                <a:latin typeface="Arial Black"/>
                <a:cs typeface="Arial Black"/>
              </a:rPr>
              <a:t>maximum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290" dirty="0">
                <a:latin typeface="Arial Black"/>
                <a:cs typeface="Arial Black"/>
              </a:rPr>
              <a:t>seven </a:t>
            </a:r>
            <a:r>
              <a:rPr sz="2000" spc="-270" dirty="0">
                <a:latin typeface="Arial Black"/>
                <a:cs typeface="Arial Black"/>
              </a:rPr>
              <a:t>secondaries, </a:t>
            </a:r>
            <a:r>
              <a:rPr sz="2000" spc="-260" dirty="0">
                <a:latin typeface="Arial Black"/>
                <a:cs typeface="Arial Black"/>
              </a:rPr>
              <a:t>an  </a:t>
            </a:r>
            <a:r>
              <a:rPr sz="2000" spc="-210" dirty="0">
                <a:latin typeface="Arial Black"/>
                <a:cs typeface="Arial Black"/>
              </a:rPr>
              <a:t>additional eight </a:t>
            </a:r>
            <a:r>
              <a:rPr sz="2000" spc="-270" dirty="0">
                <a:latin typeface="Arial Black"/>
                <a:cs typeface="Arial Black"/>
              </a:rPr>
              <a:t>secondaries </a:t>
            </a:r>
            <a:r>
              <a:rPr sz="2000" spc="-310" dirty="0">
                <a:latin typeface="Arial Black"/>
                <a:cs typeface="Arial Black"/>
              </a:rPr>
              <a:t>can </a:t>
            </a:r>
            <a:r>
              <a:rPr sz="2000" spc="-229" dirty="0">
                <a:latin typeface="Arial Black"/>
                <a:cs typeface="Arial Black"/>
              </a:rPr>
              <a:t>be </a:t>
            </a:r>
            <a:r>
              <a:rPr sz="2000" spc="-200" dirty="0">
                <a:latin typeface="Arial Black"/>
                <a:cs typeface="Arial Black"/>
              </a:rPr>
              <a:t>in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i="1" spc="-40" dirty="0">
                <a:latin typeface="Arial"/>
                <a:cs typeface="Arial"/>
              </a:rPr>
              <a:t>parked</a:t>
            </a:r>
            <a:r>
              <a:rPr sz="2000" i="1" spc="60" dirty="0">
                <a:latin typeface="Arial"/>
                <a:cs typeface="Arial"/>
              </a:rPr>
              <a:t> </a:t>
            </a:r>
            <a:r>
              <a:rPr sz="2000" i="1" spc="-55" dirty="0"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355600" marR="5080" indent="-342900" algn="just">
              <a:lnSpc>
                <a:spcPts val="2160"/>
              </a:lnSpc>
              <a:buFont typeface="Arial"/>
              <a:buChar char="•"/>
              <a:tabLst>
                <a:tab pos="426084" algn="l"/>
              </a:tabLst>
            </a:pPr>
            <a:r>
              <a:rPr dirty="0"/>
              <a:t>	</a:t>
            </a:r>
            <a:r>
              <a:rPr sz="2000" spc="-265" dirty="0">
                <a:latin typeface="Arial Black"/>
                <a:cs typeface="Arial Black"/>
              </a:rPr>
              <a:t>A </a:t>
            </a:r>
            <a:r>
              <a:rPr sz="2000" spc="-254" dirty="0">
                <a:latin typeface="Arial Black"/>
                <a:cs typeface="Arial Black"/>
              </a:rPr>
              <a:t>secondary </a:t>
            </a:r>
            <a:r>
              <a:rPr sz="2000" spc="-195" dirty="0">
                <a:latin typeface="Arial Black"/>
                <a:cs typeface="Arial Black"/>
              </a:rPr>
              <a:t>in </a:t>
            </a:r>
            <a:r>
              <a:rPr sz="2000" spc="-315" dirty="0">
                <a:latin typeface="Arial Black"/>
                <a:cs typeface="Arial Black"/>
              </a:rPr>
              <a:t>a </a:t>
            </a:r>
            <a:r>
              <a:rPr sz="2000" spc="-250" dirty="0">
                <a:latin typeface="Arial Black"/>
                <a:cs typeface="Arial Black"/>
              </a:rPr>
              <a:t>parked </a:t>
            </a:r>
            <a:r>
              <a:rPr sz="2000" spc="-285" dirty="0">
                <a:latin typeface="Arial Black"/>
                <a:cs typeface="Arial Black"/>
              </a:rPr>
              <a:t>state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40" dirty="0">
                <a:latin typeface="Arial Black"/>
                <a:cs typeface="Arial Black"/>
              </a:rPr>
              <a:t>synchronized </a:t>
            </a:r>
            <a:r>
              <a:rPr sz="2000" spc="-260" dirty="0">
                <a:latin typeface="Arial Black"/>
                <a:cs typeface="Arial Black"/>
              </a:rPr>
              <a:t>with </a:t>
            </a:r>
            <a:r>
              <a:rPr sz="2000" spc="-229" dirty="0">
                <a:latin typeface="Arial Black"/>
                <a:cs typeface="Arial Black"/>
              </a:rPr>
              <a:t>the primary, </a:t>
            </a:r>
            <a:r>
              <a:rPr sz="2000" spc="-190" dirty="0">
                <a:latin typeface="Arial Black"/>
                <a:cs typeface="Arial Black"/>
              </a:rPr>
              <a:t>but  </a:t>
            </a:r>
            <a:r>
              <a:rPr sz="2000" spc="-250" dirty="0">
                <a:latin typeface="Arial Black"/>
                <a:cs typeface="Arial Black"/>
              </a:rPr>
              <a:t>cannot </a:t>
            </a:r>
            <a:r>
              <a:rPr sz="2000" spc="-300" dirty="0">
                <a:latin typeface="Arial Black"/>
                <a:cs typeface="Arial Black"/>
              </a:rPr>
              <a:t>take </a:t>
            </a:r>
            <a:r>
              <a:rPr sz="2000" spc="-215" dirty="0">
                <a:latin typeface="Arial Black"/>
                <a:cs typeface="Arial Black"/>
              </a:rPr>
              <a:t>part </a:t>
            </a:r>
            <a:r>
              <a:rPr sz="2000" spc="-195" dirty="0">
                <a:latin typeface="Arial Black"/>
                <a:cs typeface="Arial Black"/>
              </a:rPr>
              <a:t>in </a:t>
            </a:r>
            <a:r>
              <a:rPr sz="2000" spc="-245" dirty="0">
                <a:latin typeface="Arial Black"/>
                <a:cs typeface="Arial Black"/>
              </a:rPr>
              <a:t>communication </a:t>
            </a:r>
            <a:r>
              <a:rPr sz="2000" spc="-195" dirty="0">
                <a:latin typeface="Arial Black"/>
                <a:cs typeface="Arial Black"/>
              </a:rPr>
              <a:t>until </a:t>
            </a:r>
            <a:r>
              <a:rPr sz="2000" spc="-200" dirty="0">
                <a:latin typeface="Arial Black"/>
                <a:cs typeface="Arial Black"/>
              </a:rPr>
              <a:t>it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35" dirty="0">
                <a:latin typeface="Arial Black"/>
                <a:cs typeface="Arial Black"/>
              </a:rPr>
              <a:t>moved </a:t>
            </a:r>
            <a:r>
              <a:rPr sz="2000" spc="-204" dirty="0">
                <a:latin typeface="Arial Black"/>
                <a:cs typeface="Arial Black"/>
              </a:rPr>
              <a:t>from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54" dirty="0">
                <a:latin typeface="Arial Black"/>
                <a:cs typeface="Arial Black"/>
              </a:rPr>
              <a:t>parked  </a:t>
            </a:r>
            <a:r>
              <a:rPr sz="2000" spc="-275" dirty="0">
                <a:latin typeface="Arial Black"/>
                <a:cs typeface="Arial Black"/>
              </a:rPr>
              <a:t>state.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50">
              <a:latin typeface="Arial Black"/>
              <a:cs typeface="Arial Black"/>
            </a:endParaRPr>
          </a:p>
          <a:p>
            <a:pPr marL="355600" marR="220979" indent="-342900">
              <a:lnSpc>
                <a:spcPct val="90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30" dirty="0">
                <a:latin typeface="Arial Black"/>
                <a:cs typeface="Arial Black"/>
              </a:rPr>
              <a:t>Because </a:t>
            </a:r>
            <a:r>
              <a:rPr sz="2000" spc="-200" dirty="0">
                <a:latin typeface="Arial Black"/>
                <a:cs typeface="Arial Black"/>
              </a:rPr>
              <a:t>only </a:t>
            </a:r>
            <a:r>
              <a:rPr sz="2000" spc="-210" dirty="0">
                <a:latin typeface="Arial Black"/>
                <a:cs typeface="Arial Black"/>
              </a:rPr>
              <a:t>eight </a:t>
            </a:r>
            <a:r>
              <a:rPr sz="2000" spc="-254" dirty="0">
                <a:latin typeface="Arial Black"/>
                <a:cs typeface="Arial Black"/>
              </a:rPr>
              <a:t>stations </a:t>
            </a:r>
            <a:r>
              <a:rPr sz="2000" spc="-310" dirty="0">
                <a:latin typeface="Arial Black"/>
                <a:cs typeface="Arial Black"/>
              </a:rPr>
              <a:t>can </a:t>
            </a:r>
            <a:r>
              <a:rPr sz="2000" spc="-220" dirty="0">
                <a:latin typeface="Arial Black"/>
                <a:cs typeface="Arial Black"/>
              </a:rPr>
              <a:t>be </a:t>
            </a:r>
            <a:r>
              <a:rPr sz="2000" spc="-280" dirty="0">
                <a:latin typeface="Arial Black"/>
                <a:cs typeface="Arial Black"/>
              </a:rPr>
              <a:t>active </a:t>
            </a:r>
            <a:r>
              <a:rPr sz="2000" spc="-195" dirty="0">
                <a:latin typeface="Arial Black"/>
                <a:cs typeface="Arial Black"/>
              </a:rPr>
              <a:t>in </a:t>
            </a:r>
            <a:r>
              <a:rPr sz="2000" spc="-315" dirty="0">
                <a:latin typeface="Arial Black"/>
                <a:cs typeface="Arial Black"/>
              </a:rPr>
              <a:t>a </a:t>
            </a:r>
            <a:r>
              <a:rPr sz="2000" spc="-229" dirty="0">
                <a:latin typeface="Arial Black"/>
                <a:cs typeface="Arial Black"/>
              </a:rPr>
              <a:t>piconet, </a:t>
            </a:r>
            <a:r>
              <a:rPr sz="2000" spc="-250" dirty="0">
                <a:latin typeface="Arial Black"/>
                <a:cs typeface="Arial Black"/>
              </a:rPr>
              <a:t>activating </a:t>
            </a:r>
            <a:r>
              <a:rPr sz="2000" spc="-315" dirty="0">
                <a:latin typeface="Arial Black"/>
                <a:cs typeface="Arial Black"/>
              </a:rPr>
              <a:t>a  </a:t>
            </a:r>
            <a:r>
              <a:rPr sz="2000" spc="-240" dirty="0">
                <a:latin typeface="Arial Black"/>
                <a:cs typeface="Arial Black"/>
              </a:rPr>
              <a:t>station </a:t>
            </a:r>
            <a:r>
              <a:rPr sz="2000" spc="-204" dirty="0">
                <a:latin typeface="Arial Black"/>
                <a:cs typeface="Arial Black"/>
              </a:rPr>
              <a:t>from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54" dirty="0">
                <a:latin typeface="Arial Black"/>
                <a:cs typeface="Arial Black"/>
              </a:rPr>
              <a:t>parked </a:t>
            </a:r>
            <a:r>
              <a:rPr sz="2000" spc="-280" dirty="0">
                <a:latin typeface="Arial Black"/>
                <a:cs typeface="Arial Black"/>
              </a:rPr>
              <a:t>state </a:t>
            </a:r>
            <a:r>
              <a:rPr sz="2000" spc="-295" dirty="0">
                <a:latin typeface="Arial Black"/>
                <a:cs typeface="Arial Black"/>
              </a:rPr>
              <a:t>means </a:t>
            </a:r>
            <a:r>
              <a:rPr sz="2000" spc="-235" dirty="0">
                <a:latin typeface="Arial Black"/>
                <a:cs typeface="Arial Black"/>
              </a:rPr>
              <a:t>that </a:t>
            </a:r>
            <a:r>
              <a:rPr sz="2000" spc="-260" dirty="0">
                <a:latin typeface="Arial Black"/>
                <a:cs typeface="Arial Black"/>
              </a:rPr>
              <a:t>an </a:t>
            </a:r>
            <a:r>
              <a:rPr sz="2000" spc="-280" dirty="0">
                <a:latin typeface="Arial Black"/>
                <a:cs typeface="Arial Black"/>
              </a:rPr>
              <a:t>active </a:t>
            </a:r>
            <a:r>
              <a:rPr sz="2000" spc="-240" dirty="0">
                <a:latin typeface="Arial Black"/>
                <a:cs typeface="Arial Black"/>
              </a:rPr>
              <a:t>station </a:t>
            </a:r>
            <a:r>
              <a:rPr sz="2000" spc="-265" dirty="0">
                <a:latin typeface="Arial Black"/>
                <a:cs typeface="Arial Black"/>
              </a:rPr>
              <a:t>must </a:t>
            </a:r>
            <a:r>
              <a:rPr sz="2000" spc="-160" dirty="0">
                <a:latin typeface="Arial Black"/>
                <a:cs typeface="Arial Black"/>
              </a:rPr>
              <a:t>go 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54" dirty="0">
                <a:latin typeface="Arial Black"/>
                <a:cs typeface="Arial Black"/>
              </a:rPr>
              <a:t>parked</a:t>
            </a:r>
            <a:r>
              <a:rPr sz="2000" spc="20" dirty="0">
                <a:latin typeface="Arial Black"/>
                <a:cs typeface="Arial Black"/>
              </a:rPr>
              <a:t> </a:t>
            </a:r>
            <a:r>
              <a:rPr sz="2000" spc="-275" dirty="0">
                <a:latin typeface="Arial Black"/>
                <a:cs typeface="Arial Black"/>
              </a:rPr>
              <a:t>state.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3791" y="365759"/>
            <a:ext cx="6160135" cy="2270760"/>
            <a:chOff x="1383791" y="365759"/>
            <a:chExt cx="6160135" cy="2270760"/>
          </a:xfrm>
        </p:grpSpPr>
        <p:sp>
          <p:nvSpPr>
            <p:cNvPr id="4" name="object 4"/>
            <p:cNvSpPr/>
            <p:nvPr/>
          </p:nvSpPr>
          <p:spPr>
            <a:xfrm>
              <a:off x="1651333" y="434074"/>
              <a:ext cx="5406339" cy="2037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3697" y="375665"/>
              <a:ext cx="6140450" cy="2251075"/>
            </a:xfrm>
            <a:custGeom>
              <a:avLst/>
              <a:gdLst/>
              <a:ahLst/>
              <a:cxnLst/>
              <a:rect l="l" t="t" r="r" b="b"/>
              <a:pathLst>
                <a:path w="6140450" h="2251075">
                  <a:moveTo>
                    <a:pt x="0" y="2250948"/>
                  </a:moveTo>
                  <a:lnTo>
                    <a:pt x="6140196" y="2250948"/>
                  </a:lnTo>
                  <a:lnTo>
                    <a:pt x="6140196" y="0"/>
                  </a:lnTo>
                  <a:lnTo>
                    <a:pt x="0" y="0"/>
                  </a:lnTo>
                  <a:lnTo>
                    <a:pt x="0" y="225094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39978"/>
            <a:ext cx="17297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20" dirty="0">
                <a:uFill>
                  <a:solidFill>
                    <a:srgbClr val="000000"/>
                  </a:solidFill>
                </a:uFill>
              </a:rPr>
              <a:t>Scatternet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499997"/>
            <a:ext cx="785622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00" dirty="0">
                <a:latin typeface="Arial Black"/>
                <a:cs typeface="Arial Black"/>
              </a:rPr>
              <a:t>Piconets </a:t>
            </a:r>
            <a:r>
              <a:rPr sz="2200" spc="-345" dirty="0">
                <a:latin typeface="Arial Black"/>
                <a:cs typeface="Arial Black"/>
              </a:rPr>
              <a:t>can </a:t>
            </a:r>
            <a:r>
              <a:rPr sz="2200" spc="-250" dirty="0">
                <a:latin typeface="Arial Black"/>
                <a:cs typeface="Arial Black"/>
              </a:rPr>
              <a:t>be </a:t>
            </a:r>
            <a:r>
              <a:rPr sz="2200" spc="-254" dirty="0">
                <a:latin typeface="Arial Black"/>
                <a:cs typeface="Arial Black"/>
              </a:rPr>
              <a:t>combined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225" dirty="0">
                <a:latin typeface="Arial Black"/>
                <a:cs typeface="Arial Black"/>
              </a:rPr>
              <a:t>form </a:t>
            </a:r>
            <a:r>
              <a:rPr sz="2200" spc="-325" dirty="0">
                <a:latin typeface="Arial Black"/>
                <a:cs typeface="Arial Black"/>
              </a:rPr>
              <a:t>what </a:t>
            </a:r>
            <a:r>
              <a:rPr sz="2200" spc="-310" dirty="0">
                <a:latin typeface="Arial Black"/>
                <a:cs typeface="Arial Black"/>
              </a:rPr>
              <a:t>is </a:t>
            </a:r>
            <a:r>
              <a:rPr sz="2200" spc="-285" dirty="0">
                <a:latin typeface="Arial Black"/>
                <a:cs typeface="Arial Black"/>
              </a:rPr>
              <a:t>called </a:t>
            </a:r>
            <a:r>
              <a:rPr sz="2200" spc="-355" dirty="0">
                <a:latin typeface="Arial Black"/>
                <a:cs typeface="Arial Black"/>
              </a:rPr>
              <a:t>a</a:t>
            </a:r>
            <a:r>
              <a:rPr sz="2200" spc="-390" dirty="0">
                <a:latin typeface="Arial Black"/>
                <a:cs typeface="Arial Black"/>
              </a:rPr>
              <a:t> </a:t>
            </a:r>
            <a:r>
              <a:rPr sz="2200" spc="-300" dirty="0">
                <a:latin typeface="Arial Black"/>
                <a:cs typeface="Arial Black"/>
              </a:rPr>
              <a:t>scatternet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355600" marR="1282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95" dirty="0">
                <a:latin typeface="Arial Black"/>
                <a:cs typeface="Arial Black"/>
              </a:rPr>
              <a:t>A </a:t>
            </a:r>
            <a:r>
              <a:rPr sz="2200" spc="-285" dirty="0">
                <a:latin typeface="Arial Black"/>
                <a:cs typeface="Arial Black"/>
              </a:rPr>
              <a:t>secondary </a:t>
            </a:r>
            <a:r>
              <a:rPr sz="2200" spc="-265" dirty="0">
                <a:latin typeface="Arial Black"/>
                <a:cs typeface="Arial Black"/>
              </a:rPr>
              <a:t>station </a:t>
            </a:r>
            <a:r>
              <a:rPr sz="2200" spc="-220" dirty="0">
                <a:latin typeface="Arial Black"/>
                <a:cs typeface="Arial Black"/>
              </a:rPr>
              <a:t>in </a:t>
            </a:r>
            <a:r>
              <a:rPr sz="2200" spc="-245" dirty="0">
                <a:latin typeface="Arial Black"/>
                <a:cs typeface="Arial Black"/>
              </a:rPr>
              <a:t>one </a:t>
            </a:r>
            <a:r>
              <a:rPr sz="2200" spc="-260" dirty="0">
                <a:latin typeface="Arial Black"/>
                <a:cs typeface="Arial Black"/>
              </a:rPr>
              <a:t>piconet </a:t>
            </a:r>
            <a:r>
              <a:rPr sz="2200" spc="-345" dirty="0">
                <a:latin typeface="Arial Black"/>
                <a:cs typeface="Arial Black"/>
              </a:rPr>
              <a:t>can </a:t>
            </a:r>
            <a:r>
              <a:rPr sz="2200" spc="-250" dirty="0">
                <a:latin typeface="Arial Black"/>
                <a:cs typeface="Arial Black"/>
              </a:rPr>
              <a:t>be </a:t>
            </a:r>
            <a:r>
              <a:rPr sz="2200" spc="-260" dirty="0">
                <a:latin typeface="Arial Black"/>
                <a:cs typeface="Arial Black"/>
              </a:rPr>
              <a:t>the </a:t>
            </a:r>
            <a:r>
              <a:rPr sz="2200" spc="-240" dirty="0">
                <a:latin typeface="Arial Black"/>
                <a:cs typeface="Arial Black"/>
              </a:rPr>
              <a:t>primary </a:t>
            </a:r>
            <a:r>
              <a:rPr sz="2200" spc="-220" dirty="0">
                <a:latin typeface="Arial Black"/>
                <a:cs typeface="Arial Black"/>
              </a:rPr>
              <a:t>in  </a:t>
            </a:r>
            <a:r>
              <a:rPr sz="2200" spc="-250" dirty="0">
                <a:latin typeface="Arial Black"/>
                <a:cs typeface="Arial Black"/>
              </a:rPr>
              <a:t>another </a:t>
            </a:r>
            <a:r>
              <a:rPr sz="2200" spc="-260" dirty="0">
                <a:latin typeface="Arial Black"/>
                <a:cs typeface="Arial Black"/>
              </a:rPr>
              <a:t>piconet. </a:t>
            </a:r>
            <a:r>
              <a:rPr sz="2200" spc="-320" dirty="0">
                <a:latin typeface="Arial Black"/>
                <a:cs typeface="Arial Black"/>
              </a:rPr>
              <a:t>This </a:t>
            </a:r>
            <a:r>
              <a:rPr sz="2200" spc="-270" dirty="0">
                <a:latin typeface="Arial Black"/>
                <a:cs typeface="Arial Black"/>
              </a:rPr>
              <a:t>station </a:t>
            </a:r>
            <a:r>
              <a:rPr sz="2200" spc="-345" dirty="0">
                <a:latin typeface="Arial Black"/>
                <a:cs typeface="Arial Black"/>
              </a:rPr>
              <a:t>can </a:t>
            </a:r>
            <a:r>
              <a:rPr sz="2200" spc="-310" dirty="0">
                <a:latin typeface="Arial Black"/>
                <a:cs typeface="Arial Black"/>
              </a:rPr>
              <a:t>receive </a:t>
            </a:r>
            <a:r>
              <a:rPr sz="2200" spc="-340" dirty="0">
                <a:latin typeface="Arial Black"/>
                <a:cs typeface="Arial Black"/>
              </a:rPr>
              <a:t>messages </a:t>
            </a:r>
            <a:r>
              <a:rPr sz="2200" spc="-225" dirty="0">
                <a:latin typeface="Arial Black"/>
                <a:cs typeface="Arial Black"/>
              </a:rPr>
              <a:t>from </a:t>
            </a:r>
            <a:r>
              <a:rPr sz="2200" spc="-260" dirty="0">
                <a:latin typeface="Arial Black"/>
                <a:cs typeface="Arial Black"/>
              </a:rPr>
              <a:t>the  </a:t>
            </a:r>
            <a:r>
              <a:rPr sz="2200" spc="-240" dirty="0">
                <a:latin typeface="Arial Black"/>
                <a:cs typeface="Arial Black"/>
              </a:rPr>
              <a:t>primary </a:t>
            </a:r>
            <a:r>
              <a:rPr sz="2200" spc="-220" dirty="0">
                <a:latin typeface="Arial Black"/>
                <a:cs typeface="Arial Black"/>
              </a:rPr>
              <a:t>in </a:t>
            </a:r>
            <a:r>
              <a:rPr sz="2200" spc="-260" dirty="0">
                <a:latin typeface="Arial Black"/>
                <a:cs typeface="Arial Black"/>
              </a:rPr>
              <a:t>the </a:t>
            </a:r>
            <a:r>
              <a:rPr sz="2200" spc="-250" dirty="0">
                <a:latin typeface="Arial Black"/>
                <a:cs typeface="Arial Black"/>
              </a:rPr>
              <a:t>first </a:t>
            </a:r>
            <a:r>
              <a:rPr sz="2200" spc="-260" dirty="0">
                <a:latin typeface="Arial Black"/>
                <a:cs typeface="Arial Black"/>
              </a:rPr>
              <a:t>piconet </a:t>
            </a:r>
            <a:r>
              <a:rPr sz="2200" spc="-320" dirty="0">
                <a:latin typeface="Arial Black"/>
                <a:cs typeface="Arial Black"/>
              </a:rPr>
              <a:t>(as </a:t>
            </a:r>
            <a:r>
              <a:rPr sz="2200" spc="-355" dirty="0">
                <a:latin typeface="Arial Black"/>
                <a:cs typeface="Arial Black"/>
              </a:rPr>
              <a:t>a </a:t>
            </a:r>
            <a:r>
              <a:rPr sz="2200" spc="-275" dirty="0">
                <a:latin typeface="Arial Black"/>
                <a:cs typeface="Arial Black"/>
              </a:rPr>
              <a:t>secondary) </a:t>
            </a:r>
            <a:r>
              <a:rPr sz="2200" spc="-254" dirty="0">
                <a:latin typeface="Arial Black"/>
                <a:cs typeface="Arial Black"/>
              </a:rPr>
              <a:t>and, </a:t>
            </a:r>
            <a:r>
              <a:rPr sz="2200" spc="-275" dirty="0">
                <a:latin typeface="Arial Black"/>
                <a:cs typeface="Arial Black"/>
              </a:rPr>
              <a:t>acting </a:t>
            </a:r>
            <a:r>
              <a:rPr sz="2200" spc="-385" dirty="0">
                <a:latin typeface="Arial Black"/>
                <a:cs typeface="Arial Black"/>
              </a:rPr>
              <a:t>as </a:t>
            </a:r>
            <a:r>
              <a:rPr sz="2200" spc="-355" dirty="0">
                <a:latin typeface="Arial Black"/>
                <a:cs typeface="Arial Black"/>
              </a:rPr>
              <a:t>a  </a:t>
            </a:r>
            <a:r>
              <a:rPr sz="2200" spc="-254" dirty="0">
                <a:latin typeface="Arial Black"/>
                <a:cs typeface="Arial Black"/>
              </a:rPr>
              <a:t>primary, </a:t>
            </a:r>
            <a:r>
              <a:rPr sz="2200" spc="-250" dirty="0">
                <a:latin typeface="Arial Black"/>
                <a:cs typeface="Arial Black"/>
              </a:rPr>
              <a:t>deliver </a:t>
            </a:r>
            <a:r>
              <a:rPr sz="2200" spc="-275" dirty="0">
                <a:latin typeface="Arial Black"/>
                <a:cs typeface="Arial Black"/>
              </a:rPr>
              <a:t>them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300" dirty="0">
                <a:latin typeface="Arial Black"/>
                <a:cs typeface="Arial Black"/>
              </a:rPr>
              <a:t>secondaries </a:t>
            </a:r>
            <a:r>
              <a:rPr sz="2200" spc="-220" dirty="0">
                <a:latin typeface="Arial Black"/>
                <a:cs typeface="Arial Black"/>
              </a:rPr>
              <a:t>in </a:t>
            </a:r>
            <a:r>
              <a:rPr sz="2200" spc="-260" dirty="0">
                <a:latin typeface="Arial Black"/>
                <a:cs typeface="Arial Black"/>
              </a:rPr>
              <a:t>the </a:t>
            </a:r>
            <a:r>
              <a:rPr sz="2200" spc="-295" dirty="0">
                <a:latin typeface="Arial Black"/>
                <a:cs typeface="Arial Black"/>
              </a:rPr>
              <a:t>second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254" dirty="0">
                <a:latin typeface="Arial Black"/>
                <a:cs typeface="Arial Black"/>
              </a:rPr>
              <a:t>piconet.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431800" indent="-4191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200" spc="-295" dirty="0">
                <a:latin typeface="Arial Black"/>
                <a:cs typeface="Arial Black"/>
              </a:rPr>
              <a:t>A </a:t>
            </a:r>
            <a:r>
              <a:rPr sz="2200" spc="-270" dirty="0">
                <a:latin typeface="Arial Black"/>
                <a:cs typeface="Arial Black"/>
              </a:rPr>
              <a:t>station </a:t>
            </a:r>
            <a:r>
              <a:rPr sz="2200" spc="-345" dirty="0">
                <a:latin typeface="Arial Black"/>
                <a:cs typeface="Arial Black"/>
              </a:rPr>
              <a:t>can </a:t>
            </a:r>
            <a:r>
              <a:rPr sz="2200" spc="-250" dirty="0">
                <a:latin typeface="Arial Black"/>
                <a:cs typeface="Arial Black"/>
              </a:rPr>
              <a:t>be </a:t>
            </a:r>
            <a:r>
              <a:rPr sz="2200" spc="-355" dirty="0">
                <a:latin typeface="Arial Black"/>
                <a:cs typeface="Arial Black"/>
              </a:rPr>
              <a:t>a </a:t>
            </a:r>
            <a:r>
              <a:rPr sz="2200" spc="-275" dirty="0">
                <a:latin typeface="Arial Black"/>
                <a:cs typeface="Arial Black"/>
              </a:rPr>
              <a:t>member </a:t>
            </a:r>
            <a:r>
              <a:rPr sz="2200" spc="-195" dirty="0">
                <a:latin typeface="Arial Black"/>
                <a:cs typeface="Arial Black"/>
              </a:rPr>
              <a:t>of </a:t>
            </a:r>
            <a:r>
              <a:rPr sz="2200" spc="-310" dirty="0">
                <a:latin typeface="Arial Black"/>
                <a:cs typeface="Arial Black"/>
              </a:rPr>
              <a:t>two</a:t>
            </a:r>
            <a:r>
              <a:rPr sz="2200" spc="-254" dirty="0">
                <a:latin typeface="Arial Black"/>
                <a:cs typeface="Arial Black"/>
              </a:rPr>
              <a:t> </a:t>
            </a:r>
            <a:r>
              <a:rPr sz="2200" spc="-275" dirty="0">
                <a:latin typeface="Arial Black"/>
                <a:cs typeface="Arial Black"/>
              </a:rPr>
              <a:t>piconets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427" y="1104900"/>
            <a:ext cx="8524240" cy="4455160"/>
            <a:chOff x="376427" y="1104900"/>
            <a:chExt cx="8524240" cy="4455160"/>
          </a:xfrm>
        </p:grpSpPr>
        <p:sp>
          <p:nvSpPr>
            <p:cNvPr id="3" name="object 3"/>
            <p:cNvSpPr/>
            <p:nvPr/>
          </p:nvSpPr>
          <p:spPr>
            <a:xfrm>
              <a:off x="785014" y="1296848"/>
              <a:ext cx="7343525" cy="40865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6333" y="1114805"/>
              <a:ext cx="8503920" cy="4434840"/>
            </a:xfrm>
            <a:custGeom>
              <a:avLst/>
              <a:gdLst/>
              <a:ahLst/>
              <a:cxnLst/>
              <a:rect l="l" t="t" r="r" b="b"/>
              <a:pathLst>
                <a:path w="8503920" h="4434840">
                  <a:moveTo>
                    <a:pt x="0" y="4434840"/>
                  </a:moveTo>
                  <a:lnTo>
                    <a:pt x="8503920" y="4434840"/>
                  </a:lnTo>
                  <a:lnTo>
                    <a:pt x="8503920" y="0"/>
                  </a:lnTo>
                  <a:lnTo>
                    <a:pt x="0" y="0"/>
                  </a:lnTo>
                  <a:lnTo>
                    <a:pt x="0" y="443484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161" y="310337"/>
            <a:ext cx="664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0010" algn="l"/>
              </a:tabLst>
            </a:pPr>
            <a:r>
              <a:rPr sz="4000" spc="-165" dirty="0"/>
              <a:t>ARCHITECTURE	</a:t>
            </a:r>
            <a:r>
              <a:rPr sz="4000" spc="-195" dirty="0"/>
              <a:t>STRUCTURE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66800" y="1524000"/>
            <a:ext cx="64008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3400" y="76212"/>
            <a:ext cx="783335" cy="795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500837"/>
            <a:ext cx="7600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5" dirty="0"/>
              <a:t>COMPONENTS </a:t>
            </a:r>
            <a:r>
              <a:rPr sz="4000" spc="-210" dirty="0"/>
              <a:t>OF</a:t>
            </a:r>
            <a:r>
              <a:rPr sz="4000" spc="-484" dirty="0"/>
              <a:t> </a:t>
            </a:r>
            <a:r>
              <a:rPr sz="4000" spc="-165" dirty="0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1663954"/>
            <a:ext cx="8301990" cy="402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Clr>
                <a:srgbClr val="A4A4A4"/>
              </a:buClr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Radio Front End</a:t>
            </a:r>
            <a:r>
              <a:rPr sz="26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(RF)</a:t>
            </a:r>
            <a:endParaRPr sz="2600">
              <a:latin typeface="Arial"/>
              <a:cs typeface="Arial"/>
            </a:endParaRPr>
          </a:p>
          <a:p>
            <a:pPr marL="1155700" marR="5080" lvl="1" indent="-228600">
              <a:lnSpc>
                <a:spcPct val="69000"/>
              </a:lnSpc>
              <a:spcBef>
                <a:spcPts val="1035"/>
              </a:spcBef>
              <a:buClr>
                <a:srgbClr val="A4A4A4"/>
              </a:buClr>
              <a:buFont typeface="Arial"/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characteristics of </a:t>
            </a:r>
            <a:r>
              <a:rPr sz="2800" spc="-85" dirty="0">
                <a:latin typeface="Times New Roman"/>
                <a:cs typeface="Times New Roman"/>
              </a:rPr>
              <a:t>RF, </a:t>
            </a:r>
            <a:r>
              <a:rPr sz="2800" spc="-5" dirty="0">
                <a:latin typeface="Times New Roman"/>
                <a:cs typeface="Times New Roman"/>
              </a:rPr>
              <a:t>frequency </a:t>
            </a:r>
            <a:r>
              <a:rPr sz="2800" dirty="0">
                <a:latin typeface="Times New Roman"/>
                <a:cs typeface="Times New Roman"/>
              </a:rPr>
              <a:t>bands,  </a:t>
            </a:r>
            <a:r>
              <a:rPr sz="2800" spc="-5" dirty="0">
                <a:latin typeface="Times New Roman"/>
                <a:cs typeface="Times New Roman"/>
              </a:rPr>
              <a:t>channel arrangements &amp; receiver sensitivity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 marL="241300" indent="-228600">
              <a:lnSpc>
                <a:spcPts val="3115"/>
              </a:lnSpc>
              <a:spcBef>
                <a:spcPts val="2300"/>
              </a:spcBef>
              <a:buClr>
                <a:srgbClr val="A4A4A4"/>
              </a:buClr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Logical Link Control &amp; Adaptation Protocol</a:t>
            </a:r>
            <a:r>
              <a:rPr sz="2600" spc="-1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(L2CAP)</a:t>
            </a:r>
            <a:endParaRPr sz="2600">
              <a:latin typeface="Arial"/>
              <a:cs typeface="Arial"/>
            </a:endParaRPr>
          </a:p>
          <a:p>
            <a:pPr marL="1155700" marR="490220" lvl="1" indent="-228600">
              <a:lnSpc>
                <a:spcPct val="70100"/>
              </a:lnSpc>
              <a:spcBef>
                <a:spcPts val="1000"/>
              </a:spcBef>
              <a:buClr>
                <a:srgbClr val="A4A4A4"/>
              </a:buClr>
              <a:buFont typeface="Arial"/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transporting </a:t>
            </a:r>
            <a:r>
              <a:rPr sz="2800" dirty="0">
                <a:latin typeface="Times New Roman"/>
                <a:cs typeface="Times New Roman"/>
              </a:rPr>
              <a:t>bigger </a:t>
            </a:r>
            <a:r>
              <a:rPr sz="2800" spc="-5" dirty="0">
                <a:latin typeface="Times New Roman"/>
                <a:cs typeface="Times New Roman"/>
              </a:rPr>
              <a:t>data products to higher  layer</a:t>
            </a:r>
            <a:r>
              <a:rPr sz="1900" spc="-5" dirty="0">
                <a:latin typeface="Caladea"/>
                <a:cs typeface="Caladea"/>
              </a:rPr>
              <a:t>.</a:t>
            </a:r>
            <a:endParaRPr sz="1900">
              <a:latin typeface="Caladea"/>
              <a:cs typeface="Caladea"/>
            </a:endParaRPr>
          </a:p>
          <a:p>
            <a:pPr marL="241300" indent="-228600">
              <a:lnSpc>
                <a:spcPts val="3115"/>
              </a:lnSpc>
              <a:spcBef>
                <a:spcPts val="2285"/>
              </a:spcBef>
              <a:buClr>
                <a:srgbClr val="A4A4A4"/>
              </a:buClr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Service Discovery Protocol</a:t>
            </a:r>
            <a:r>
              <a:rPr sz="26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(SDP)</a:t>
            </a:r>
            <a:endParaRPr sz="2600">
              <a:latin typeface="Arial"/>
              <a:cs typeface="Arial"/>
            </a:endParaRPr>
          </a:p>
          <a:p>
            <a:pPr marL="1155700" marR="111125" lvl="1" indent="-228600">
              <a:lnSpc>
                <a:spcPct val="70100"/>
              </a:lnSpc>
              <a:spcBef>
                <a:spcPts val="1000"/>
              </a:spcBef>
              <a:buClr>
                <a:srgbClr val="A4A4A4"/>
              </a:buClr>
              <a:buFont typeface="Arial"/>
              <a:buChar char="•"/>
              <a:tabLst>
                <a:tab pos="1156335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query and discover services supported by peer  Bluetooth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1900" dirty="0">
                <a:latin typeface="Caladea"/>
                <a:cs typeface="Caladea"/>
              </a:rPr>
              <a:t>.</a:t>
            </a:r>
            <a:endParaRPr sz="19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76212"/>
            <a:ext cx="783335" cy="795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517343"/>
            <a:ext cx="8337550" cy="31838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55"/>
              </a:spcBef>
              <a:buClr>
                <a:srgbClr val="A4A4A4"/>
              </a:buClr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Link Manager Protocol</a:t>
            </a:r>
            <a:r>
              <a:rPr sz="26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(LMP)</a:t>
            </a:r>
            <a:endParaRPr sz="2600">
              <a:latin typeface="Arial"/>
              <a:cs typeface="Arial"/>
            </a:endParaRPr>
          </a:p>
          <a:p>
            <a:pPr marL="698500" marR="506095" lvl="1" indent="-228600">
              <a:lnSpc>
                <a:spcPts val="3020"/>
              </a:lnSpc>
              <a:spcBef>
                <a:spcPts val="98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</a:tabLst>
            </a:pPr>
            <a:r>
              <a:rPr sz="2800" spc="-30" dirty="0">
                <a:latin typeface="Times New Roman"/>
                <a:cs typeface="Times New Roman"/>
              </a:rPr>
              <a:t>PICONET, </a:t>
            </a:r>
            <a:r>
              <a:rPr sz="2800" spc="-5" dirty="0">
                <a:latin typeface="Times New Roman"/>
                <a:cs typeface="Times New Roman"/>
              </a:rPr>
              <a:t>master </a:t>
            </a:r>
            <a:r>
              <a:rPr sz="2800" dirty="0">
                <a:latin typeface="Times New Roman"/>
                <a:cs typeface="Times New Roman"/>
              </a:rPr>
              <a:t>slave role </a:t>
            </a:r>
            <a:r>
              <a:rPr sz="2800" spc="-5" dirty="0">
                <a:latin typeface="Times New Roman"/>
                <a:cs typeface="Times New Roman"/>
              </a:rPr>
              <a:t>assignments and </a:t>
            </a:r>
            <a:r>
              <a:rPr sz="2800" dirty="0">
                <a:latin typeface="Times New Roman"/>
                <a:cs typeface="Times New Roman"/>
              </a:rPr>
              <a:t>link  </a:t>
            </a:r>
            <a:r>
              <a:rPr sz="2800" spc="-5" dirty="0">
                <a:latin typeface="Times New Roman"/>
                <a:cs typeface="Times New Roman"/>
              </a:rPr>
              <a:t>configuration.</a:t>
            </a:r>
            <a:endParaRPr sz="2800">
              <a:latin typeface="Times New Roman"/>
              <a:cs typeface="Times New Roman"/>
            </a:endParaRPr>
          </a:p>
          <a:p>
            <a:pPr marL="698500" marR="31750" lvl="1" indent="-228600">
              <a:lnSpc>
                <a:spcPts val="3020"/>
              </a:lnSpc>
              <a:spcBef>
                <a:spcPts val="1015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Security configuration by device authentication </a:t>
            </a:r>
            <a:r>
              <a:rPr sz="2800" dirty="0">
                <a:latin typeface="Times New Roman"/>
                <a:cs typeface="Times New Roman"/>
              </a:rPr>
              <a:t>using  </a:t>
            </a:r>
            <a:r>
              <a:rPr sz="2800" spc="-5" dirty="0">
                <a:latin typeface="Times New Roman"/>
                <a:cs typeface="Times New Roman"/>
              </a:rPr>
              <a:t>secret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Clr>
                <a:srgbClr val="A4A4A4"/>
              </a:buClr>
              <a:buChar char="•"/>
              <a:tabLst>
                <a:tab pos="241300" algn="l"/>
              </a:tabLst>
            </a:pPr>
            <a:r>
              <a:rPr sz="2600" spc="5" dirty="0">
                <a:solidFill>
                  <a:srgbClr val="006FC0"/>
                </a:solidFill>
                <a:latin typeface="Arial"/>
                <a:cs typeface="Arial"/>
              </a:rPr>
              <a:t>RFCOMM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9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Times New Roman"/>
                <a:cs typeface="Times New Roman"/>
              </a:rPr>
              <a:t>Provides </a:t>
            </a:r>
            <a:r>
              <a:rPr sz="2800" spc="-5" dirty="0">
                <a:latin typeface="Times New Roman"/>
                <a:cs typeface="Times New Roman"/>
              </a:rPr>
              <a:t>transport capabilities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high level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724400"/>
            <a:ext cx="7162800" cy="176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3400" y="76212"/>
            <a:ext cx="783335" cy="795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663" y="489966"/>
            <a:ext cx="640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Different </a:t>
            </a:r>
            <a:r>
              <a:rPr sz="4000" spc="-40" dirty="0"/>
              <a:t>Versions </a:t>
            </a:r>
            <a:r>
              <a:rPr sz="4000" spc="-5" dirty="0"/>
              <a:t>of</a:t>
            </a:r>
            <a:r>
              <a:rPr sz="4000" spc="-15" dirty="0"/>
              <a:t> </a:t>
            </a:r>
            <a:r>
              <a:rPr sz="4000" spc="-10" dirty="0">
                <a:solidFill>
                  <a:srgbClr val="548ED4"/>
                </a:solidFill>
              </a:rPr>
              <a:t>Blue</a:t>
            </a:r>
            <a:r>
              <a:rPr sz="4000" spc="-10" dirty="0"/>
              <a:t>tooth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5374"/>
            <a:ext cx="69881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080" indent="-342265" algn="r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000" spc="-280" dirty="0">
                <a:latin typeface="Arial Black"/>
                <a:cs typeface="Arial Black"/>
              </a:rPr>
              <a:t>There  </a:t>
            </a:r>
            <a:r>
              <a:rPr sz="2000" spc="-275" dirty="0">
                <a:latin typeface="Arial Black"/>
                <a:cs typeface="Arial Black"/>
              </a:rPr>
              <a:t>are </a:t>
            </a:r>
            <a:r>
              <a:rPr sz="2000" spc="-220" dirty="0">
                <a:latin typeface="Arial Black"/>
                <a:cs typeface="Arial Black"/>
              </a:rPr>
              <a:t>number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225" dirty="0">
                <a:latin typeface="Arial Black"/>
                <a:cs typeface="Arial Black"/>
              </a:rPr>
              <a:t>Bluetooth </a:t>
            </a:r>
            <a:r>
              <a:rPr sz="2000" spc="-260" dirty="0">
                <a:latin typeface="Arial Black"/>
                <a:cs typeface="Arial Black"/>
              </a:rPr>
              <a:t>versions </a:t>
            </a:r>
            <a:r>
              <a:rPr sz="2000" spc="-290" dirty="0">
                <a:latin typeface="Arial Black"/>
                <a:cs typeface="Arial Black"/>
              </a:rPr>
              <a:t>which  </a:t>
            </a:r>
            <a:r>
              <a:rPr sz="2000" spc="-229" dirty="0">
                <a:latin typeface="Arial Black"/>
                <a:cs typeface="Arial Black"/>
              </a:rPr>
              <a:t>all </a:t>
            </a:r>
            <a:r>
              <a:rPr sz="2000" spc="-275" dirty="0">
                <a:latin typeface="Arial Black"/>
                <a:cs typeface="Arial Black"/>
              </a:rPr>
              <a:t>are </a:t>
            </a:r>
            <a:r>
              <a:rPr sz="2000" spc="-204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being</a:t>
            </a:r>
            <a:endParaRPr sz="2000">
              <a:latin typeface="Arial Black"/>
              <a:cs typeface="Arial Black"/>
            </a:endParaRPr>
          </a:p>
          <a:p>
            <a:pPr marR="24130" algn="r">
              <a:lnSpc>
                <a:spcPts val="2280"/>
              </a:lnSpc>
            </a:pPr>
            <a:r>
              <a:rPr sz="2000" spc="-220" dirty="0">
                <a:latin typeface="Arial Black"/>
                <a:cs typeface="Arial Black"/>
              </a:rPr>
              <a:t>developed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70" dirty="0">
                <a:latin typeface="Arial Black"/>
                <a:cs typeface="Arial Black"/>
              </a:rPr>
              <a:t>meet 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35" dirty="0">
                <a:latin typeface="Arial Black"/>
                <a:cs typeface="Arial Black"/>
              </a:rPr>
              <a:t>particular </a:t>
            </a:r>
            <a:r>
              <a:rPr sz="2000" spc="-245" dirty="0">
                <a:latin typeface="Arial Black"/>
                <a:cs typeface="Arial Black"/>
              </a:rPr>
              <a:t>requirements </a:t>
            </a:r>
            <a:r>
              <a:rPr sz="2000" spc="-170" dirty="0">
                <a:latin typeface="Arial Black"/>
                <a:cs typeface="Arial Black"/>
              </a:rPr>
              <a:t>of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time.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46169"/>
            <a:ext cx="7989570" cy="23742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116205" indent="-342900">
              <a:lnSpc>
                <a:spcPct val="90000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85" dirty="0">
                <a:latin typeface="Arial Black"/>
                <a:cs typeface="Arial Black"/>
              </a:rPr>
              <a:t>They come </a:t>
            </a:r>
            <a:r>
              <a:rPr sz="2000" spc="-260" dirty="0">
                <a:latin typeface="Arial Black"/>
                <a:cs typeface="Arial Black"/>
              </a:rPr>
              <a:t>with </a:t>
            </a:r>
            <a:r>
              <a:rPr sz="2000" spc="-210" dirty="0">
                <a:latin typeface="Arial Black"/>
                <a:cs typeface="Arial Black"/>
              </a:rPr>
              <a:t>different </a:t>
            </a:r>
            <a:r>
              <a:rPr sz="2000" spc="-260" dirty="0">
                <a:latin typeface="Arial Black"/>
                <a:cs typeface="Arial Black"/>
              </a:rPr>
              <a:t>specifications </a:t>
            </a:r>
            <a:r>
              <a:rPr sz="2000" spc="-185" dirty="0">
                <a:latin typeface="Arial Black"/>
                <a:cs typeface="Arial Black"/>
              </a:rPr>
              <a:t>to </a:t>
            </a:r>
            <a:r>
              <a:rPr sz="2000" spc="-200" dirty="0">
                <a:latin typeface="Arial Black"/>
                <a:cs typeface="Arial Black"/>
              </a:rPr>
              <a:t>offer </a:t>
            </a:r>
            <a:r>
              <a:rPr sz="2000" spc="-210" dirty="0">
                <a:latin typeface="Arial Black"/>
                <a:cs typeface="Arial Black"/>
              </a:rPr>
              <a:t>different </a:t>
            </a:r>
            <a:r>
              <a:rPr sz="2000" spc="-204" dirty="0">
                <a:latin typeface="Arial Black"/>
                <a:cs typeface="Arial Black"/>
              </a:rPr>
              <a:t>options </a:t>
            </a:r>
            <a:r>
              <a:rPr sz="2000" spc="-190" dirty="0">
                <a:latin typeface="Arial Black"/>
                <a:cs typeface="Arial Black"/>
              </a:rPr>
              <a:t>to 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80" dirty="0">
                <a:latin typeface="Arial Black"/>
                <a:cs typeface="Arial Black"/>
              </a:rPr>
              <a:t>users. </a:t>
            </a:r>
            <a:r>
              <a:rPr sz="2000" spc="-245" dirty="0">
                <a:latin typeface="Arial Black"/>
                <a:cs typeface="Arial Black"/>
              </a:rPr>
              <a:t>I </a:t>
            </a:r>
            <a:r>
              <a:rPr sz="2000" spc="-229" dirty="0">
                <a:latin typeface="Arial Black"/>
                <a:cs typeface="Arial Black"/>
              </a:rPr>
              <a:t>think </a:t>
            </a:r>
            <a:r>
              <a:rPr sz="2000" spc="-375" dirty="0">
                <a:latin typeface="Arial Black"/>
                <a:cs typeface="Arial Black"/>
              </a:rPr>
              <a:t>we </a:t>
            </a:r>
            <a:r>
              <a:rPr sz="2000" spc="-229" dirty="0">
                <a:latin typeface="Arial Black"/>
                <a:cs typeface="Arial Black"/>
              </a:rPr>
              <a:t>all need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85" dirty="0">
                <a:latin typeface="Arial Black"/>
                <a:cs typeface="Arial Black"/>
              </a:rPr>
              <a:t>know </a:t>
            </a:r>
            <a:r>
              <a:rPr sz="2000" spc="-210" dirty="0">
                <a:latin typeface="Arial Black"/>
                <a:cs typeface="Arial Black"/>
              </a:rPr>
              <a:t>about </a:t>
            </a:r>
            <a:r>
              <a:rPr sz="2000" spc="-245" dirty="0">
                <a:latin typeface="Arial Black"/>
                <a:cs typeface="Arial Black"/>
              </a:rPr>
              <a:t>various </a:t>
            </a:r>
            <a:r>
              <a:rPr sz="2000" spc="-254" dirty="0">
                <a:latin typeface="Arial Black"/>
                <a:cs typeface="Arial Black"/>
              </a:rPr>
              <a:t>versions </a:t>
            </a:r>
            <a:r>
              <a:rPr sz="2000" spc="-175" dirty="0">
                <a:latin typeface="Arial Black"/>
                <a:cs typeface="Arial Black"/>
              </a:rPr>
              <a:t>of  </a:t>
            </a:r>
            <a:r>
              <a:rPr sz="2000" spc="-229" dirty="0">
                <a:latin typeface="Arial Black"/>
                <a:cs typeface="Arial Black"/>
              </a:rPr>
              <a:t>Bluetooth </a:t>
            </a:r>
            <a:r>
              <a:rPr sz="2000" spc="-270" dirty="0">
                <a:latin typeface="Arial Black"/>
                <a:cs typeface="Arial Black"/>
              </a:rPr>
              <a:t>so </a:t>
            </a:r>
            <a:r>
              <a:rPr sz="2000" spc="-235" dirty="0">
                <a:latin typeface="Arial Black"/>
                <a:cs typeface="Arial Black"/>
              </a:rPr>
              <a:t>that </a:t>
            </a:r>
            <a:r>
              <a:rPr sz="2000" spc="-270" dirty="0">
                <a:latin typeface="Arial Black"/>
                <a:cs typeface="Arial Black"/>
              </a:rPr>
              <a:t>whenever </a:t>
            </a:r>
            <a:r>
              <a:rPr sz="2000" spc="-204" dirty="0">
                <a:latin typeface="Arial Black"/>
                <a:cs typeface="Arial Black"/>
              </a:rPr>
              <a:t>pairing </a:t>
            </a:r>
            <a:r>
              <a:rPr sz="2000" spc="-215" dirty="0">
                <a:latin typeface="Arial Black"/>
                <a:cs typeface="Arial Black"/>
              </a:rPr>
              <a:t>one </a:t>
            </a:r>
            <a:r>
              <a:rPr sz="2000" spc="-229" dirty="0">
                <a:latin typeface="Arial Black"/>
                <a:cs typeface="Arial Black"/>
              </a:rPr>
              <a:t>Bluetooth enabled </a:t>
            </a:r>
            <a:r>
              <a:rPr sz="2000" spc="-265" dirty="0">
                <a:latin typeface="Arial Black"/>
                <a:cs typeface="Arial Black"/>
              </a:rPr>
              <a:t>device  </a:t>
            </a:r>
            <a:r>
              <a:rPr sz="2000" spc="-260" dirty="0">
                <a:latin typeface="Arial Black"/>
                <a:cs typeface="Arial Black"/>
              </a:rPr>
              <a:t>with </a:t>
            </a:r>
            <a:r>
              <a:rPr sz="2000" spc="-225" dirty="0">
                <a:latin typeface="Arial Black"/>
                <a:cs typeface="Arial Black"/>
              </a:rPr>
              <a:t>another </a:t>
            </a:r>
            <a:r>
              <a:rPr sz="2000" spc="-229" dirty="0">
                <a:latin typeface="Arial Black"/>
                <a:cs typeface="Arial Black"/>
              </a:rPr>
              <a:t>Bluetooth </a:t>
            </a:r>
            <a:r>
              <a:rPr sz="2000" spc="-260" dirty="0">
                <a:latin typeface="Arial Black"/>
                <a:cs typeface="Arial Black"/>
              </a:rPr>
              <a:t>headset </a:t>
            </a:r>
            <a:r>
              <a:rPr sz="2000" spc="-375" dirty="0">
                <a:latin typeface="Arial Black"/>
                <a:cs typeface="Arial Black"/>
              </a:rPr>
              <a:t>we </a:t>
            </a:r>
            <a:r>
              <a:rPr sz="2000" spc="-165" dirty="0">
                <a:latin typeface="Arial Black"/>
                <a:cs typeface="Arial Black"/>
              </a:rPr>
              <a:t>don’t </a:t>
            </a:r>
            <a:r>
              <a:rPr sz="2000" spc="-290" dirty="0">
                <a:latin typeface="Arial Black"/>
                <a:cs typeface="Arial Black"/>
              </a:rPr>
              <a:t>face </a:t>
            </a:r>
            <a:r>
              <a:rPr sz="2000" spc="-254" dirty="0">
                <a:latin typeface="Arial Black"/>
                <a:cs typeface="Arial Black"/>
              </a:rPr>
              <a:t>any </a:t>
            </a:r>
            <a:r>
              <a:rPr sz="2000" spc="-225" dirty="0">
                <a:latin typeface="Arial Black"/>
                <a:cs typeface="Arial Black"/>
              </a:rPr>
              <a:t>kind </a:t>
            </a:r>
            <a:r>
              <a:rPr sz="2000" spc="-175" dirty="0">
                <a:latin typeface="Arial Black"/>
                <a:cs typeface="Arial Black"/>
              </a:rPr>
              <a:t>of</a:t>
            </a:r>
            <a:r>
              <a:rPr sz="2000" spc="-39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difficulty.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00">
              <a:latin typeface="Arial Black"/>
              <a:cs typeface="Arial Black"/>
            </a:endParaRPr>
          </a:p>
          <a:p>
            <a:pPr marL="355600" marR="5080" indent="-342900">
              <a:lnSpc>
                <a:spcPct val="90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10" dirty="0">
                <a:latin typeface="Arial Black"/>
                <a:cs typeface="Arial Black"/>
              </a:rPr>
              <a:t>All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15" dirty="0">
                <a:latin typeface="Arial Black"/>
                <a:cs typeface="Arial Black"/>
              </a:rPr>
              <a:t>updated </a:t>
            </a:r>
            <a:r>
              <a:rPr sz="2000" spc="-254" dirty="0">
                <a:latin typeface="Arial Black"/>
                <a:cs typeface="Arial Black"/>
              </a:rPr>
              <a:t>versions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229" dirty="0">
                <a:latin typeface="Arial Black"/>
                <a:cs typeface="Arial Black"/>
              </a:rPr>
              <a:t>Bluetooth </a:t>
            </a:r>
            <a:r>
              <a:rPr sz="2000" spc="-200" dirty="0">
                <a:latin typeface="Arial Black"/>
                <a:cs typeface="Arial Black"/>
              </a:rPr>
              <a:t>offer </a:t>
            </a:r>
            <a:r>
              <a:rPr sz="2000" spc="-300" dirty="0">
                <a:latin typeface="Arial Black"/>
                <a:cs typeface="Arial Black"/>
              </a:rPr>
              <a:t>backward </a:t>
            </a:r>
            <a:r>
              <a:rPr sz="2000" spc="-240" dirty="0">
                <a:latin typeface="Arial Black"/>
                <a:cs typeface="Arial Black"/>
              </a:rPr>
              <a:t>version  compatible. </a:t>
            </a:r>
            <a:r>
              <a:rPr sz="2000" spc="-290" dirty="0">
                <a:latin typeface="Arial Black"/>
                <a:cs typeface="Arial Black"/>
              </a:rPr>
              <a:t>This </a:t>
            </a:r>
            <a:r>
              <a:rPr sz="2000" spc="-295" dirty="0">
                <a:latin typeface="Arial Black"/>
                <a:cs typeface="Arial Black"/>
              </a:rPr>
              <a:t>means </a:t>
            </a:r>
            <a:r>
              <a:rPr sz="2000" spc="-275" dirty="0">
                <a:latin typeface="Arial Black"/>
                <a:cs typeface="Arial Black"/>
              </a:rPr>
              <a:t>whichever </a:t>
            </a:r>
            <a:r>
              <a:rPr sz="2000" spc="-285" dirty="0">
                <a:latin typeface="Arial Black"/>
                <a:cs typeface="Arial Black"/>
              </a:rPr>
              <a:t>newer </a:t>
            </a:r>
            <a:r>
              <a:rPr sz="2000" spc="-240" dirty="0">
                <a:latin typeface="Arial Black"/>
                <a:cs typeface="Arial Black"/>
              </a:rPr>
              <a:t>version </a:t>
            </a:r>
            <a:r>
              <a:rPr sz="2000" spc="-210" dirty="0">
                <a:latin typeface="Arial Black"/>
                <a:cs typeface="Arial Black"/>
              </a:rPr>
              <a:t>you </a:t>
            </a:r>
            <a:r>
              <a:rPr sz="2000" spc="-275" dirty="0">
                <a:latin typeface="Arial Black"/>
                <a:cs typeface="Arial Black"/>
              </a:rPr>
              <a:t>are </a:t>
            </a:r>
            <a:r>
              <a:rPr sz="2000" spc="-225" dirty="0">
                <a:latin typeface="Arial Black"/>
                <a:cs typeface="Arial Black"/>
              </a:rPr>
              <a:t>using then  </a:t>
            </a:r>
            <a:r>
              <a:rPr sz="2000" spc="-200" dirty="0">
                <a:latin typeface="Arial Black"/>
                <a:cs typeface="Arial Black"/>
              </a:rPr>
              <a:t>it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40" dirty="0">
                <a:latin typeface="Arial Black"/>
                <a:cs typeface="Arial Black"/>
              </a:rPr>
              <a:t>compatible </a:t>
            </a:r>
            <a:r>
              <a:rPr sz="2000" spc="-260" dirty="0">
                <a:latin typeface="Arial Black"/>
                <a:cs typeface="Arial Black"/>
              </a:rPr>
              <a:t>with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195" dirty="0">
                <a:latin typeface="Arial Black"/>
                <a:cs typeface="Arial Black"/>
              </a:rPr>
              <a:t>older </a:t>
            </a:r>
            <a:r>
              <a:rPr sz="2000" spc="-240" dirty="0">
                <a:latin typeface="Arial Black"/>
                <a:cs typeface="Arial Black"/>
              </a:rPr>
              <a:t>version </a:t>
            </a:r>
            <a:r>
              <a:rPr sz="2000" spc="-345" dirty="0">
                <a:latin typeface="Arial Black"/>
                <a:cs typeface="Arial Black"/>
              </a:rPr>
              <a:t>as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well.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7828" y="2298192"/>
            <a:ext cx="981455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857" y="461899"/>
            <a:ext cx="4572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Future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0" dirty="0"/>
              <a:t>Bluetooth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514"/>
            <a:ext cx="8007350" cy="41382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81280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10" dirty="0">
                <a:latin typeface="Arial Black"/>
                <a:cs typeface="Arial Black"/>
              </a:rPr>
              <a:t>Bluetooth </a:t>
            </a:r>
            <a:r>
              <a:rPr sz="1800" spc="-270" dirty="0">
                <a:latin typeface="Arial Black"/>
                <a:cs typeface="Arial Black"/>
              </a:rPr>
              <a:t>has </a:t>
            </a:r>
            <a:r>
              <a:rPr sz="1800" spc="-285" dirty="0">
                <a:latin typeface="Arial Black"/>
                <a:cs typeface="Arial Black"/>
              </a:rPr>
              <a:t>a </a:t>
            </a:r>
            <a:r>
              <a:rPr sz="1800" spc="-145" dirty="0">
                <a:latin typeface="Arial Black"/>
                <a:cs typeface="Arial Black"/>
              </a:rPr>
              <a:t>good </a:t>
            </a:r>
            <a:r>
              <a:rPr sz="1800" spc="-195" dirty="0">
                <a:latin typeface="Arial Black"/>
                <a:cs typeface="Arial Black"/>
              </a:rPr>
              <a:t>future </a:t>
            </a:r>
            <a:r>
              <a:rPr sz="1800" spc="-235" dirty="0">
                <a:latin typeface="Arial Black"/>
                <a:cs typeface="Arial Black"/>
              </a:rPr>
              <a:t>ahead </a:t>
            </a:r>
            <a:r>
              <a:rPr sz="1800" spc="-265" dirty="0">
                <a:latin typeface="Arial Black"/>
                <a:cs typeface="Arial Black"/>
              </a:rPr>
              <a:t>because </a:t>
            </a:r>
            <a:r>
              <a:rPr sz="1800" spc="-180" dirty="0">
                <a:latin typeface="Arial Black"/>
                <a:cs typeface="Arial Black"/>
              </a:rPr>
              <a:t>it </a:t>
            </a:r>
            <a:r>
              <a:rPr sz="1800" spc="-265" dirty="0">
                <a:latin typeface="Arial Black"/>
                <a:cs typeface="Arial Black"/>
              </a:rPr>
              <a:t>meets </a:t>
            </a:r>
            <a:r>
              <a:rPr sz="1800" spc="-285" dirty="0">
                <a:latin typeface="Arial Black"/>
                <a:cs typeface="Arial Black"/>
              </a:rPr>
              <a:t>a </a:t>
            </a:r>
            <a:r>
              <a:rPr sz="1800" spc="-265" dirty="0">
                <a:latin typeface="Arial Black"/>
                <a:cs typeface="Arial Black"/>
              </a:rPr>
              <a:t>basic </a:t>
            </a:r>
            <a:r>
              <a:rPr sz="1800" spc="-215" dirty="0">
                <a:latin typeface="Arial Black"/>
                <a:cs typeface="Arial Black"/>
              </a:rPr>
              <a:t>need </a:t>
            </a:r>
            <a:r>
              <a:rPr sz="1800" spc="-165" dirty="0">
                <a:latin typeface="Arial Black"/>
                <a:cs typeface="Arial Black"/>
              </a:rPr>
              <a:t>of  </a:t>
            </a:r>
            <a:r>
              <a:rPr sz="1800" spc="-235" dirty="0">
                <a:latin typeface="Arial Black"/>
                <a:cs typeface="Arial Black"/>
              </a:rPr>
              <a:t>connectivity.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800">
              <a:latin typeface="Arial Black"/>
              <a:cs typeface="Arial Black"/>
            </a:endParaRPr>
          </a:p>
          <a:p>
            <a:pPr marL="355600" marR="325755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10" dirty="0">
                <a:latin typeface="Arial Black"/>
                <a:cs typeface="Arial Black"/>
              </a:rPr>
              <a:t>Currently </a:t>
            </a:r>
            <a:r>
              <a:rPr sz="1800" spc="-285" dirty="0">
                <a:latin typeface="Arial Black"/>
                <a:cs typeface="Arial Black"/>
              </a:rPr>
              <a:t>a </a:t>
            </a:r>
            <a:r>
              <a:rPr sz="1800" spc="-190" dirty="0">
                <a:latin typeface="Arial Black"/>
                <a:cs typeface="Arial Black"/>
              </a:rPr>
              <a:t>protocol </a:t>
            </a:r>
            <a:r>
              <a:rPr sz="1800" spc="-254" dirty="0">
                <a:latin typeface="Arial Black"/>
                <a:cs typeface="Arial Black"/>
              </a:rPr>
              <a:t>is </a:t>
            </a:r>
            <a:r>
              <a:rPr sz="1800" spc="-185" dirty="0">
                <a:latin typeface="Arial Black"/>
                <a:cs typeface="Arial Black"/>
              </a:rPr>
              <a:t>being </a:t>
            </a:r>
            <a:r>
              <a:rPr sz="1800" spc="-254" dirty="0">
                <a:latin typeface="Arial Black"/>
                <a:cs typeface="Arial Black"/>
              </a:rPr>
              <a:t>researched </a:t>
            </a:r>
            <a:r>
              <a:rPr sz="1800" spc="-215" dirty="0">
                <a:latin typeface="Arial Black"/>
                <a:cs typeface="Arial Black"/>
              </a:rPr>
              <a:t>that </a:t>
            </a:r>
            <a:r>
              <a:rPr sz="1800" spc="-210" dirty="0">
                <a:latin typeface="Arial Black"/>
                <a:cs typeface="Arial Black"/>
              </a:rPr>
              <a:t>would </a:t>
            </a:r>
            <a:r>
              <a:rPr sz="1800" spc="-185" dirty="0">
                <a:latin typeface="Arial Black"/>
                <a:cs typeface="Arial Black"/>
              </a:rPr>
              <a:t>support </a:t>
            </a:r>
            <a:r>
              <a:rPr sz="1800" spc="-215" dirty="0">
                <a:latin typeface="Arial Black"/>
                <a:cs typeface="Arial Black"/>
              </a:rPr>
              <a:t>large ad </a:t>
            </a:r>
            <a:r>
              <a:rPr sz="1800" spc="-235" dirty="0">
                <a:latin typeface="Arial Black"/>
                <a:cs typeface="Arial Black"/>
              </a:rPr>
              <a:t>hoc  </a:t>
            </a:r>
            <a:r>
              <a:rPr sz="1800" spc="-245" dirty="0">
                <a:latin typeface="Arial Black"/>
                <a:cs typeface="Arial Black"/>
              </a:rPr>
              <a:t>networks.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5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75" dirty="0">
                <a:latin typeface="Arial Black"/>
                <a:cs typeface="Arial Black"/>
              </a:rPr>
              <a:t>Latest </a:t>
            </a:r>
            <a:r>
              <a:rPr sz="1800" spc="-220" dirty="0">
                <a:latin typeface="Arial Black"/>
                <a:cs typeface="Arial Black"/>
              </a:rPr>
              <a:t>version </a:t>
            </a:r>
            <a:r>
              <a:rPr sz="1800" spc="-160" dirty="0">
                <a:latin typeface="Arial Black"/>
                <a:cs typeface="Arial Black"/>
              </a:rPr>
              <a:t>of </a:t>
            </a:r>
            <a:r>
              <a:rPr sz="1800" spc="-210" dirty="0">
                <a:latin typeface="Arial Black"/>
                <a:cs typeface="Arial Black"/>
              </a:rPr>
              <a:t>Bluetooth </a:t>
            </a:r>
            <a:r>
              <a:rPr sz="1800" spc="-254" dirty="0">
                <a:latin typeface="Arial Black"/>
                <a:cs typeface="Arial Black"/>
              </a:rPr>
              <a:t>are </a:t>
            </a:r>
            <a:r>
              <a:rPr sz="1800" spc="-185" dirty="0">
                <a:latin typeface="Arial Black"/>
                <a:cs typeface="Arial Black"/>
              </a:rPr>
              <a:t>improving </a:t>
            </a:r>
            <a:r>
              <a:rPr sz="1800" spc="-165" dirty="0">
                <a:latin typeface="Arial Black"/>
                <a:cs typeface="Arial Black"/>
              </a:rPr>
              <a:t>both </a:t>
            </a:r>
            <a:r>
              <a:rPr sz="1800" spc="-235" dirty="0">
                <a:latin typeface="Arial Black"/>
                <a:cs typeface="Arial Black"/>
              </a:rPr>
              <a:t>its </a:t>
            </a:r>
            <a:r>
              <a:rPr sz="1800" spc="-240" dirty="0">
                <a:latin typeface="Arial Black"/>
                <a:cs typeface="Arial Black"/>
              </a:rPr>
              <a:t>security</a:t>
            </a:r>
            <a:r>
              <a:rPr sz="1800" spc="-260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and </a:t>
            </a:r>
            <a:r>
              <a:rPr sz="1800" spc="-229" dirty="0">
                <a:latin typeface="Arial Black"/>
                <a:cs typeface="Arial Black"/>
              </a:rPr>
              <a:t>capabilities.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800">
              <a:latin typeface="Arial Black"/>
              <a:cs typeface="Arial Black"/>
            </a:endParaRPr>
          </a:p>
          <a:p>
            <a:pPr marL="355600" marR="5080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15" dirty="0">
                <a:latin typeface="Arial Black"/>
                <a:cs typeface="Arial Black"/>
              </a:rPr>
              <a:t>Ultra </a:t>
            </a:r>
            <a:r>
              <a:rPr sz="1800" spc="-245" dirty="0">
                <a:latin typeface="Arial Black"/>
                <a:cs typeface="Arial Black"/>
              </a:rPr>
              <a:t>wide </a:t>
            </a:r>
            <a:r>
              <a:rPr sz="1800" spc="-195" dirty="0">
                <a:latin typeface="Arial Black"/>
                <a:cs typeface="Arial Black"/>
              </a:rPr>
              <a:t>band </a:t>
            </a:r>
            <a:r>
              <a:rPr sz="1800" spc="-270" dirty="0">
                <a:latin typeface="Arial Black"/>
                <a:cs typeface="Arial Black"/>
              </a:rPr>
              <a:t>has </a:t>
            </a:r>
            <a:r>
              <a:rPr sz="1800" spc="-220" dirty="0">
                <a:latin typeface="Arial Black"/>
                <a:cs typeface="Arial Black"/>
              </a:rPr>
              <a:t>been </a:t>
            </a:r>
            <a:r>
              <a:rPr sz="1800" spc="-250" dirty="0">
                <a:latin typeface="Arial Black"/>
                <a:cs typeface="Arial Black"/>
              </a:rPr>
              <a:t>chosen </a:t>
            </a:r>
            <a:r>
              <a:rPr sz="1800" spc="-190" dirty="0">
                <a:latin typeface="Arial Black"/>
                <a:cs typeface="Arial Black"/>
              </a:rPr>
              <a:t>by </a:t>
            </a:r>
            <a:r>
              <a:rPr sz="1800" spc="-215" dirty="0">
                <a:latin typeface="Arial Black"/>
                <a:cs typeface="Arial Black"/>
              </a:rPr>
              <a:t>the </a:t>
            </a:r>
            <a:r>
              <a:rPr sz="1800" spc="-210" dirty="0">
                <a:latin typeface="Arial Black"/>
                <a:cs typeface="Arial Black"/>
              </a:rPr>
              <a:t>Bluetooth </a:t>
            </a:r>
            <a:r>
              <a:rPr sz="1800" spc="-254" dirty="0">
                <a:latin typeface="Arial Black"/>
                <a:cs typeface="Arial Black"/>
              </a:rPr>
              <a:t>Special </a:t>
            </a:r>
            <a:r>
              <a:rPr sz="1800" spc="-240" dirty="0">
                <a:latin typeface="Arial Black"/>
                <a:cs typeface="Arial Black"/>
              </a:rPr>
              <a:t>Interest </a:t>
            </a:r>
            <a:r>
              <a:rPr sz="1800" spc="-190" dirty="0">
                <a:latin typeface="Arial Black"/>
                <a:cs typeface="Arial Black"/>
              </a:rPr>
              <a:t>Group </a:t>
            </a:r>
            <a:r>
              <a:rPr sz="1800" spc="-315" dirty="0">
                <a:latin typeface="Arial Black"/>
                <a:cs typeface="Arial Black"/>
              </a:rPr>
              <a:t>as  </a:t>
            </a:r>
            <a:r>
              <a:rPr sz="1800" spc="-215" dirty="0">
                <a:latin typeface="Arial Black"/>
                <a:cs typeface="Arial Black"/>
              </a:rPr>
              <a:t>the </a:t>
            </a:r>
            <a:r>
              <a:rPr sz="1800" spc="-195" dirty="0">
                <a:latin typeface="Arial Black"/>
                <a:cs typeface="Arial Black"/>
              </a:rPr>
              <a:t>future </a:t>
            </a:r>
            <a:r>
              <a:rPr sz="1800" spc="-160" dirty="0">
                <a:latin typeface="Arial Black"/>
                <a:cs typeface="Arial Black"/>
              </a:rPr>
              <a:t>of </a:t>
            </a:r>
            <a:r>
              <a:rPr sz="1800" spc="-210" dirty="0">
                <a:latin typeface="Arial Black"/>
                <a:cs typeface="Arial Black"/>
              </a:rPr>
              <a:t>Bluetooth</a:t>
            </a:r>
            <a:r>
              <a:rPr sz="1800" spc="70" dirty="0">
                <a:latin typeface="Arial Black"/>
                <a:cs typeface="Arial Black"/>
              </a:rPr>
              <a:t> </a:t>
            </a:r>
            <a:r>
              <a:rPr sz="1800" spc="-250" dirty="0">
                <a:latin typeface="Arial Black"/>
                <a:cs typeface="Arial Black"/>
              </a:rPr>
              <a:t>Technology.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Arial Black"/>
              <a:cs typeface="Arial Black"/>
            </a:endParaRPr>
          </a:p>
          <a:p>
            <a:pPr marL="355600" marR="243204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80" dirty="0">
                <a:latin typeface="Arial Black"/>
                <a:cs typeface="Arial Black"/>
              </a:rPr>
              <a:t>New </a:t>
            </a:r>
            <a:r>
              <a:rPr sz="1800" spc="-235" dirty="0">
                <a:latin typeface="Arial Black"/>
                <a:cs typeface="Arial Black"/>
              </a:rPr>
              <a:t>versions </a:t>
            </a:r>
            <a:r>
              <a:rPr sz="1800" spc="-160" dirty="0">
                <a:latin typeface="Arial Black"/>
                <a:cs typeface="Arial Black"/>
              </a:rPr>
              <a:t>of </a:t>
            </a:r>
            <a:r>
              <a:rPr sz="1800" spc="-210" dirty="0">
                <a:latin typeface="Arial Black"/>
                <a:cs typeface="Arial Black"/>
              </a:rPr>
              <a:t>Bluetooth </a:t>
            </a:r>
            <a:r>
              <a:rPr sz="1800" spc="-204" dirty="0">
                <a:latin typeface="Arial Black"/>
                <a:cs typeface="Arial Black"/>
              </a:rPr>
              <a:t>technology </a:t>
            </a:r>
            <a:r>
              <a:rPr sz="1800" spc="-229" dirty="0">
                <a:latin typeface="Arial Black"/>
                <a:cs typeface="Arial Black"/>
              </a:rPr>
              <a:t>will </a:t>
            </a:r>
            <a:r>
              <a:rPr sz="1800" spc="-250" dirty="0">
                <a:latin typeface="Arial Black"/>
                <a:cs typeface="Arial Black"/>
              </a:rPr>
              <a:t>meet </a:t>
            </a:r>
            <a:r>
              <a:rPr sz="1800" spc="-215" dirty="0">
                <a:latin typeface="Arial Black"/>
                <a:cs typeface="Arial Black"/>
              </a:rPr>
              <a:t>the </a:t>
            </a:r>
            <a:r>
              <a:rPr sz="1800" spc="-175" dirty="0">
                <a:latin typeface="Arial Black"/>
                <a:cs typeface="Arial Black"/>
              </a:rPr>
              <a:t>high-speed </a:t>
            </a:r>
            <a:r>
              <a:rPr sz="1800" spc="-204" dirty="0">
                <a:latin typeface="Arial Black"/>
                <a:cs typeface="Arial Black"/>
              </a:rPr>
              <a:t>and </a:t>
            </a:r>
            <a:r>
              <a:rPr sz="1800" spc="-215" dirty="0">
                <a:latin typeface="Arial Black"/>
                <a:cs typeface="Arial Black"/>
              </a:rPr>
              <a:t>large  range.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>
              <a:latin typeface="Arial Black"/>
              <a:cs typeface="Arial Black"/>
            </a:endParaRPr>
          </a:p>
          <a:p>
            <a:pPr marL="355600" marR="824230" indent="-342900">
              <a:lnSpc>
                <a:spcPct val="789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95" dirty="0">
                <a:latin typeface="Arial Black"/>
                <a:cs typeface="Arial Black"/>
              </a:rPr>
              <a:t>Many </a:t>
            </a:r>
            <a:r>
              <a:rPr sz="1800" spc="-245" dirty="0">
                <a:latin typeface="Arial Black"/>
                <a:cs typeface="Arial Black"/>
              </a:rPr>
              <a:t>companies </a:t>
            </a:r>
            <a:r>
              <a:rPr sz="1800" spc="-254" dirty="0">
                <a:latin typeface="Arial Black"/>
                <a:cs typeface="Arial Black"/>
              </a:rPr>
              <a:t>are </a:t>
            </a:r>
            <a:r>
              <a:rPr sz="1800" spc="-195" dirty="0">
                <a:latin typeface="Arial Black"/>
                <a:cs typeface="Arial Black"/>
              </a:rPr>
              <a:t>designing </a:t>
            </a:r>
            <a:r>
              <a:rPr sz="1800" spc="-240" dirty="0">
                <a:latin typeface="Arial Black"/>
                <a:cs typeface="Arial Black"/>
              </a:rPr>
              <a:t>impressive </a:t>
            </a:r>
            <a:r>
              <a:rPr sz="1800" spc="-210" dirty="0">
                <a:latin typeface="Arial Black"/>
                <a:cs typeface="Arial Black"/>
              </a:rPr>
              <a:t>Bluetooth </a:t>
            </a:r>
            <a:r>
              <a:rPr sz="1800" spc="-220" dirty="0">
                <a:latin typeface="Arial Black"/>
                <a:cs typeface="Arial Black"/>
              </a:rPr>
              <a:t>applications </a:t>
            </a:r>
            <a:r>
              <a:rPr sz="1800" spc="-180" dirty="0">
                <a:latin typeface="Arial Black"/>
                <a:cs typeface="Arial Black"/>
              </a:rPr>
              <a:t>in  </a:t>
            </a:r>
            <a:r>
              <a:rPr sz="1800" spc="-185" dirty="0">
                <a:latin typeface="Arial Black"/>
                <a:cs typeface="Arial Black"/>
              </a:rPr>
              <a:t>demand</a:t>
            </a:r>
            <a:r>
              <a:rPr sz="1800" spc="-18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985" y="461899"/>
            <a:ext cx="2509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10" dirty="0"/>
              <a:t>n</a:t>
            </a:r>
            <a:r>
              <a:rPr dirty="0"/>
              <a:t>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7377"/>
            <a:ext cx="7535545" cy="441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95" dirty="0">
                <a:solidFill>
                  <a:srgbClr val="0F243E"/>
                </a:solidFill>
                <a:latin typeface="Arial Black"/>
                <a:cs typeface="Arial Black"/>
              </a:rPr>
              <a:t>A </a:t>
            </a:r>
            <a:r>
              <a:rPr sz="2200" spc="-345" dirty="0">
                <a:solidFill>
                  <a:srgbClr val="0F243E"/>
                </a:solidFill>
                <a:latin typeface="Arial Black"/>
                <a:cs typeface="Arial Black"/>
              </a:rPr>
              <a:t>new </a:t>
            </a:r>
            <a:r>
              <a:rPr sz="2200" spc="-220" dirty="0">
                <a:solidFill>
                  <a:srgbClr val="0F243E"/>
                </a:solidFill>
                <a:latin typeface="Arial Black"/>
                <a:cs typeface="Arial Black"/>
              </a:rPr>
              <a:t>global </a:t>
            </a:r>
            <a:r>
              <a:rPr sz="2200" spc="-275" dirty="0">
                <a:solidFill>
                  <a:srgbClr val="0F243E"/>
                </a:solidFill>
                <a:latin typeface="Arial Black"/>
                <a:cs typeface="Arial Black"/>
              </a:rPr>
              <a:t>standard </a:t>
            </a:r>
            <a:r>
              <a:rPr sz="2200" spc="-190" dirty="0">
                <a:solidFill>
                  <a:srgbClr val="0F243E"/>
                </a:solidFill>
                <a:latin typeface="Arial Black"/>
                <a:cs typeface="Arial Black"/>
              </a:rPr>
              <a:t>for </a:t>
            </a:r>
            <a:r>
              <a:rPr sz="2200" spc="-280" dirty="0">
                <a:solidFill>
                  <a:srgbClr val="0F243E"/>
                </a:solidFill>
                <a:latin typeface="Arial Black"/>
                <a:cs typeface="Arial Black"/>
              </a:rPr>
              <a:t>data </a:t>
            </a:r>
            <a:r>
              <a:rPr sz="2200" spc="-250" dirty="0">
                <a:solidFill>
                  <a:srgbClr val="0F243E"/>
                </a:solidFill>
                <a:latin typeface="Arial Black"/>
                <a:cs typeface="Arial Black"/>
              </a:rPr>
              <a:t>and</a:t>
            </a:r>
            <a:r>
              <a:rPr sz="2200" spc="-125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295" dirty="0">
                <a:solidFill>
                  <a:srgbClr val="0F243E"/>
                </a:solidFill>
                <a:latin typeface="Arial Black"/>
                <a:cs typeface="Arial Black"/>
              </a:rPr>
              <a:t>voice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00" dirty="0">
                <a:solidFill>
                  <a:srgbClr val="0F243E"/>
                </a:solidFill>
                <a:latin typeface="Arial Black"/>
                <a:cs typeface="Arial Black"/>
              </a:rPr>
              <a:t>Eliminates </a:t>
            </a:r>
            <a:r>
              <a:rPr sz="2200" spc="-305" dirty="0">
                <a:solidFill>
                  <a:srgbClr val="0F243E"/>
                </a:solidFill>
                <a:latin typeface="Arial Black"/>
                <a:cs typeface="Arial Black"/>
              </a:rPr>
              <a:t>Cables</a:t>
            </a:r>
            <a:r>
              <a:rPr sz="2200" spc="-345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260" dirty="0">
                <a:solidFill>
                  <a:srgbClr val="0F243E"/>
                </a:solidFill>
                <a:latin typeface="Arial Black"/>
                <a:cs typeface="Arial Black"/>
              </a:rPr>
              <a:t>.</a:t>
            </a: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70" dirty="0">
                <a:solidFill>
                  <a:srgbClr val="0F243E"/>
                </a:solidFill>
                <a:latin typeface="Arial Black"/>
                <a:cs typeface="Arial Black"/>
              </a:rPr>
              <a:t>Low </a:t>
            </a:r>
            <a:r>
              <a:rPr sz="2200" spc="-350" dirty="0">
                <a:solidFill>
                  <a:srgbClr val="0F243E"/>
                </a:solidFill>
                <a:latin typeface="Arial Black"/>
                <a:cs typeface="Arial Black"/>
              </a:rPr>
              <a:t>Power, </a:t>
            </a:r>
            <a:r>
              <a:rPr sz="2200" spc="-370" dirty="0">
                <a:solidFill>
                  <a:srgbClr val="0F243E"/>
                </a:solidFill>
                <a:latin typeface="Arial Black"/>
                <a:cs typeface="Arial Black"/>
              </a:rPr>
              <a:t>Low </a:t>
            </a:r>
            <a:r>
              <a:rPr sz="2200" spc="-254" dirty="0">
                <a:solidFill>
                  <a:srgbClr val="0F243E"/>
                </a:solidFill>
                <a:latin typeface="Arial Black"/>
                <a:cs typeface="Arial Black"/>
              </a:rPr>
              <a:t>range, </a:t>
            </a:r>
            <a:r>
              <a:rPr sz="2200" spc="-370" dirty="0">
                <a:solidFill>
                  <a:srgbClr val="0F243E"/>
                </a:solidFill>
                <a:latin typeface="Arial Black"/>
                <a:cs typeface="Arial Black"/>
              </a:rPr>
              <a:t>Low </a:t>
            </a:r>
            <a:r>
              <a:rPr sz="2200" spc="-300" dirty="0">
                <a:solidFill>
                  <a:srgbClr val="0F243E"/>
                </a:solidFill>
                <a:latin typeface="Arial Black"/>
                <a:cs typeface="Arial Black"/>
              </a:rPr>
              <a:t>Cost </a:t>
            </a:r>
            <a:r>
              <a:rPr sz="2200" spc="-295" dirty="0">
                <a:solidFill>
                  <a:srgbClr val="0F243E"/>
                </a:solidFill>
                <a:latin typeface="Arial Black"/>
                <a:cs typeface="Arial Black"/>
              </a:rPr>
              <a:t>network</a:t>
            </a:r>
            <a:r>
              <a:rPr sz="2200" spc="-350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305" dirty="0">
                <a:solidFill>
                  <a:srgbClr val="0F243E"/>
                </a:solidFill>
                <a:latin typeface="Arial Black"/>
                <a:cs typeface="Arial Black"/>
              </a:rPr>
              <a:t>devices.</a:t>
            </a: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solidFill>
                  <a:srgbClr val="0F243E"/>
                </a:solidFill>
                <a:latin typeface="Arial Black"/>
                <a:cs typeface="Arial Black"/>
              </a:rPr>
              <a:t>Bluetooth </a:t>
            </a:r>
            <a:r>
              <a:rPr sz="2200" spc="-355" dirty="0">
                <a:solidFill>
                  <a:srgbClr val="0F243E"/>
                </a:solidFill>
                <a:latin typeface="Arial Black"/>
                <a:cs typeface="Arial Black"/>
              </a:rPr>
              <a:t>seems </a:t>
            </a:r>
            <a:r>
              <a:rPr sz="2200" spc="-215" dirty="0">
                <a:solidFill>
                  <a:srgbClr val="0F243E"/>
                </a:solidFill>
                <a:latin typeface="Arial Black"/>
                <a:cs typeface="Arial Black"/>
              </a:rPr>
              <a:t>to </a:t>
            </a:r>
            <a:r>
              <a:rPr sz="2200" spc="-300" dirty="0">
                <a:solidFill>
                  <a:srgbClr val="0F243E"/>
                </a:solidFill>
                <a:latin typeface="Arial Black"/>
                <a:cs typeface="Arial Black"/>
              </a:rPr>
              <a:t>have </a:t>
            </a:r>
            <a:r>
              <a:rPr sz="2200" spc="-350" dirty="0">
                <a:solidFill>
                  <a:srgbClr val="0F243E"/>
                </a:solidFill>
                <a:latin typeface="Arial Black"/>
                <a:cs typeface="Arial Black"/>
              </a:rPr>
              <a:t>a </a:t>
            </a:r>
            <a:r>
              <a:rPr sz="2200" spc="-204" dirty="0">
                <a:solidFill>
                  <a:srgbClr val="0F243E"/>
                </a:solidFill>
                <a:latin typeface="Arial Black"/>
                <a:cs typeface="Arial Black"/>
              </a:rPr>
              <a:t>bright </a:t>
            </a:r>
            <a:r>
              <a:rPr sz="2200" spc="-235" dirty="0">
                <a:solidFill>
                  <a:srgbClr val="0F243E"/>
                </a:solidFill>
                <a:latin typeface="Arial Black"/>
                <a:cs typeface="Arial Black"/>
              </a:rPr>
              <a:t>future </a:t>
            </a:r>
            <a:r>
              <a:rPr sz="2200" spc="-254" dirty="0">
                <a:solidFill>
                  <a:srgbClr val="0F243E"/>
                </a:solidFill>
                <a:latin typeface="Arial Black"/>
                <a:cs typeface="Arial Black"/>
              </a:rPr>
              <a:t>after </a:t>
            </a:r>
            <a:r>
              <a:rPr sz="2200" spc="-275" dirty="0">
                <a:solidFill>
                  <a:srgbClr val="0F243E"/>
                </a:solidFill>
                <a:latin typeface="Arial Black"/>
                <a:cs typeface="Arial Black"/>
              </a:rPr>
              <a:t>reviewing</a:t>
            </a:r>
            <a:r>
              <a:rPr sz="2200" spc="-150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290" dirty="0">
                <a:solidFill>
                  <a:srgbClr val="0F243E"/>
                </a:solidFill>
                <a:latin typeface="Arial Black"/>
                <a:cs typeface="Arial Black"/>
              </a:rPr>
              <a:t>its</a:t>
            </a:r>
            <a:endParaRPr sz="2200">
              <a:latin typeface="Arial Black"/>
              <a:cs typeface="Arial Black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2200" spc="-260" dirty="0">
                <a:solidFill>
                  <a:srgbClr val="0F243E"/>
                </a:solidFill>
                <a:latin typeface="Arial Black"/>
                <a:cs typeface="Arial Black"/>
              </a:rPr>
              <a:t>benefits </a:t>
            </a:r>
            <a:r>
              <a:rPr sz="2200" spc="-250" dirty="0">
                <a:solidFill>
                  <a:srgbClr val="0F243E"/>
                </a:solidFill>
                <a:latin typeface="Arial Black"/>
                <a:cs typeface="Arial Black"/>
              </a:rPr>
              <a:t>and </a:t>
            </a:r>
            <a:r>
              <a:rPr sz="2200" spc="-300" dirty="0">
                <a:solidFill>
                  <a:srgbClr val="0F243E"/>
                </a:solidFill>
                <a:latin typeface="Arial Black"/>
                <a:cs typeface="Arial Black"/>
              </a:rPr>
              <a:t>wide</a:t>
            </a:r>
            <a:r>
              <a:rPr sz="2200" spc="-295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305" dirty="0">
                <a:solidFill>
                  <a:srgbClr val="0F243E"/>
                </a:solidFill>
                <a:latin typeface="Arial Black"/>
                <a:cs typeface="Arial Black"/>
              </a:rPr>
              <a:t>use.</a:t>
            </a:r>
            <a:endParaRPr sz="2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54" dirty="0">
                <a:solidFill>
                  <a:srgbClr val="0F243E"/>
                </a:solidFill>
                <a:latin typeface="Arial Black"/>
                <a:cs typeface="Arial Black"/>
              </a:rPr>
              <a:t>Further </a:t>
            </a:r>
            <a:r>
              <a:rPr sz="2200" spc="-270" dirty="0">
                <a:solidFill>
                  <a:srgbClr val="0F243E"/>
                </a:solidFill>
                <a:latin typeface="Arial Black"/>
                <a:cs typeface="Arial Black"/>
              </a:rPr>
              <a:t>improvements </a:t>
            </a:r>
            <a:r>
              <a:rPr sz="2200" spc="-305" dirty="0">
                <a:solidFill>
                  <a:srgbClr val="0F243E"/>
                </a:solidFill>
                <a:latin typeface="Arial Black"/>
                <a:cs typeface="Arial Black"/>
              </a:rPr>
              <a:t>are </a:t>
            </a:r>
            <a:r>
              <a:rPr sz="2200" spc="-240" dirty="0">
                <a:solidFill>
                  <a:srgbClr val="0F243E"/>
                </a:solidFill>
                <a:latin typeface="Arial Black"/>
                <a:cs typeface="Arial Black"/>
              </a:rPr>
              <a:t>planned </a:t>
            </a:r>
            <a:r>
              <a:rPr sz="2200" spc="-215" dirty="0">
                <a:solidFill>
                  <a:srgbClr val="0F243E"/>
                </a:solidFill>
                <a:latin typeface="Arial Black"/>
                <a:cs typeface="Arial Black"/>
              </a:rPr>
              <a:t>to </a:t>
            </a:r>
            <a:r>
              <a:rPr sz="2200" spc="-250" dirty="0">
                <a:solidFill>
                  <a:srgbClr val="0F243E"/>
                </a:solidFill>
                <a:latin typeface="Arial Black"/>
                <a:cs typeface="Arial Black"/>
              </a:rPr>
              <a:t>be </a:t>
            </a:r>
            <a:r>
              <a:rPr sz="2200" spc="-290" dirty="0">
                <a:solidFill>
                  <a:srgbClr val="0F243E"/>
                </a:solidFill>
                <a:latin typeface="Arial Black"/>
                <a:cs typeface="Arial Black"/>
              </a:rPr>
              <a:t>made</a:t>
            </a:r>
            <a:r>
              <a:rPr sz="2200" spc="-235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220" dirty="0">
                <a:solidFill>
                  <a:srgbClr val="0F243E"/>
                </a:solidFill>
                <a:latin typeface="Arial Black"/>
                <a:cs typeface="Arial Black"/>
              </a:rPr>
              <a:t>in</a:t>
            </a:r>
            <a:endParaRPr sz="2200">
              <a:latin typeface="Arial Black"/>
              <a:cs typeface="Arial Black"/>
            </a:endParaRPr>
          </a:p>
          <a:p>
            <a:pPr marL="756285" lvl="1" indent="-287020">
              <a:lnSpc>
                <a:spcPct val="100000"/>
              </a:lnSpc>
              <a:spcBef>
                <a:spcPts val="10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280" dirty="0">
                <a:solidFill>
                  <a:srgbClr val="0F243E"/>
                </a:solidFill>
                <a:latin typeface="Arial Black"/>
                <a:cs typeface="Arial Black"/>
              </a:rPr>
              <a:t>Data</a:t>
            </a:r>
            <a:r>
              <a:rPr sz="2200" spc="-125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350" dirty="0">
                <a:solidFill>
                  <a:srgbClr val="0F243E"/>
                </a:solidFill>
                <a:latin typeface="Arial Black"/>
                <a:cs typeface="Arial Black"/>
              </a:rPr>
              <a:t>Rates</a:t>
            </a:r>
            <a:endParaRPr sz="2200">
              <a:latin typeface="Arial Black"/>
              <a:cs typeface="Arial Black"/>
            </a:endParaRPr>
          </a:p>
          <a:p>
            <a:pPr marL="756285" lvl="1" indent="-287020">
              <a:lnSpc>
                <a:spcPct val="100000"/>
              </a:lnSpc>
              <a:spcBef>
                <a:spcPts val="10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340" dirty="0">
                <a:solidFill>
                  <a:srgbClr val="0F243E"/>
                </a:solidFill>
                <a:latin typeface="Arial Black"/>
                <a:cs typeface="Arial Black"/>
              </a:rPr>
              <a:t>Power</a:t>
            </a:r>
            <a:r>
              <a:rPr sz="2200" spc="-125" dirty="0">
                <a:solidFill>
                  <a:srgbClr val="0F243E"/>
                </a:solidFill>
                <a:latin typeface="Arial Black"/>
                <a:cs typeface="Arial Black"/>
              </a:rPr>
              <a:t> </a:t>
            </a:r>
            <a:r>
              <a:rPr sz="2200" spc="-275" dirty="0">
                <a:solidFill>
                  <a:srgbClr val="0F243E"/>
                </a:solidFill>
                <a:latin typeface="Arial Black"/>
                <a:cs typeface="Arial Black"/>
              </a:rPr>
              <a:t>Reduction</a:t>
            </a:r>
            <a:endParaRPr sz="2200">
              <a:latin typeface="Arial Black"/>
              <a:cs typeface="Arial Black"/>
            </a:endParaRPr>
          </a:p>
          <a:p>
            <a:pPr marL="756285" lvl="1" indent="-287020">
              <a:lnSpc>
                <a:spcPct val="100000"/>
              </a:lnSpc>
              <a:spcBef>
                <a:spcPts val="10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300" dirty="0">
                <a:solidFill>
                  <a:srgbClr val="0F243E"/>
                </a:solidFill>
                <a:latin typeface="Arial Black"/>
                <a:cs typeface="Arial Black"/>
              </a:rPr>
              <a:t>Range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827658"/>
            <a:ext cx="2457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10" dirty="0">
                <a:solidFill>
                  <a:srgbClr val="548ED4"/>
                </a:solidFill>
                <a:uFill>
                  <a:solidFill>
                    <a:srgbClr val="548ED4"/>
                  </a:solidFill>
                </a:uFill>
              </a:rPr>
              <a:t>Blue</a:t>
            </a:r>
            <a:r>
              <a:rPr sz="3200" u="heavy" spc="-10" dirty="0">
                <a:uFill>
                  <a:solidFill>
                    <a:srgbClr val="548ED4"/>
                  </a:solidFill>
                </a:uFill>
              </a:rPr>
              <a:t>tooth</a:t>
            </a:r>
            <a:r>
              <a:rPr sz="3200" u="heavy" spc="-50" dirty="0">
                <a:uFill>
                  <a:solidFill>
                    <a:srgbClr val="548ED4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548ED4"/>
                  </a:solidFill>
                </a:uFill>
              </a:rPr>
              <a:t>v1.2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703298"/>
            <a:ext cx="8049259" cy="1305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30" dirty="0">
                <a:latin typeface="Arial Black"/>
                <a:cs typeface="Arial Black"/>
              </a:rPr>
              <a:t>Backward </a:t>
            </a:r>
            <a:r>
              <a:rPr sz="2000" spc="-240" dirty="0">
                <a:latin typeface="Arial Black"/>
                <a:cs typeface="Arial Black"/>
              </a:rPr>
              <a:t>compatible </a:t>
            </a:r>
            <a:r>
              <a:rPr sz="2000" spc="-260" dirty="0">
                <a:latin typeface="Arial Black"/>
                <a:cs typeface="Arial Black"/>
              </a:rPr>
              <a:t>with </a:t>
            </a:r>
            <a:r>
              <a:rPr sz="2000" spc="-250" dirty="0">
                <a:latin typeface="Arial Black"/>
                <a:cs typeface="Arial Black"/>
              </a:rPr>
              <a:t>v1.1, </a:t>
            </a:r>
            <a:r>
              <a:rPr sz="2000" spc="-260" dirty="0">
                <a:latin typeface="Arial Black"/>
                <a:cs typeface="Arial Black"/>
              </a:rPr>
              <a:t>faster </a:t>
            </a:r>
            <a:r>
              <a:rPr sz="2000" spc="-245" dirty="0">
                <a:latin typeface="Arial Black"/>
                <a:cs typeface="Arial Black"/>
              </a:rPr>
              <a:t>connection </a:t>
            </a:r>
            <a:r>
              <a:rPr sz="2000" spc="-225" dirty="0">
                <a:latin typeface="Arial Black"/>
                <a:cs typeface="Arial Black"/>
              </a:rPr>
              <a:t>and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discovery.</a:t>
            </a:r>
            <a:endParaRPr sz="2000" dirty="0">
              <a:latin typeface="Arial Black"/>
              <a:cs typeface="Arial Black"/>
            </a:endParaRPr>
          </a:p>
          <a:p>
            <a:pPr marL="355600" marR="5080" indent="-342900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80" dirty="0">
                <a:latin typeface="Arial Black"/>
                <a:cs typeface="Arial Black"/>
              </a:rPr>
              <a:t>Recovered </a:t>
            </a:r>
            <a:r>
              <a:rPr sz="2000" spc="-215" dirty="0">
                <a:latin typeface="Arial Black"/>
                <a:cs typeface="Arial Black"/>
              </a:rPr>
              <a:t>confrontation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04" dirty="0">
                <a:latin typeface="Arial Black"/>
                <a:cs typeface="Arial Black"/>
              </a:rPr>
              <a:t>radio </a:t>
            </a:r>
            <a:r>
              <a:rPr sz="2000" spc="-240" dirty="0">
                <a:latin typeface="Arial Black"/>
                <a:cs typeface="Arial Black"/>
              </a:rPr>
              <a:t>frequency </a:t>
            </a:r>
            <a:r>
              <a:rPr sz="2000" spc="-245" dirty="0">
                <a:latin typeface="Arial Black"/>
                <a:cs typeface="Arial Black"/>
              </a:rPr>
              <a:t>interference </a:t>
            </a:r>
            <a:r>
              <a:rPr sz="2000" spc="-204" dirty="0">
                <a:latin typeface="Arial Black"/>
                <a:cs typeface="Arial Black"/>
              </a:rPr>
              <a:t>by </a:t>
            </a:r>
            <a:r>
              <a:rPr sz="2000" spc="-210" dirty="0">
                <a:latin typeface="Arial Black"/>
                <a:cs typeface="Arial Black"/>
              </a:rPr>
              <a:t>avoiding 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85" dirty="0">
                <a:latin typeface="Arial Black"/>
                <a:cs typeface="Arial Black"/>
              </a:rPr>
              <a:t>use </a:t>
            </a:r>
            <a:r>
              <a:rPr sz="2000" spc="-180" dirty="0">
                <a:latin typeface="Arial Black"/>
                <a:cs typeface="Arial Black"/>
              </a:rPr>
              <a:t>of </a:t>
            </a:r>
            <a:r>
              <a:rPr sz="2000" spc="-265" dirty="0">
                <a:latin typeface="Arial Black"/>
                <a:cs typeface="Arial Black"/>
              </a:rPr>
              <a:t>crowded </a:t>
            </a:r>
            <a:r>
              <a:rPr sz="2000" spc="-254" dirty="0">
                <a:latin typeface="Arial Black"/>
                <a:cs typeface="Arial Black"/>
              </a:rPr>
              <a:t>frequencies </a:t>
            </a:r>
            <a:r>
              <a:rPr sz="2000" spc="-195" dirty="0">
                <a:latin typeface="Arial Black"/>
                <a:cs typeface="Arial Black"/>
              </a:rPr>
              <a:t>in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hopping</a:t>
            </a:r>
            <a:r>
              <a:rPr sz="2000" spc="305" dirty="0">
                <a:latin typeface="Arial Black"/>
                <a:cs typeface="Arial Black"/>
              </a:rPr>
              <a:t> </a:t>
            </a:r>
            <a:r>
              <a:rPr sz="2000" spc="-275" dirty="0">
                <a:latin typeface="Arial Black"/>
                <a:cs typeface="Arial Black"/>
              </a:rPr>
              <a:t>sequence.</a:t>
            </a:r>
            <a:endParaRPr sz="2000" dirty="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4" dirty="0">
                <a:latin typeface="Arial Black"/>
                <a:cs typeface="Arial Black"/>
              </a:rPr>
              <a:t>Data transmission </a:t>
            </a:r>
            <a:r>
              <a:rPr sz="2000" spc="-260" dirty="0">
                <a:latin typeface="Arial Black"/>
                <a:cs typeface="Arial Black"/>
              </a:rPr>
              <a:t>speed </a:t>
            </a:r>
            <a:r>
              <a:rPr sz="2000" spc="-180" dirty="0">
                <a:latin typeface="Arial Black"/>
                <a:cs typeface="Arial Black"/>
              </a:rPr>
              <a:t>up </a:t>
            </a:r>
            <a:r>
              <a:rPr sz="2000" spc="-195" dirty="0">
                <a:latin typeface="Arial Black"/>
                <a:cs typeface="Arial Black"/>
              </a:rPr>
              <a:t>to </a:t>
            </a:r>
            <a:r>
              <a:rPr sz="2000" spc="-260" dirty="0">
                <a:latin typeface="Arial Black"/>
                <a:cs typeface="Arial Black"/>
              </a:rPr>
              <a:t>721 </a:t>
            </a:r>
            <a:r>
              <a:rPr sz="2000" spc="-270" dirty="0">
                <a:latin typeface="Arial Black"/>
                <a:cs typeface="Arial Black"/>
              </a:rPr>
              <a:t>Kbit </a:t>
            </a:r>
            <a:r>
              <a:rPr sz="2000" spc="225" dirty="0">
                <a:latin typeface="Arial Black"/>
                <a:cs typeface="Arial Black"/>
              </a:rPr>
              <a:t>/</a:t>
            </a:r>
            <a:r>
              <a:rPr sz="2000" spc="-310" dirty="0">
                <a:latin typeface="Arial Black"/>
                <a:cs typeface="Arial Black"/>
              </a:rPr>
              <a:t>s.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550158"/>
            <a:ext cx="2457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10" dirty="0">
                <a:solidFill>
                  <a:srgbClr val="548ED4"/>
                </a:solidFill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Blue</a:t>
            </a:r>
            <a:r>
              <a:rPr sz="3200" u="heavy" spc="-10" dirty="0"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tooth</a:t>
            </a:r>
            <a:r>
              <a:rPr sz="3200" u="heavy" spc="-50" dirty="0"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v2.0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4593437"/>
            <a:ext cx="589915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30" dirty="0">
                <a:latin typeface="Arial Black"/>
                <a:cs typeface="Arial Black"/>
              </a:rPr>
              <a:t>Backward </a:t>
            </a:r>
            <a:r>
              <a:rPr sz="2000" spc="-240" dirty="0">
                <a:latin typeface="Arial Black"/>
                <a:cs typeface="Arial Black"/>
              </a:rPr>
              <a:t>compatible </a:t>
            </a:r>
            <a:r>
              <a:rPr sz="2000" spc="-260" dirty="0">
                <a:latin typeface="Arial Black"/>
                <a:cs typeface="Arial Black"/>
              </a:rPr>
              <a:t>with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35" dirty="0">
                <a:latin typeface="Arial Black"/>
                <a:cs typeface="Arial Black"/>
              </a:rPr>
              <a:t>previous</a:t>
            </a:r>
            <a:r>
              <a:rPr sz="2000" spc="-295" dirty="0">
                <a:latin typeface="Arial Black"/>
                <a:cs typeface="Arial Black"/>
              </a:rPr>
              <a:t> </a:t>
            </a:r>
            <a:r>
              <a:rPr sz="2000" spc="-250" dirty="0">
                <a:latin typeface="Arial Black"/>
                <a:cs typeface="Arial Black"/>
              </a:rPr>
              <a:t>v1.2.</a:t>
            </a:r>
            <a:endParaRPr sz="2000" dirty="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75" dirty="0">
                <a:latin typeface="Arial Black"/>
                <a:cs typeface="Arial Black"/>
              </a:rPr>
              <a:t>Enhanced </a:t>
            </a:r>
            <a:r>
              <a:rPr sz="2000" spc="-254" dirty="0">
                <a:latin typeface="Arial Black"/>
                <a:cs typeface="Arial Black"/>
              </a:rPr>
              <a:t>Data </a:t>
            </a:r>
            <a:r>
              <a:rPr sz="2000" spc="-300" dirty="0">
                <a:latin typeface="Arial Black"/>
                <a:cs typeface="Arial Black"/>
              </a:rPr>
              <a:t>Rate </a:t>
            </a:r>
            <a:r>
              <a:rPr sz="2000" spc="-265" dirty="0">
                <a:latin typeface="Arial Black"/>
                <a:cs typeface="Arial Black"/>
              </a:rPr>
              <a:t>(EDR) </a:t>
            </a:r>
            <a:r>
              <a:rPr sz="2000" spc="-170" dirty="0">
                <a:latin typeface="Arial Black"/>
                <a:cs typeface="Arial Black"/>
              </a:rPr>
              <a:t>for </a:t>
            </a:r>
            <a:r>
              <a:rPr sz="2000" spc="-260" dirty="0">
                <a:latin typeface="Arial Black"/>
                <a:cs typeface="Arial Black"/>
              </a:rPr>
              <a:t>faster </a:t>
            </a:r>
            <a:r>
              <a:rPr sz="2000" spc="-250" dirty="0">
                <a:latin typeface="Arial Black"/>
                <a:cs typeface="Arial Black"/>
              </a:rPr>
              <a:t>data</a:t>
            </a:r>
            <a:r>
              <a:rPr sz="2000" spc="-190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transfer.</a:t>
            </a:r>
            <a:endParaRPr sz="2000" dirty="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0" dirty="0">
                <a:latin typeface="Arial Black"/>
                <a:cs typeface="Arial Black"/>
              </a:rPr>
              <a:t>The </a:t>
            </a:r>
            <a:r>
              <a:rPr sz="2000" spc="-220" dirty="0">
                <a:latin typeface="Arial Black"/>
                <a:cs typeface="Arial Black"/>
              </a:rPr>
              <a:t>nominal </a:t>
            </a:r>
            <a:r>
              <a:rPr sz="2000" spc="-254" dirty="0">
                <a:latin typeface="Arial Black"/>
                <a:cs typeface="Arial Black"/>
              </a:rPr>
              <a:t>rate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320" dirty="0">
                <a:latin typeface="Arial Black"/>
                <a:cs typeface="Arial Black"/>
              </a:rPr>
              <a:t>EDR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10" dirty="0">
                <a:latin typeface="Arial Black"/>
                <a:cs typeface="Arial Black"/>
              </a:rPr>
              <a:t>about </a:t>
            </a:r>
            <a:r>
              <a:rPr sz="2000" spc="-254" dirty="0">
                <a:latin typeface="Arial Black"/>
                <a:cs typeface="Arial Black"/>
              </a:rPr>
              <a:t>3 </a:t>
            </a:r>
            <a:r>
              <a:rPr sz="2000" spc="-160" dirty="0">
                <a:latin typeface="Arial Black"/>
                <a:cs typeface="Arial Black"/>
              </a:rPr>
              <a:t>Mbit </a:t>
            </a:r>
            <a:r>
              <a:rPr lang="en-IN" sz="2000" spc="225" dirty="0">
                <a:latin typeface="Arial Black"/>
                <a:cs typeface="Arial Black"/>
              </a:rPr>
              <a:t>/</a:t>
            </a:r>
            <a:r>
              <a:rPr sz="2000" spc="-375" dirty="0">
                <a:latin typeface="Arial Black"/>
                <a:cs typeface="Arial Black"/>
              </a:rPr>
              <a:t>s</a:t>
            </a:r>
            <a:r>
              <a:rPr lang="en-IN" sz="2000" spc="-375" dirty="0"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787984"/>
            <a:ext cx="23031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548ED4"/>
                </a:solidFill>
                <a:uFill>
                  <a:solidFill>
                    <a:srgbClr val="548ED4"/>
                  </a:solidFill>
                </a:uFill>
              </a:rPr>
              <a:t>Blue</a:t>
            </a:r>
            <a:r>
              <a:rPr sz="3000" u="heavy" spc="-10" dirty="0">
                <a:uFill>
                  <a:solidFill>
                    <a:srgbClr val="548ED4"/>
                  </a:solidFill>
                </a:uFill>
              </a:rPr>
              <a:t>tooth</a:t>
            </a:r>
            <a:r>
              <a:rPr sz="3000" u="heavy" spc="-65" dirty="0">
                <a:uFill>
                  <a:solidFill>
                    <a:srgbClr val="548ED4"/>
                  </a:solidFill>
                </a:uFill>
              </a:rPr>
              <a:t> </a:t>
            </a:r>
            <a:r>
              <a:rPr sz="3000" u="heavy" dirty="0">
                <a:uFill>
                  <a:solidFill>
                    <a:srgbClr val="548ED4"/>
                  </a:solidFill>
                </a:uFill>
              </a:rPr>
              <a:t>v2.1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710689"/>
            <a:ext cx="7948295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30" dirty="0">
                <a:latin typeface="Arial Black"/>
                <a:cs typeface="Arial Black"/>
              </a:rPr>
              <a:t>Backward </a:t>
            </a:r>
            <a:r>
              <a:rPr sz="2000" spc="-240" dirty="0">
                <a:latin typeface="Arial Black"/>
                <a:cs typeface="Arial Black"/>
              </a:rPr>
              <a:t>compatible </a:t>
            </a:r>
            <a:r>
              <a:rPr sz="2000" spc="-260" dirty="0">
                <a:latin typeface="Arial Black"/>
                <a:cs typeface="Arial Black"/>
              </a:rPr>
              <a:t>with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250" dirty="0">
                <a:latin typeface="Arial Black"/>
                <a:cs typeface="Arial Black"/>
              </a:rPr>
              <a:t>v1.2.</a:t>
            </a:r>
            <a:endParaRPr sz="2000">
              <a:latin typeface="Arial Black"/>
              <a:cs typeface="Arial Black"/>
            </a:endParaRPr>
          </a:p>
          <a:p>
            <a:pPr marL="355600" marR="897255" indent="-342900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30" dirty="0">
                <a:latin typeface="Arial Black"/>
                <a:cs typeface="Arial Black"/>
              </a:rPr>
              <a:t>Uses </a:t>
            </a:r>
            <a:r>
              <a:rPr sz="2000" spc="-300" dirty="0">
                <a:latin typeface="Arial Black"/>
                <a:cs typeface="Arial Black"/>
              </a:rPr>
              <a:t>secure </a:t>
            </a:r>
            <a:r>
              <a:rPr sz="2000" spc="-250" dirty="0">
                <a:latin typeface="Arial Black"/>
                <a:cs typeface="Arial Black"/>
              </a:rPr>
              <a:t>simple </a:t>
            </a:r>
            <a:r>
              <a:rPr sz="2000" spc="-204" dirty="0">
                <a:latin typeface="Arial Black"/>
                <a:cs typeface="Arial Black"/>
              </a:rPr>
              <a:t>pairing </a:t>
            </a:r>
            <a:r>
              <a:rPr sz="2000" spc="-285" dirty="0">
                <a:latin typeface="Arial Black"/>
                <a:cs typeface="Arial Black"/>
              </a:rPr>
              <a:t>(SSP)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25" dirty="0">
                <a:latin typeface="Arial Black"/>
                <a:cs typeface="Arial Black"/>
              </a:rPr>
              <a:t>improve </a:t>
            </a:r>
            <a:r>
              <a:rPr sz="2000" spc="-315" dirty="0">
                <a:latin typeface="Arial Black"/>
                <a:cs typeface="Arial Black"/>
              </a:rPr>
              <a:t>a </a:t>
            </a:r>
            <a:r>
              <a:rPr sz="2000" spc="-229" dirty="0">
                <a:latin typeface="Arial Black"/>
                <a:cs typeface="Arial Black"/>
              </a:rPr>
              <a:t>better </a:t>
            </a:r>
            <a:r>
              <a:rPr sz="2000" spc="-204" dirty="0">
                <a:latin typeface="Arial Black"/>
                <a:cs typeface="Arial Black"/>
              </a:rPr>
              <a:t>pairing  </a:t>
            </a:r>
            <a:r>
              <a:rPr sz="2000" spc="-275" dirty="0">
                <a:latin typeface="Arial Black"/>
                <a:cs typeface="Arial Black"/>
              </a:rPr>
              <a:t>experience </a:t>
            </a:r>
            <a:r>
              <a:rPr sz="2000" spc="-170" dirty="0">
                <a:latin typeface="Arial Black"/>
                <a:cs typeface="Arial Black"/>
              </a:rPr>
              <a:t>for </a:t>
            </a:r>
            <a:r>
              <a:rPr sz="2000" spc="-229" dirty="0">
                <a:latin typeface="Arial Black"/>
                <a:cs typeface="Arial Black"/>
              </a:rPr>
              <a:t>Bluetooth</a:t>
            </a:r>
            <a:r>
              <a:rPr sz="2000" spc="-305" dirty="0">
                <a:latin typeface="Arial Black"/>
                <a:cs typeface="Arial Black"/>
              </a:rPr>
              <a:t> </a:t>
            </a:r>
            <a:r>
              <a:rPr sz="2000" spc="-275" dirty="0">
                <a:latin typeface="Arial Black"/>
                <a:cs typeface="Arial Black"/>
              </a:rPr>
              <a:t>devices.</a:t>
            </a:r>
            <a:endParaRPr sz="2000">
              <a:latin typeface="Arial Black"/>
              <a:cs typeface="Arial Black"/>
            </a:endParaRPr>
          </a:p>
          <a:p>
            <a:pPr marL="355600" indent="-342900">
              <a:lnSpc>
                <a:spcPts val="216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30" dirty="0">
                <a:latin typeface="Arial Black"/>
                <a:cs typeface="Arial Black"/>
              </a:rPr>
              <a:t>Uses </a:t>
            </a:r>
            <a:r>
              <a:rPr sz="2000" spc="-215" dirty="0">
                <a:latin typeface="Arial Black"/>
                <a:cs typeface="Arial Black"/>
              </a:rPr>
              <a:t>sniff </a:t>
            </a:r>
            <a:r>
              <a:rPr sz="2000" spc="-245" dirty="0">
                <a:latin typeface="Arial Black"/>
                <a:cs typeface="Arial Black"/>
              </a:rPr>
              <a:t>sub </a:t>
            </a:r>
            <a:r>
              <a:rPr sz="2000" spc="-215" dirty="0">
                <a:latin typeface="Arial Black"/>
                <a:cs typeface="Arial Black"/>
              </a:rPr>
              <a:t>rating, </a:t>
            </a:r>
            <a:r>
              <a:rPr sz="2000" spc="-285" dirty="0">
                <a:latin typeface="Arial Black"/>
                <a:cs typeface="Arial Black"/>
              </a:rPr>
              <a:t>which </a:t>
            </a:r>
            <a:r>
              <a:rPr sz="2000" spc="-280" dirty="0">
                <a:latin typeface="Arial Black"/>
                <a:cs typeface="Arial Black"/>
              </a:rPr>
              <a:t>reduces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50" dirty="0">
                <a:latin typeface="Arial Black"/>
                <a:cs typeface="Arial Black"/>
              </a:rPr>
              <a:t>power </a:t>
            </a:r>
            <a:r>
              <a:rPr sz="2000" spc="-229" dirty="0">
                <a:latin typeface="Arial Black"/>
                <a:cs typeface="Arial Black"/>
              </a:rPr>
              <a:t>consumption </a:t>
            </a:r>
            <a:r>
              <a:rPr sz="2000" spc="-195" dirty="0">
                <a:latin typeface="Arial Black"/>
                <a:cs typeface="Arial Black"/>
              </a:rPr>
              <a:t>in</a:t>
            </a:r>
            <a:r>
              <a:rPr sz="2000" spc="-65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low-</a:t>
            </a:r>
            <a:endParaRPr sz="2000">
              <a:latin typeface="Arial Black"/>
              <a:cs typeface="Arial Black"/>
            </a:endParaRPr>
          </a:p>
          <a:p>
            <a:pPr marL="355600">
              <a:lnSpc>
                <a:spcPts val="2160"/>
              </a:lnSpc>
            </a:pPr>
            <a:r>
              <a:rPr sz="2000" spc="-250" dirty="0">
                <a:latin typeface="Arial Black"/>
                <a:cs typeface="Arial Black"/>
              </a:rPr>
              <a:t>power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mode.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393440"/>
            <a:ext cx="2458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10" dirty="0">
                <a:solidFill>
                  <a:srgbClr val="548ED4"/>
                </a:solidFill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Blue</a:t>
            </a:r>
            <a:r>
              <a:rPr sz="3200" u="heavy" spc="-10" dirty="0"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tooth</a:t>
            </a:r>
            <a:r>
              <a:rPr sz="3200" u="heavy" spc="-40" dirty="0"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uFill>
                  <a:solidFill>
                    <a:srgbClr val="548ED4"/>
                  </a:solidFill>
                </a:uFill>
                <a:latin typeface="Carlito"/>
                <a:cs typeface="Carlito"/>
              </a:rPr>
              <a:t>v3.0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4378197"/>
            <a:ext cx="779335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30" dirty="0">
                <a:latin typeface="Arial Black"/>
                <a:cs typeface="Arial Black"/>
              </a:rPr>
              <a:t>Backward </a:t>
            </a:r>
            <a:r>
              <a:rPr sz="2000" spc="-240" dirty="0">
                <a:latin typeface="Arial Black"/>
                <a:cs typeface="Arial Black"/>
              </a:rPr>
              <a:t>compatible </a:t>
            </a:r>
            <a:r>
              <a:rPr sz="2000" spc="-260" dirty="0">
                <a:latin typeface="Arial Black"/>
                <a:cs typeface="Arial Black"/>
              </a:rPr>
              <a:t>with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250" dirty="0">
                <a:latin typeface="Arial Black"/>
                <a:cs typeface="Arial Black"/>
              </a:rPr>
              <a:t>v2.1.</a:t>
            </a:r>
            <a:endParaRPr sz="2000">
              <a:latin typeface="Arial Black"/>
              <a:cs typeface="Arial Black"/>
            </a:endParaRPr>
          </a:p>
          <a:p>
            <a:pPr marL="355600" marR="5080" indent="-342900">
              <a:lnSpc>
                <a:spcPct val="8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29" dirty="0">
                <a:latin typeface="Arial Black"/>
                <a:cs typeface="Arial Black"/>
              </a:rPr>
              <a:t>Bluetooth </a:t>
            </a:r>
            <a:r>
              <a:rPr sz="2000" spc="-250" dirty="0">
                <a:latin typeface="Arial Black"/>
                <a:cs typeface="Arial Black"/>
              </a:rPr>
              <a:t>3.0 </a:t>
            </a:r>
            <a:r>
              <a:rPr sz="2000" spc="-225" dirty="0">
                <a:latin typeface="Arial Black"/>
                <a:cs typeface="Arial Black"/>
              </a:rPr>
              <a:t>provides </a:t>
            </a:r>
            <a:r>
              <a:rPr sz="2000" spc="-245" dirty="0">
                <a:latin typeface="Arial Black"/>
                <a:cs typeface="Arial Black"/>
              </a:rPr>
              <a:t>theoretical </a:t>
            </a:r>
            <a:r>
              <a:rPr sz="2000" spc="-254" dirty="0">
                <a:latin typeface="Arial Black"/>
                <a:cs typeface="Arial Black"/>
              </a:rPr>
              <a:t>data </a:t>
            </a:r>
            <a:r>
              <a:rPr sz="2000" spc="-245" dirty="0">
                <a:latin typeface="Arial Black"/>
                <a:cs typeface="Arial Black"/>
              </a:rPr>
              <a:t>transfer </a:t>
            </a:r>
            <a:r>
              <a:rPr sz="2000" spc="-280" dirty="0">
                <a:latin typeface="Arial Black"/>
                <a:cs typeface="Arial Black"/>
              </a:rPr>
              <a:t>speeds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180" dirty="0">
                <a:latin typeface="Arial Black"/>
                <a:cs typeface="Arial Black"/>
              </a:rPr>
              <a:t>up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60" dirty="0">
                <a:latin typeface="Arial Black"/>
                <a:cs typeface="Arial Black"/>
              </a:rPr>
              <a:t>24  </a:t>
            </a:r>
            <a:r>
              <a:rPr sz="2000" spc="-165" dirty="0">
                <a:latin typeface="Arial Black"/>
                <a:cs typeface="Arial Black"/>
              </a:rPr>
              <a:t>Mbit </a:t>
            </a:r>
            <a:r>
              <a:rPr sz="2000" spc="225" dirty="0">
                <a:latin typeface="Arial Black"/>
                <a:cs typeface="Arial Black"/>
              </a:rPr>
              <a:t>/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310" dirty="0">
                <a:latin typeface="Arial Black"/>
                <a:cs typeface="Arial Black"/>
              </a:rPr>
              <a:t>s.</a:t>
            </a:r>
            <a:endParaRPr sz="20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40" dirty="0">
                <a:latin typeface="Arial Black"/>
                <a:cs typeface="Arial Black"/>
              </a:rPr>
              <a:t>For </a:t>
            </a:r>
            <a:r>
              <a:rPr sz="2000" spc="-185" dirty="0">
                <a:latin typeface="Arial Black"/>
                <a:cs typeface="Arial Black"/>
              </a:rPr>
              <a:t>high </a:t>
            </a:r>
            <a:r>
              <a:rPr sz="2000" spc="-250" dirty="0">
                <a:latin typeface="Arial Black"/>
                <a:cs typeface="Arial Black"/>
              </a:rPr>
              <a:t>data </a:t>
            </a:r>
            <a:r>
              <a:rPr sz="2000" spc="-254" dirty="0">
                <a:latin typeface="Arial Black"/>
                <a:cs typeface="Arial Black"/>
              </a:rPr>
              <a:t>rate </a:t>
            </a:r>
            <a:r>
              <a:rPr sz="2000" spc="-235" dirty="0">
                <a:latin typeface="Arial Black"/>
                <a:cs typeface="Arial Black"/>
              </a:rPr>
              <a:t>traffic </a:t>
            </a:r>
            <a:r>
              <a:rPr sz="2000" spc="-240" dirty="0">
                <a:latin typeface="Arial Black"/>
                <a:cs typeface="Arial Black"/>
              </a:rPr>
              <a:t>this </a:t>
            </a:r>
            <a:r>
              <a:rPr sz="2000" spc="-245" dirty="0">
                <a:latin typeface="Arial Black"/>
                <a:cs typeface="Arial Black"/>
              </a:rPr>
              <a:t>version </a:t>
            </a:r>
            <a:r>
              <a:rPr sz="2000" spc="-310" dirty="0">
                <a:latin typeface="Arial Black"/>
                <a:cs typeface="Arial Black"/>
              </a:rPr>
              <a:t>uses </a:t>
            </a:r>
            <a:r>
              <a:rPr sz="2000" spc="-229" dirty="0">
                <a:latin typeface="Arial Black"/>
                <a:cs typeface="Arial Black"/>
              </a:rPr>
              <a:t>the </a:t>
            </a:r>
            <a:r>
              <a:rPr sz="2000" spc="-260" dirty="0">
                <a:latin typeface="Arial Black"/>
                <a:cs typeface="Arial Black"/>
              </a:rPr>
              <a:t>adjacent </a:t>
            </a:r>
            <a:r>
              <a:rPr sz="2000" spc="-254" dirty="0">
                <a:latin typeface="Arial Black"/>
                <a:cs typeface="Arial Black"/>
              </a:rPr>
              <a:t>802.11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link.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726694"/>
            <a:ext cx="2302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548ED4"/>
                </a:solidFill>
                <a:uFill>
                  <a:solidFill>
                    <a:srgbClr val="548ED4"/>
                  </a:solidFill>
                </a:uFill>
              </a:rPr>
              <a:t>Blue</a:t>
            </a:r>
            <a:r>
              <a:rPr sz="3000" u="heavy" spc="-10" dirty="0">
                <a:uFill>
                  <a:solidFill>
                    <a:srgbClr val="548ED4"/>
                  </a:solidFill>
                </a:uFill>
              </a:rPr>
              <a:t>tooth</a:t>
            </a:r>
            <a:r>
              <a:rPr sz="3000" u="heavy" spc="-70" dirty="0">
                <a:uFill>
                  <a:solidFill>
                    <a:srgbClr val="548ED4"/>
                  </a:solidFill>
                </a:uFill>
              </a:rPr>
              <a:t> </a:t>
            </a:r>
            <a:r>
              <a:rPr sz="3000" u="heavy" dirty="0">
                <a:uFill>
                  <a:solidFill>
                    <a:srgbClr val="548ED4"/>
                  </a:solidFill>
                </a:uFill>
              </a:rPr>
              <a:t>v4.0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703829"/>
            <a:ext cx="8111490" cy="389318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320" dirty="0">
                <a:latin typeface="Arial Black"/>
                <a:cs typeface="Arial Black"/>
              </a:rPr>
              <a:t>Backward </a:t>
            </a:r>
            <a:r>
              <a:rPr sz="1900" spc="-229" dirty="0">
                <a:latin typeface="Arial Black"/>
                <a:cs typeface="Arial Black"/>
              </a:rPr>
              <a:t>compatible </a:t>
            </a:r>
            <a:r>
              <a:rPr sz="1900" spc="-250" dirty="0">
                <a:latin typeface="Arial Black"/>
                <a:cs typeface="Arial Black"/>
              </a:rPr>
              <a:t>with</a:t>
            </a:r>
            <a:r>
              <a:rPr sz="1900" spc="-60" dirty="0">
                <a:latin typeface="Arial Black"/>
                <a:cs typeface="Arial Black"/>
              </a:rPr>
              <a:t> </a:t>
            </a:r>
            <a:r>
              <a:rPr sz="1900" spc="-240" dirty="0">
                <a:latin typeface="Arial Black"/>
                <a:cs typeface="Arial Black"/>
              </a:rPr>
              <a:t>v3.0.</a:t>
            </a:r>
            <a:endParaRPr sz="19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240" dirty="0">
                <a:latin typeface="Arial Black"/>
                <a:cs typeface="Arial Black"/>
              </a:rPr>
              <a:t>Provides </a:t>
            </a:r>
            <a:r>
              <a:rPr sz="1900" spc="-250" dirty="0">
                <a:latin typeface="Arial Black"/>
                <a:cs typeface="Arial Black"/>
              </a:rPr>
              <a:t>faster </a:t>
            </a:r>
            <a:r>
              <a:rPr sz="1900" spc="-245" dirty="0">
                <a:latin typeface="Arial Black"/>
                <a:cs typeface="Arial Black"/>
              </a:rPr>
              <a:t>speed </a:t>
            </a:r>
            <a:r>
              <a:rPr sz="1900" spc="-190" dirty="0">
                <a:latin typeface="Arial Black"/>
                <a:cs typeface="Arial Black"/>
              </a:rPr>
              <a:t>in </a:t>
            </a:r>
            <a:r>
              <a:rPr sz="1900" spc="-245" dirty="0">
                <a:latin typeface="Arial Black"/>
                <a:cs typeface="Arial Black"/>
              </a:rPr>
              <a:t>data </a:t>
            </a:r>
            <a:r>
              <a:rPr sz="1900" spc="-250" dirty="0">
                <a:latin typeface="Arial Black"/>
                <a:cs typeface="Arial Black"/>
              </a:rPr>
              <a:t>transmission </a:t>
            </a:r>
            <a:r>
              <a:rPr sz="1900" spc="-225" dirty="0">
                <a:latin typeface="Arial Black"/>
                <a:cs typeface="Arial Black"/>
              </a:rPr>
              <a:t>than the </a:t>
            </a:r>
            <a:r>
              <a:rPr sz="1900" spc="-229" dirty="0">
                <a:latin typeface="Arial Black"/>
                <a:cs typeface="Arial Black"/>
              </a:rPr>
              <a:t>earlier</a:t>
            </a:r>
            <a:r>
              <a:rPr sz="1900" spc="-204" dirty="0">
                <a:latin typeface="Arial Black"/>
                <a:cs typeface="Arial Black"/>
              </a:rPr>
              <a:t> </a:t>
            </a:r>
            <a:r>
              <a:rPr sz="1900" spc="-229" dirty="0">
                <a:latin typeface="Arial Black"/>
                <a:cs typeface="Arial Black"/>
              </a:rPr>
              <a:t>version.</a:t>
            </a:r>
            <a:endParaRPr sz="1900">
              <a:latin typeface="Arial Black"/>
              <a:cs typeface="Arial Black"/>
            </a:endParaRPr>
          </a:p>
          <a:p>
            <a:pPr marL="355600" marR="55880" indent="-342900">
              <a:lnSpc>
                <a:spcPts val="205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225" dirty="0">
                <a:latin typeface="Arial Black"/>
                <a:cs typeface="Arial Black"/>
              </a:rPr>
              <a:t>It </a:t>
            </a:r>
            <a:r>
              <a:rPr sz="1900" spc="-290" dirty="0">
                <a:latin typeface="Arial Black"/>
                <a:cs typeface="Arial Black"/>
              </a:rPr>
              <a:t>comes </a:t>
            </a:r>
            <a:r>
              <a:rPr sz="1900" spc="-250" dirty="0">
                <a:latin typeface="Arial Black"/>
                <a:cs typeface="Arial Black"/>
              </a:rPr>
              <a:t>with </a:t>
            </a:r>
            <a:r>
              <a:rPr sz="1900" spc="-225" dirty="0">
                <a:latin typeface="Arial Black"/>
                <a:cs typeface="Arial Black"/>
              </a:rPr>
              <a:t>greatly </a:t>
            </a:r>
            <a:r>
              <a:rPr sz="1900" spc="-240" dirty="0">
                <a:latin typeface="Arial Black"/>
                <a:cs typeface="Arial Black"/>
              </a:rPr>
              <a:t>reduced </a:t>
            </a:r>
            <a:r>
              <a:rPr sz="1900" spc="-245" dirty="0">
                <a:latin typeface="Arial Black"/>
                <a:cs typeface="Arial Black"/>
              </a:rPr>
              <a:t>power </a:t>
            </a:r>
            <a:r>
              <a:rPr sz="1900" spc="-235" dirty="0">
                <a:latin typeface="Arial Black"/>
                <a:cs typeface="Arial Black"/>
              </a:rPr>
              <a:t>consuming, </a:t>
            </a:r>
            <a:r>
              <a:rPr sz="1900" spc="-330" dirty="0">
                <a:latin typeface="Arial Black"/>
                <a:cs typeface="Arial Black"/>
              </a:rPr>
              <a:t>as </a:t>
            </a:r>
            <a:r>
              <a:rPr sz="1900" spc="-165" dirty="0">
                <a:latin typeface="Arial Black"/>
                <a:cs typeface="Arial Black"/>
              </a:rPr>
              <a:t>if </a:t>
            </a:r>
            <a:r>
              <a:rPr sz="1900" spc="-190" dirty="0">
                <a:latin typeface="Arial Black"/>
                <a:cs typeface="Arial Black"/>
              </a:rPr>
              <a:t>it </a:t>
            </a:r>
            <a:r>
              <a:rPr sz="1900" spc="-235" dirty="0">
                <a:latin typeface="Arial Black"/>
                <a:cs typeface="Arial Black"/>
              </a:rPr>
              <a:t>does </a:t>
            </a:r>
            <a:r>
              <a:rPr sz="1900" spc="-190" dirty="0">
                <a:latin typeface="Arial Black"/>
                <a:cs typeface="Arial Black"/>
              </a:rPr>
              <a:t>not </a:t>
            </a:r>
            <a:r>
              <a:rPr sz="1900" spc="-215" dirty="0">
                <a:latin typeface="Arial Black"/>
                <a:cs typeface="Arial Black"/>
              </a:rPr>
              <a:t>require  </a:t>
            </a:r>
            <a:r>
              <a:rPr sz="1900" spc="-250" dirty="0">
                <a:latin typeface="Arial Black"/>
                <a:cs typeface="Arial Black"/>
              </a:rPr>
              <a:t>any </a:t>
            </a:r>
            <a:r>
              <a:rPr sz="1900" spc="-245" dirty="0">
                <a:latin typeface="Arial Black"/>
                <a:cs typeface="Arial Black"/>
              </a:rPr>
              <a:t>power </a:t>
            </a:r>
            <a:r>
              <a:rPr sz="1900" spc="-254" dirty="0">
                <a:latin typeface="Arial Black"/>
                <a:cs typeface="Arial Black"/>
              </a:rPr>
              <a:t>at </a:t>
            </a:r>
            <a:r>
              <a:rPr sz="1900" spc="-220" dirty="0">
                <a:latin typeface="Arial Black"/>
                <a:cs typeface="Arial Black"/>
              </a:rPr>
              <a:t>all </a:t>
            </a:r>
            <a:r>
              <a:rPr sz="1900" spc="-185" dirty="0">
                <a:latin typeface="Arial Black"/>
                <a:cs typeface="Arial Black"/>
              </a:rPr>
              <a:t>to</a:t>
            </a:r>
            <a:r>
              <a:rPr sz="1900" spc="-320" dirty="0">
                <a:latin typeface="Arial Black"/>
                <a:cs typeface="Arial Black"/>
              </a:rPr>
              <a:t> </a:t>
            </a:r>
            <a:r>
              <a:rPr sz="1900" spc="-210" dirty="0">
                <a:latin typeface="Arial Black"/>
                <a:cs typeface="Arial Black"/>
              </a:rPr>
              <a:t>function.</a:t>
            </a:r>
            <a:endParaRPr sz="19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225" dirty="0">
                <a:latin typeface="Arial Black"/>
                <a:cs typeface="Arial Black"/>
              </a:rPr>
              <a:t>It </a:t>
            </a:r>
            <a:r>
              <a:rPr sz="1900" spc="-220" dirty="0">
                <a:latin typeface="Arial Black"/>
                <a:cs typeface="Arial Black"/>
              </a:rPr>
              <a:t>provides </a:t>
            </a:r>
            <a:r>
              <a:rPr sz="1900" spc="-229" dirty="0">
                <a:latin typeface="Arial Black"/>
                <a:cs typeface="Arial Black"/>
              </a:rPr>
              <a:t>more </a:t>
            </a:r>
            <a:r>
              <a:rPr sz="1900" spc="-260" dirty="0">
                <a:latin typeface="Arial Black"/>
                <a:cs typeface="Arial Black"/>
              </a:rPr>
              <a:t>security </a:t>
            </a:r>
            <a:r>
              <a:rPr sz="1900" spc="-190" dirty="0">
                <a:latin typeface="Arial Black"/>
                <a:cs typeface="Arial Black"/>
              </a:rPr>
              <a:t>in </a:t>
            </a:r>
            <a:r>
              <a:rPr sz="1900" spc="-245" dirty="0">
                <a:latin typeface="Arial Black"/>
                <a:cs typeface="Arial Black"/>
              </a:rPr>
              <a:t>data </a:t>
            </a:r>
            <a:r>
              <a:rPr sz="1900" spc="-250" dirty="0">
                <a:latin typeface="Arial Black"/>
                <a:cs typeface="Arial Black"/>
              </a:rPr>
              <a:t>transmission </a:t>
            </a:r>
            <a:r>
              <a:rPr sz="1900" spc="-225" dirty="0">
                <a:latin typeface="Arial Black"/>
                <a:cs typeface="Arial Black"/>
              </a:rPr>
              <a:t>than the </a:t>
            </a:r>
            <a:r>
              <a:rPr sz="1900" spc="-229" dirty="0">
                <a:latin typeface="Arial Black"/>
                <a:cs typeface="Arial Black"/>
              </a:rPr>
              <a:t>earlier</a:t>
            </a:r>
            <a:r>
              <a:rPr sz="1900" spc="-65" dirty="0">
                <a:latin typeface="Arial Black"/>
                <a:cs typeface="Arial Black"/>
              </a:rPr>
              <a:t> </a:t>
            </a:r>
            <a:r>
              <a:rPr sz="1900" spc="-229" dirty="0">
                <a:latin typeface="Arial Black"/>
                <a:cs typeface="Arial Black"/>
              </a:rPr>
              <a:t>version.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Arial Black"/>
              <a:cs typeface="Arial Black"/>
            </a:endParaRPr>
          </a:p>
          <a:p>
            <a:pPr marL="12700" marR="5080">
              <a:lnSpc>
                <a:spcPts val="2160"/>
              </a:lnSpc>
            </a:pPr>
            <a:r>
              <a:rPr sz="2000" spc="-229" dirty="0">
                <a:latin typeface="Arial Black"/>
                <a:cs typeface="Arial Black"/>
              </a:rPr>
              <a:t>Bluetooth </a:t>
            </a:r>
            <a:r>
              <a:rPr sz="2000" spc="-225" dirty="0">
                <a:latin typeface="Arial Black"/>
                <a:cs typeface="Arial Black"/>
              </a:rPr>
              <a:t>technology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10" dirty="0">
                <a:latin typeface="Arial Black"/>
                <a:cs typeface="Arial Black"/>
              </a:rPr>
              <a:t>developing </a:t>
            </a:r>
            <a:r>
              <a:rPr sz="2000" spc="-204" dirty="0">
                <a:latin typeface="Arial Black"/>
                <a:cs typeface="Arial Black"/>
              </a:rPr>
              <a:t>from </a:t>
            </a:r>
            <a:r>
              <a:rPr sz="2000" spc="-245" dirty="0">
                <a:latin typeface="Arial Black"/>
                <a:cs typeface="Arial Black"/>
              </a:rPr>
              <a:t>day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45" dirty="0">
                <a:latin typeface="Arial Black"/>
                <a:cs typeface="Arial Black"/>
              </a:rPr>
              <a:t>day </a:t>
            </a:r>
            <a:r>
              <a:rPr sz="2000" spc="-225" dirty="0">
                <a:latin typeface="Arial Black"/>
                <a:cs typeface="Arial Black"/>
              </a:rPr>
              <a:t>and </a:t>
            </a:r>
            <a:r>
              <a:rPr sz="2000" spc="-215" dirty="0">
                <a:latin typeface="Arial Black"/>
                <a:cs typeface="Arial Black"/>
              </a:rPr>
              <a:t>one </a:t>
            </a:r>
            <a:r>
              <a:rPr sz="2000" spc="-229" dirty="0">
                <a:latin typeface="Arial Black"/>
                <a:cs typeface="Arial Black"/>
              </a:rPr>
              <a:t>major  </a:t>
            </a:r>
            <a:r>
              <a:rPr sz="2000" spc="-240" dirty="0">
                <a:latin typeface="Arial Black"/>
                <a:cs typeface="Arial Black"/>
              </a:rPr>
              <a:t>feature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260" dirty="0">
                <a:latin typeface="Arial Black"/>
                <a:cs typeface="Arial Black"/>
              </a:rPr>
              <a:t>any </a:t>
            </a:r>
            <a:r>
              <a:rPr sz="2000" spc="-245" dirty="0">
                <a:latin typeface="Arial Black"/>
                <a:cs typeface="Arial Black"/>
              </a:rPr>
              <a:t>version </a:t>
            </a:r>
            <a:r>
              <a:rPr sz="2000" spc="-280" dirty="0">
                <a:latin typeface="Arial Black"/>
                <a:cs typeface="Arial Black"/>
              </a:rPr>
              <a:t>is </a:t>
            </a:r>
            <a:r>
              <a:rPr sz="2000" spc="-245" dirty="0">
                <a:latin typeface="Arial Black"/>
                <a:cs typeface="Arial Black"/>
              </a:rPr>
              <a:t>just </a:t>
            </a:r>
            <a:r>
              <a:rPr sz="2000" spc="-250" dirty="0">
                <a:latin typeface="Arial Black"/>
                <a:cs typeface="Arial Black"/>
              </a:rPr>
              <a:t>making </a:t>
            </a:r>
            <a:r>
              <a:rPr sz="2000" spc="-235" dirty="0">
                <a:latin typeface="Arial Black"/>
                <a:cs typeface="Arial Black"/>
              </a:rPr>
              <a:t>the </a:t>
            </a:r>
            <a:r>
              <a:rPr sz="2000" spc="-285" dirty="0">
                <a:latin typeface="Arial Black"/>
                <a:cs typeface="Arial Black"/>
              </a:rPr>
              <a:t>newer </a:t>
            </a:r>
            <a:r>
              <a:rPr sz="2000" spc="-245" dirty="0">
                <a:latin typeface="Arial Black"/>
                <a:cs typeface="Arial Black"/>
              </a:rPr>
              <a:t>version </a:t>
            </a:r>
            <a:r>
              <a:rPr sz="2000" spc="-220" dirty="0">
                <a:latin typeface="Arial Black"/>
                <a:cs typeface="Arial Black"/>
              </a:rPr>
              <a:t>superior </a:t>
            </a:r>
            <a:r>
              <a:rPr sz="2000" spc="-229" dirty="0">
                <a:latin typeface="Arial Black"/>
                <a:cs typeface="Arial Black"/>
              </a:rPr>
              <a:t>over the  </a:t>
            </a:r>
            <a:r>
              <a:rPr sz="2000" spc="-240" dirty="0">
                <a:latin typeface="Arial Black"/>
                <a:cs typeface="Arial Black"/>
              </a:rPr>
              <a:t>earlier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version.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266700">
              <a:lnSpc>
                <a:spcPts val="2160"/>
              </a:lnSpc>
            </a:pPr>
            <a:r>
              <a:rPr sz="2000" spc="-275" dirty="0">
                <a:latin typeface="Arial Black"/>
                <a:cs typeface="Arial Black"/>
              </a:rPr>
              <a:t>However </a:t>
            </a:r>
            <a:r>
              <a:rPr sz="2000" spc="-240" dirty="0">
                <a:latin typeface="Arial Black"/>
                <a:cs typeface="Arial Black"/>
              </a:rPr>
              <a:t>more </a:t>
            </a:r>
            <a:r>
              <a:rPr sz="2000" spc="-215" dirty="0">
                <a:latin typeface="Arial Black"/>
                <a:cs typeface="Arial Black"/>
              </a:rPr>
              <a:t>updated </a:t>
            </a:r>
            <a:r>
              <a:rPr sz="2000" spc="-260" dirty="0">
                <a:latin typeface="Arial Black"/>
                <a:cs typeface="Arial Black"/>
              </a:rPr>
              <a:t>versions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229" dirty="0">
                <a:latin typeface="Arial Black"/>
                <a:cs typeface="Arial Black"/>
              </a:rPr>
              <a:t>Bluetooth </a:t>
            </a:r>
            <a:r>
              <a:rPr sz="2000" spc="-225" dirty="0">
                <a:latin typeface="Arial Black"/>
                <a:cs typeface="Arial Black"/>
              </a:rPr>
              <a:t>technology </a:t>
            </a:r>
            <a:r>
              <a:rPr sz="2000" spc="-250" dirty="0">
                <a:latin typeface="Arial Black"/>
                <a:cs typeface="Arial Black"/>
              </a:rPr>
              <a:t>will </a:t>
            </a:r>
            <a:r>
              <a:rPr sz="2000" spc="-225" dirty="0">
                <a:latin typeface="Arial Black"/>
                <a:cs typeface="Arial Black"/>
              </a:rPr>
              <a:t>be </a:t>
            </a:r>
            <a:r>
              <a:rPr sz="2000" spc="-280" dirty="0">
                <a:latin typeface="Arial Black"/>
                <a:cs typeface="Arial Black"/>
              </a:rPr>
              <a:t>keep  </a:t>
            </a:r>
            <a:r>
              <a:rPr sz="2000" spc="-180" dirty="0">
                <a:latin typeface="Arial Black"/>
                <a:cs typeface="Arial Black"/>
              </a:rPr>
              <a:t>on </a:t>
            </a:r>
            <a:r>
              <a:rPr sz="2000" spc="-229" dirty="0">
                <a:latin typeface="Arial Black"/>
                <a:cs typeface="Arial Black"/>
              </a:rPr>
              <a:t>coming </a:t>
            </a:r>
            <a:r>
              <a:rPr sz="2000" spc="-195" dirty="0">
                <a:latin typeface="Arial Black"/>
                <a:cs typeface="Arial Black"/>
              </a:rPr>
              <a:t>in </a:t>
            </a:r>
            <a:r>
              <a:rPr sz="2000" spc="-210" dirty="0">
                <a:latin typeface="Arial Black"/>
                <a:cs typeface="Arial Black"/>
              </a:rPr>
              <a:t>future </a:t>
            </a:r>
            <a:r>
              <a:rPr sz="2000" spc="-190" dirty="0">
                <a:latin typeface="Arial Black"/>
                <a:cs typeface="Arial Black"/>
              </a:rPr>
              <a:t>to </a:t>
            </a:r>
            <a:r>
              <a:rPr sz="2000" spc="-270" dirty="0">
                <a:latin typeface="Arial Black"/>
                <a:cs typeface="Arial Black"/>
              </a:rPr>
              <a:t>meet </a:t>
            </a:r>
            <a:r>
              <a:rPr sz="2000" spc="-229" dirty="0">
                <a:latin typeface="Arial Black"/>
                <a:cs typeface="Arial Black"/>
              </a:rPr>
              <a:t>all the </a:t>
            </a:r>
            <a:r>
              <a:rPr sz="2000" spc="-245" dirty="0">
                <a:latin typeface="Arial Black"/>
                <a:cs typeface="Arial Black"/>
              </a:rPr>
              <a:t>requirements </a:t>
            </a:r>
            <a:r>
              <a:rPr sz="2000" spc="-175" dirty="0">
                <a:latin typeface="Arial Black"/>
                <a:cs typeface="Arial Black"/>
              </a:rPr>
              <a:t>of </a:t>
            </a:r>
            <a:r>
              <a:rPr sz="2000" spc="-229" dirty="0">
                <a:latin typeface="Arial Black"/>
                <a:cs typeface="Arial Black"/>
              </a:rPr>
              <a:t>the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280" dirty="0">
                <a:latin typeface="Arial Black"/>
                <a:cs typeface="Arial Black"/>
              </a:rPr>
              <a:t>users.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66" y="564007"/>
            <a:ext cx="7574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Comparison of </a:t>
            </a:r>
            <a:r>
              <a:rPr sz="3200" spc="-25" dirty="0"/>
              <a:t>different </a:t>
            </a:r>
            <a:r>
              <a:rPr sz="3200" spc="-15" dirty="0"/>
              <a:t>versions </a:t>
            </a:r>
            <a:r>
              <a:rPr sz="3200" spc="-5" dirty="0"/>
              <a:t>of</a:t>
            </a:r>
            <a:r>
              <a:rPr sz="3200" spc="80" dirty="0"/>
              <a:t> </a:t>
            </a:r>
            <a:r>
              <a:rPr sz="3200" spc="-10" dirty="0">
                <a:solidFill>
                  <a:srgbClr val="548ED4"/>
                </a:solidFill>
              </a:rPr>
              <a:t>Blue</a:t>
            </a:r>
            <a:r>
              <a:rPr sz="3200" spc="-10" dirty="0"/>
              <a:t>tooth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7719" y="1249680"/>
            <a:ext cx="7528559" cy="5008245"/>
            <a:chOff x="807719" y="1249680"/>
            <a:chExt cx="7528559" cy="5008245"/>
          </a:xfrm>
        </p:grpSpPr>
        <p:sp>
          <p:nvSpPr>
            <p:cNvPr id="4" name="object 4"/>
            <p:cNvSpPr/>
            <p:nvPr/>
          </p:nvSpPr>
          <p:spPr>
            <a:xfrm>
              <a:off x="827531" y="1309079"/>
              <a:ext cx="7477725" cy="4928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7625" y="1259586"/>
              <a:ext cx="7508875" cy="4988560"/>
            </a:xfrm>
            <a:custGeom>
              <a:avLst/>
              <a:gdLst/>
              <a:ahLst/>
              <a:cxnLst/>
              <a:rect l="l" t="t" r="r" b="b"/>
              <a:pathLst>
                <a:path w="7508875" h="4988560">
                  <a:moveTo>
                    <a:pt x="0" y="4988052"/>
                  </a:moveTo>
                  <a:lnTo>
                    <a:pt x="7508748" y="4988052"/>
                  </a:lnTo>
                  <a:lnTo>
                    <a:pt x="7508748" y="0"/>
                  </a:lnTo>
                  <a:lnTo>
                    <a:pt x="0" y="0"/>
                  </a:lnTo>
                  <a:lnTo>
                    <a:pt x="0" y="498805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427" y="528827"/>
            <a:ext cx="8361045" cy="5608320"/>
            <a:chOff x="376427" y="528827"/>
            <a:chExt cx="8361045" cy="5608320"/>
          </a:xfrm>
        </p:grpSpPr>
        <p:sp>
          <p:nvSpPr>
            <p:cNvPr id="3" name="object 3"/>
            <p:cNvSpPr/>
            <p:nvPr/>
          </p:nvSpPr>
          <p:spPr>
            <a:xfrm>
              <a:off x="408659" y="548639"/>
              <a:ext cx="8296201" cy="5568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6333" y="538733"/>
              <a:ext cx="8341359" cy="5588635"/>
            </a:xfrm>
            <a:custGeom>
              <a:avLst/>
              <a:gdLst/>
              <a:ahLst/>
              <a:cxnLst/>
              <a:rect l="l" t="t" r="r" b="b"/>
              <a:pathLst>
                <a:path w="8341359" h="5588635">
                  <a:moveTo>
                    <a:pt x="0" y="5588508"/>
                  </a:moveTo>
                  <a:lnTo>
                    <a:pt x="8340852" y="5588508"/>
                  </a:lnTo>
                  <a:lnTo>
                    <a:pt x="8340852" y="0"/>
                  </a:lnTo>
                  <a:lnTo>
                    <a:pt x="0" y="0"/>
                  </a:lnTo>
                  <a:lnTo>
                    <a:pt x="0" y="5588508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029" y="461899"/>
            <a:ext cx="5630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Importance of</a:t>
            </a:r>
            <a:r>
              <a:rPr spc="-20" dirty="0"/>
              <a:t> </a:t>
            </a:r>
            <a:r>
              <a:rPr spc="-10" dirty="0">
                <a:solidFill>
                  <a:srgbClr val="548ED4"/>
                </a:solidFill>
              </a:rPr>
              <a:t>Blue</a:t>
            </a:r>
            <a:r>
              <a:rPr spc="-10" dirty="0"/>
              <a:t>tooth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727657"/>
            <a:ext cx="5013960" cy="371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295" dirty="0">
                <a:latin typeface="Arial Black"/>
                <a:cs typeface="Arial Black"/>
              </a:rPr>
              <a:t>A </a:t>
            </a:r>
            <a:r>
              <a:rPr sz="2200" spc="-285" dirty="0">
                <a:latin typeface="Arial Black"/>
                <a:cs typeface="Arial Black"/>
              </a:rPr>
              <a:t>Cable </a:t>
            </a:r>
            <a:r>
              <a:rPr sz="2200" spc="-305" dirty="0">
                <a:latin typeface="Arial Black"/>
                <a:cs typeface="Arial Black"/>
              </a:rPr>
              <a:t>Replacement</a:t>
            </a:r>
            <a:r>
              <a:rPr sz="2200" spc="-254" dirty="0">
                <a:latin typeface="Arial Black"/>
                <a:cs typeface="Arial Black"/>
              </a:rPr>
              <a:t> </a:t>
            </a:r>
            <a:r>
              <a:rPr sz="2200" spc="-290" dirty="0">
                <a:latin typeface="Arial Black"/>
                <a:cs typeface="Arial Black"/>
              </a:rPr>
              <a:t>Technology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 Black"/>
              <a:cs typeface="Arial Black"/>
            </a:endParaRPr>
          </a:p>
          <a:p>
            <a:pPr marL="375285" marR="5080" indent="-375285">
              <a:lnSpc>
                <a:spcPct val="100000"/>
              </a:lnSpc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200" spc="-290" dirty="0">
                <a:latin typeface="Arial Black"/>
                <a:cs typeface="Arial Black"/>
              </a:rPr>
              <a:t>It’s </a:t>
            </a:r>
            <a:r>
              <a:rPr sz="2200" spc="-325" dirty="0">
                <a:latin typeface="Arial Black"/>
                <a:cs typeface="Arial Black"/>
              </a:rPr>
              <a:t>wireless </a:t>
            </a:r>
            <a:r>
              <a:rPr sz="2200" spc="-250" dirty="0">
                <a:latin typeface="Arial Black"/>
                <a:cs typeface="Arial Black"/>
              </a:rPr>
              <a:t>and </a:t>
            </a:r>
            <a:r>
              <a:rPr sz="2200" spc="-290" dirty="0">
                <a:latin typeface="Arial Black"/>
                <a:cs typeface="Arial Black"/>
              </a:rPr>
              <a:t>allow </a:t>
            </a:r>
            <a:r>
              <a:rPr sz="2200" spc="-275" dirty="0">
                <a:latin typeface="Arial Black"/>
                <a:cs typeface="Arial Black"/>
              </a:rPr>
              <a:t>communication  </a:t>
            </a:r>
            <a:r>
              <a:rPr sz="2200" spc="-300" dirty="0">
                <a:latin typeface="Arial Black"/>
                <a:cs typeface="Arial Black"/>
              </a:rPr>
              <a:t>between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305" dirty="0">
                <a:latin typeface="Arial Black"/>
                <a:cs typeface="Arial Black"/>
              </a:rPr>
              <a:t>devices.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 Black"/>
              <a:cs typeface="Arial Black"/>
            </a:endParaRPr>
          </a:p>
          <a:p>
            <a:pPr marL="375285" indent="-363220">
              <a:lnSpc>
                <a:spcPct val="100000"/>
              </a:lnSpc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200" spc="-290" dirty="0">
                <a:latin typeface="Arial Black"/>
                <a:cs typeface="Arial Black"/>
              </a:rPr>
              <a:t>It’s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290" dirty="0">
                <a:latin typeface="Arial Black"/>
                <a:cs typeface="Arial Black"/>
              </a:rPr>
              <a:t>inexpensive.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 Black"/>
              <a:cs typeface="Arial Black"/>
            </a:endParaRPr>
          </a:p>
          <a:p>
            <a:pPr marL="375285" marR="673735" indent="-375285">
              <a:lnSpc>
                <a:spcPct val="100000"/>
              </a:lnSpc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200" spc="-370" dirty="0">
                <a:latin typeface="Arial Black"/>
                <a:cs typeface="Arial Black"/>
              </a:rPr>
              <a:t>You </a:t>
            </a:r>
            <a:r>
              <a:rPr sz="2200" spc="-185" dirty="0">
                <a:latin typeface="Arial Black"/>
                <a:cs typeface="Arial Black"/>
              </a:rPr>
              <a:t>don’t </a:t>
            </a:r>
            <a:r>
              <a:rPr sz="2200" spc="-300" dirty="0">
                <a:latin typeface="Arial Black"/>
                <a:cs typeface="Arial Black"/>
              </a:rPr>
              <a:t>have </a:t>
            </a:r>
            <a:r>
              <a:rPr sz="2200" spc="-215" dirty="0">
                <a:latin typeface="Arial Black"/>
                <a:cs typeface="Arial Black"/>
              </a:rPr>
              <a:t>to </a:t>
            </a:r>
            <a:r>
              <a:rPr sz="2200" spc="-254" dirty="0">
                <a:latin typeface="Arial Black"/>
                <a:cs typeface="Arial Black"/>
              </a:rPr>
              <a:t>think </a:t>
            </a:r>
            <a:r>
              <a:rPr sz="2200" spc="-235" dirty="0">
                <a:latin typeface="Arial Black"/>
                <a:cs typeface="Arial Black"/>
              </a:rPr>
              <a:t>about it.  </a:t>
            </a:r>
            <a:r>
              <a:rPr sz="2200" spc="-265" dirty="0">
                <a:latin typeface="Arial Black"/>
                <a:cs typeface="Arial Black"/>
              </a:rPr>
              <a:t>(Maintenance)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10" dirty="0">
                <a:latin typeface="Arial Black"/>
                <a:cs typeface="Arial Black"/>
              </a:rPr>
              <a:t>Multiple </a:t>
            </a:r>
            <a:r>
              <a:rPr sz="2200" spc="-315" dirty="0">
                <a:latin typeface="Arial Black"/>
                <a:cs typeface="Arial Black"/>
              </a:rPr>
              <a:t>devices</a:t>
            </a:r>
            <a:r>
              <a:rPr sz="2200" spc="-25" dirty="0">
                <a:latin typeface="Arial Black"/>
                <a:cs typeface="Arial Black"/>
              </a:rPr>
              <a:t> </a:t>
            </a:r>
            <a:r>
              <a:rPr sz="2200" spc="-385" dirty="0">
                <a:latin typeface="Arial Black"/>
                <a:cs typeface="Arial Black"/>
              </a:rPr>
              <a:t>access.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1426</Words>
  <Application>Microsoft Office PowerPoint</Application>
  <PresentationFormat>On-screen Show (4:3)</PresentationFormat>
  <Paragraphs>261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Caladea</vt:lpstr>
      <vt:lpstr>Calibri</vt:lpstr>
      <vt:lpstr>Calibri Light</vt:lpstr>
      <vt:lpstr>Carlito</vt:lpstr>
      <vt:lpstr>Times New Roman</vt:lpstr>
      <vt:lpstr>Office Theme</vt:lpstr>
      <vt:lpstr>PowerPoint Presentation</vt:lpstr>
      <vt:lpstr>What is this so called Bluetooth?</vt:lpstr>
      <vt:lpstr>Different Versions of Bluetooth</vt:lpstr>
      <vt:lpstr>Bluetooth v1.2</vt:lpstr>
      <vt:lpstr>Bluetooth v2.1</vt:lpstr>
      <vt:lpstr>Bluetooth v4.0</vt:lpstr>
      <vt:lpstr>Comparison of different versions of Bluetooth</vt:lpstr>
      <vt:lpstr>PowerPoint Presentation</vt:lpstr>
      <vt:lpstr>Importance of Bluetooth</vt:lpstr>
      <vt:lpstr>PowerPoint Presentation</vt:lpstr>
      <vt:lpstr>Advantages &amp; Disadvantages of Bluetooth</vt:lpstr>
      <vt:lpstr>Disadvantages :</vt:lpstr>
      <vt:lpstr>Bluetooth V/S Other Wireless Technology</vt:lpstr>
      <vt:lpstr>Infrared technology</vt:lpstr>
      <vt:lpstr>Bluetooth</vt:lpstr>
      <vt:lpstr>Wi-Fi</vt:lpstr>
      <vt:lpstr>Different phases of Bluetooth Hands free kit connection</vt:lpstr>
      <vt:lpstr>What is your  authentification  Code ?</vt:lpstr>
      <vt:lpstr>What type of  profile do you  support ?</vt:lpstr>
      <vt:lpstr>Ok, we are now  connected in  Hands-free.</vt:lpstr>
      <vt:lpstr>PowerPoint Presentation</vt:lpstr>
      <vt:lpstr>So how does it really work?</vt:lpstr>
      <vt:lpstr>Architecture</vt:lpstr>
      <vt:lpstr>PowerPoint Presentation</vt:lpstr>
      <vt:lpstr>Scatternet</vt:lpstr>
      <vt:lpstr>PowerPoint Presentation</vt:lpstr>
      <vt:lpstr>ARCHITECTURE STRUCTURE</vt:lpstr>
      <vt:lpstr>COMPONENTS OF ARCHITECTURE</vt:lpstr>
      <vt:lpstr>PowerPoint Presentation</vt:lpstr>
      <vt:lpstr>Future Of Bluetooth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Anmol Sharma</cp:lastModifiedBy>
  <cp:revision>3</cp:revision>
  <dcterms:created xsi:type="dcterms:W3CDTF">2022-01-15T13:51:34Z</dcterms:created>
  <dcterms:modified xsi:type="dcterms:W3CDTF">2022-01-18T06:24:24Z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2022-01-15T00:00:00Z</vt:filetime>
  </property>
</Properties>
</file>