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89" r:id="rId7"/>
    <p:sldId id="261" r:id="rId8"/>
    <p:sldId id="262" r:id="rId9"/>
    <p:sldId id="263" r:id="rId10"/>
    <p:sldId id="264" r:id="rId11"/>
    <p:sldId id="265" r:id="rId12"/>
    <p:sldId id="266" r:id="rId13"/>
    <p:sldId id="267" r:id="rId14"/>
    <p:sldId id="290"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5432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8275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986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6979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3366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51721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80445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2343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513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1520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041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7780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76341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5932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91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25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1/10/2023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5033204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1419" y="1797050"/>
            <a:ext cx="6733540" cy="3317240"/>
          </a:xfrm>
          <a:prstGeom prst="rect">
            <a:avLst/>
          </a:prstGeom>
        </p:spPr>
        <p:txBody>
          <a:bodyPr vert="horz" wrap="square" lIns="0" tIns="12700" rIns="0" bIns="0" rtlCol="0">
            <a:spAutoFit/>
          </a:bodyPr>
          <a:lstStyle/>
          <a:p>
            <a:pPr marL="12700" marR="5080" algn="ctr">
              <a:lnSpc>
                <a:spcPct val="100000"/>
              </a:lnSpc>
              <a:spcBef>
                <a:spcPts val="100"/>
              </a:spcBef>
            </a:pPr>
            <a:r>
              <a:rPr sz="7200" b="0" spc="125" dirty="0">
                <a:latin typeface="Georgia"/>
                <a:cs typeface="Georgia"/>
              </a:rPr>
              <a:t>Networking</a:t>
            </a:r>
            <a:r>
              <a:rPr sz="7200" b="0" spc="15" dirty="0">
                <a:latin typeface="Georgia"/>
                <a:cs typeface="Georgia"/>
              </a:rPr>
              <a:t> </a:t>
            </a:r>
            <a:r>
              <a:rPr sz="7200" b="0" spc="50" dirty="0">
                <a:latin typeface="Georgia"/>
                <a:cs typeface="Georgia"/>
              </a:rPr>
              <a:t>and  </a:t>
            </a:r>
            <a:r>
              <a:rPr sz="7200" b="0" spc="-5" dirty="0">
                <a:latin typeface="Georgia"/>
                <a:cs typeface="Georgia"/>
              </a:rPr>
              <a:t>Internetworking  </a:t>
            </a:r>
            <a:r>
              <a:rPr sz="7200" b="0" spc="55" dirty="0">
                <a:latin typeface="Georgia"/>
                <a:cs typeface="Georgia"/>
              </a:rPr>
              <a:t>Devices</a:t>
            </a:r>
            <a:endParaRPr sz="720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8630" y="1846579"/>
            <a:ext cx="8205470" cy="4424680"/>
            <a:chOff x="468630" y="1846579"/>
            <a:chExt cx="8205470" cy="4424680"/>
          </a:xfrm>
        </p:grpSpPr>
        <p:sp>
          <p:nvSpPr>
            <p:cNvPr id="3" name="object 3"/>
            <p:cNvSpPr/>
            <p:nvPr/>
          </p:nvSpPr>
          <p:spPr>
            <a:xfrm>
              <a:off x="468630" y="1846579"/>
              <a:ext cx="8205470" cy="442468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68630" y="5914389"/>
              <a:ext cx="8205470" cy="356869"/>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843280" y="718820"/>
            <a:ext cx="7448550" cy="848360"/>
          </a:xfrm>
          <a:prstGeom prst="rect">
            <a:avLst/>
          </a:prstGeom>
        </p:spPr>
        <p:txBody>
          <a:bodyPr vert="horz" wrap="square" lIns="0" tIns="12700" rIns="0" bIns="0" rtlCol="0">
            <a:spAutoFit/>
          </a:bodyPr>
          <a:lstStyle/>
          <a:p>
            <a:pPr marL="12700">
              <a:lnSpc>
                <a:spcPct val="100000"/>
              </a:lnSpc>
              <a:spcBef>
                <a:spcPts val="100"/>
              </a:spcBef>
            </a:pPr>
            <a:r>
              <a:rPr sz="5400" b="0" spc="-40" dirty="0">
                <a:latin typeface="Georgia"/>
                <a:cs typeface="Georgia"/>
              </a:rPr>
              <a:t>Repeater </a:t>
            </a:r>
            <a:r>
              <a:rPr sz="5400" b="0" spc="40" dirty="0">
                <a:latin typeface="Georgia"/>
                <a:cs typeface="Georgia"/>
              </a:rPr>
              <a:t>and </a:t>
            </a:r>
            <a:r>
              <a:rPr sz="5400" b="0" spc="-90" dirty="0">
                <a:latin typeface="Georgia"/>
                <a:cs typeface="Georgia"/>
              </a:rPr>
              <a:t>OSI</a:t>
            </a:r>
            <a:r>
              <a:rPr sz="5400" b="0" spc="70" dirty="0">
                <a:latin typeface="Georgia"/>
                <a:cs typeface="Georgia"/>
              </a:rPr>
              <a:t> </a:t>
            </a:r>
            <a:r>
              <a:rPr sz="5400" b="0" spc="45" dirty="0">
                <a:latin typeface="Georgia"/>
                <a:cs typeface="Georgia"/>
              </a:rPr>
              <a:t>model</a:t>
            </a:r>
            <a:endParaRPr sz="54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3360" y="718820"/>
            <a:ext cx="6170930" cy="848360"/>
          </a:xfrm>
          <a:prstGeom prst="rect">
            <a:avLst/>
          </a:prstGeom>
        </p:spPr>
        <p:txBody>
          <a:bodyPr vert="horz" wrap="square" lIns="0" tIns="12700" rIns="0" bIns="0" rtlCol="0">
            <a:spAutoFit/>
          </a:bodyPr>
          <a:lstStyle/>
          <a:p>
            <a:pPr marL="12700">
              <a:lnSpc>
                <a:spcPct val="100000"/>
              </a:lnSpc>
              <a:spcBef>
                <a:spcPts val="100"/>
              </a:spcBef>
            </a:pPr>
            <a:r>
              <a:rPr sz="5400" b="0" spc="-45" dirty="0">
                <a:latin typeface="Georgia"/>
                <a:cs typeface="Georgia"/>
              </a:rPr>
              <a:t>Function </a:t>
            </a:r>
            <a:r>
              <a:rPr sz="5400" b="0" spc="40" dirty="0">
                <a:latin typeface="Georgia"/>
                <a:cs typeface="Georgia"/>
              </a:rPr>
              <a:t>of</a:t>
            </a:r>
            <a:r>
              <a:rPr sz="5400" b="0" spc="85" dirty="0">
                <a:latin typeface="Georgia"/>
                <a:cs typeface="Georgia"/>
              </a:rPr>
              <a:t> </a:t>
            </a:r>
            <a:r>
              <a:rPr sz="5400" b="0" spc="-30" dirty="0">
                <a:latin typeface="Georgia"/>
                <a:cs typeface="Georgia"/>
              </a:rPr>
              <a:t>repeater</a:t>
            </a:r>
            <a:endParaRPr sz="5400">
              <a:latin typeface="Georgia"/>
              <a:cs typeface="Georgia"/>
            </a:endParaRPr>
          </a:p>
        </p:txBody>
      </p:sp>
      <p:sp>
        <p:nvSpPr>
          <p:cNvPr id="3" name="object 3"/>
          <p:cNvSpPr/>
          <p:nvPr/>
        </p:nvSpPr>
        <p:spPr>
          <a:xfrm>
            <a:off x="685800" y="2133600"/>
            <a:ext cx="7810500" cy="332994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592580" y="5910579"/>
            <a:ext cx="6031230" cy="391160"/>
          </a:xfrm>
          <a:prstGeom prst="rect">
            <a:avLst/>
          </a:prstGeom>
        </p:spPr>
        <p:txBody>
          <a:bodyPr vert="horz" wrap="square" lIns="0" tIns="12700" rIns="0" bIns="0" rtlCol="0">
            <a:spAutoFit/>
          </a:bodyPr>
          <a:lstStyle/>
          <a:p>
            <a:pPr marL="12700">
              <a:lnSpc>
                <a:spcPct val="100000"/>
              </a:lnSpc>
              <a:spcBef>
                <a:spcPts val="100"/>
              </a:spcBef>
            </a:pPr>
            <a:r>
              <a:rPr sz="2400" spc="-275" dirty="0">
                <a:latin typeface="Arial Black"/>
                <a:cs typeface="Arial Black"/>
              </a:rPr>
              <a:t>Repeater </a:t>
            </a:r>
            <a:r>
              <a:rPr sz="2400" spc="-270" dirty="0">
                <a:latin typeface="Arial Black"/>
                <a:cs typeface="Arial Black"/>
              </a:rPr>
              <a:t>is </a:t>
            </a:r>
            <a:r>
              <a:rPr sz="2400" spc="-315" dirty="0">
                <a:latin typeface="Arial Black"/>
                <a:cs typeface="Arial Black"/>
              </a:rPr>
              <a:t>not </a:t>
            </a:r>
            <a:r>
              <a:rPr sz="2400" spc="-330" dirty="0">
                <a:latin typeface="Arial Black"/>
                <a:cs typeface="Arial Black"/>
              </a:rPr>
              <a:t>exactly </a:t>
            </a:r>
            <a:r>
              <a:rPr sz="2400" spc="-275" dirty="0">
                <a:latin typeface="Arial Black"/>
                <a:cs typeface="Arial Black"/>
              </a:rPr>
              <a:t>as </a:t>
            </a:r>
            <a:r>
              <a:rPr sz="2400" spc="-300" dirty="0">
                <a:latin typeface="Arial Black"/>
                <a:cs typeface="Arial Black"/>
              </a:rPr>
              <a:t>same </a:t>
            </a:r>
            <a:r>
              <a:rPr sz="2400" spc="-275" dirty="0">
                <a:latin typeface="Arial Black"/>
                <a:cs typeface="Arial Black"/>
              </a:rPr>
              <a:t>as</a:t>
            </a:r>
            <a:r>
              <a:rPr sz="2400" spc="-130" dirty="0">
                <a:latin typeface="Arial Black"/>
                <a:cs typeface="Arial Black"/>
              </a:rPr>
              <a:t> </a:t>
            </a:r>
            <a:r>
              <a:rPr sz="2400" spc="-290" dirty="0">
                <a:latin typeface="Arial Black"/>
                <a:cs typeface="Arial Black"/>
              </a:rPr>
              <a:t>Amplifier</a:t>
            </a:r>
            <a:endParaRPr sz="2400">
              <a:latin typeface="Arial Black"/>
              <a:cs typeface="Arial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59" y="260350"/>
            <a:ext cx="8516620" cy="576072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763520" y="6200140"/>
            <a:ext cx="4222750" cy="391160"/>
          </a:xfrm>
          <a:prstGeom prst="rect">
            <a:avLst/>
          </a:prstGeom>
        </p:spPr>
        <p:txBody>
          <a:bodyPr vert="horz" wrap="square" lIns="0" tIns="12700" rIns="0" bIns="0" rtlCol="0">
            <a:spAutoFit/>
          </a:bodyPr>
          <a:lstStyle/>
          <a:p>
            <a:pPr marL="12700">
              <a:lnSpc>
                <a:spcPct val="100000"/>
              </a:lnSpc>
              <a:spcBef>
                <a:spcPts val="100"/>
              </a:spcBef>
            </a:pPr>
            <a:r>
              <a:rPr sz="2400" spc="-275" dirty="0">
                <a:latin typeface="Arial Black"/>
                <a:cs typeface="Arial Black"/>
              </a:rPr>
              <a:t>An </a:t>
            </a:r>
            <a:r>
              <a:rPr sz="2400" spc="-310" dirty="0">
                <a:latin typeface="Arial Black"/>
                <a:cs typeface="Arial Black"/>
              </a:rPr>
              <a:t>example </a:t>
            </a:r>
            <a:r>
              <a:rPr sz="2400" spc="-275" dirty="0">
                <a:latin typeface="Arial Black"/>
                <a:cs typeface="Arial Black"/>
              </a:rPr>
              <a:t>of </a:t>
            </a:r>
            <a:r>
              <a:rPr sz="2400" spc="-270" dirty="0">
                <a:latin typeface="Arial Black"/>
                <a:cs typeface="Arial Black"/>
              </a:rPr>
              <a:t>use </a:t>
            </a:r>
            <a:r>
              <a:rPr sz="2400" spc="-275" dirty="0">
                <a:latin typeface="Arial Black"/>
                <a:cs typeface="Arial Black"/>
              </a:rPr>
              <a:t>of</a:t>
            </a:r>
            <a:r>
              <a:rPr sz="2400" spc="-100" dirty="0">
                <a:latin typeface="Arial Black"/>
                <a:cs typeface="Arial Black"/>
              </a:rPr>
              <a:t> </a:t>
            </a:r>
            <a:r>
              <a:rPr sz="2400" spc="-275" dirty="0">
                <a:latin typeface="Arial Black"/>
                <a:cs typeface="Arial Black"/>
              </a:rPr>
              <a:t>Repeater</a:t>
            </a:r>
            <a:endParaRPr sz="2400">
              <a:latin typeface="Arial Black"/>
              <a:cs typeface="Arial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1872" y="25400"/>
            <a:ext cx="2040255" cy="848360"/>
          </a:xfrm>
          <a:prstGeom prst="rect">
            <a:avLst/>
          </a:prstGeom>
        </p:spPr>
        <p:txBody>
          <a:bodyPr vert="horz" wrap="square" lIns="0" tIns="12700" rIns="0" bIns="0" rtlCol="0">
            <a:spAutoFit/>
          </a:bodyPr>
          <a:lstStyle/>
          <a:p>
            <a:pPr marL="12700">
              <a:lnSpc>
                <a:spcPct val="100000"/>
              </a:lnSpc>
              <a:spcBef>
                <a:spcPts val="100"/>
              </a:spcBef>
            </a:pPr>
            <a:r>
              <a:rPr sz="5400" b="0" spc="10" dirty="0">
                <a:latin typeface="Georgia"/>
                <a:cs typeface="Georgia"/>
              </a:rPr>
              <a:t>Bridge</a:t>
            </a:r>
            <a:endParaRPr sz="5400" dirty="0">
              <a:latin typeface="Georgia"/>
              <a:cs typeface="Georgia"/>
            </a:endParaRPr>
          </a:p>
        </p:txBody>
      </p:sp>
      <p:sp>
        <p:nvSpPr>
          <p:cNvPr id="4" name="object 4"/>
          <p:cNvSpPr txBox="1"/>
          <p:nvPr/>
        </p:nvSpPr>
        <p:spPr>
          <a:xfrm>
            <a:off x="547369" y="2451100"/>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7E7E7E"/>
                </a:solidFill>
                <a:latin typeface="Arial"/>
                <a:cs typeface="Arial"/>
              </a:rPr>
              <a:t>•</a:t>
            </a:r>
            <a:endParaRPr sz="2200" dirty="0">
              <a:latin typeface="Arial"/>
              <a:cs typeface="Arial"/>
            </a:endParaRPr>
          </a:p>
        </p:txBody>
      </p:sp>
      <p:sp>
        <p:nvSpPr>
          <p:cNvPr id="6" name="object 6"/>
          <p:cNvSpPr txBox="1"/>
          <p:nvPr/>
        </p:nvSpPr>
        <p:spPr>
          <a:xfrm>
            <a:off x="547369" y="4267200"/>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7E7E7E"/>
                </a:solidFill>
                <a:latin typeface="Arial"/>
                <a:cs typeface="Arial"/>
              </a:rPr>
              <a:t>•</a:t>
            </a:r>
            <a:endParaRPr sz="2200">
              <a:latin typeface="Arial"/>
              <a:cs typeface="Arial"/>
            </a:endParaRPr>
          </a:p>
        </p:txBody>
      </p:sp>
      <p:sp>
        <p:nvSpPr>
          <p:cNvPr id="8" name="object 8"/>
          <p:cNvSpPr txBox="1"/>
          <p:nvPr/>
        </p:nvSpPr>
        <p:spPr>
          <a:xfrm>
            <a:off x="909322" y="880793"/>
            <a:ext cx="7687309" cy="5922647"/>
          </a:xfrm>
          <a:prstGeom prst="rect">
            <a:avLst/>
          </a:prstGeom>
        </p:spPr>
        <p:txBody>
          <a:bodyPr vert="horz" wrap="square" lIns="0" tIns="12700" rIns="0" bIns="0" rtlCol="0">
            <a:spAutoFit/>
          </a:bodyPr>
          <a:lstStyle/>
          <a:p>
            <a:pPr marL="12700">
              <a:lnSpc>
                <a:spcPct val="100000"/>
              </a:lnSpc>
              <a:spcBef>
                <a:spcPts val="100"/>
              </a:spcBef>
            </a:pPr>
            <a:r>
              <a:rPr sz="2200" b="1" i="1" dirty="0">
                <a:latin typeface="Times New Roman" panose="02020603050405020304" pitchFamily="18" charset="0"/>
                <a:cs typeface="Times New Roman" panose="02020603050405020304" pitchFamily="18" charset="0"/>
              </a:rPr>
              <a:t>Operates</a:t>
            </a:r>
            <a:r>
              <a:rPr sz="2200" b="1" i="1" spc="-175" dirty="0">
                <a:latin typeface="Times New Roman" panose="02020603050405020304" pitchFamily="18" charset="0"/>
                <a:cs typeface="Times New Roman" panose="02020603050405020304" pitchFamily="18" charset="0"/>
              </a:rPr>
              <a:t> </a:t>
            </a:r>
            <a:r>
              <a:rPr sz="2200" b="1" i="1" spc="-110" dirty="0">
                <a:latin typeface="Times New Roman" panose="02020603050405020304" pitchFamily="18" charset="0"/>
                <a:cs typeface="Times New Roman" panose="02020603050405020304" pitchFamily="18" charset="0"/>
              </a:rPr>
              <a:t>in</a:t>
            </a:r>
            <a:r>
              <a:rPr sz="2200" b="1" i="1" spc="-160" dirty="0">
                <a:latin typeface="Times New Roman" panose="02020603050405020304" pitchFamily="18" charset="0"/>
                <a:cs typeface="Times New Roman" panose="02020603050405020304" pitchFamily="18" charset="0"/>
              </a:rPr>
              <a:t> </a:t>
            </a:r>
            <a:r>
              <a:rPr sz="2200" b="1" i="1" spc="15" dirty="0">
                <a:latin typeface="Times New Roman" panose="02020603050405020304" pitchFamily="18" charset="0"/>
                <a:cs typeface="Times New Roman" panose="02020603050405020304" pitchFamily="18" charset="0"/>
              </a:rPr>
              <a:t>both</a:t>
            </a:r>
            <a:r>
              <a:rPr sz="2200" b="1" i="1" spc="-170" dirty="0">
                <a:latin typeface="Times New Roman" panose="02020603050405020304" pitchFamily="18" charset="0"/>
                <a:cs typeface="Times New Roman" panose="02020603050405020304" pitchFamily="18" charset="0"/>
              </a:rPr>
              <a:t> </a:t>
            </a:r>
            <a:r>
              <a:rPr sz="2200" b="1" i="1" spc="-10" dirty="0">
                <a:latin typeface="Times New Roman" panose="02020603050405020304" pitchFamily="18" charset="0"/>
                <a:cs typeface="Times New Roman" panose="02020603050405020304" pitchFamily="18" charset="0"/>
              </a:rPr>
              <a:t>the</a:t>
            </a:r>
            <a:r>
              <a:rPr sz="2200" b="1" i="1" spc="-165" dirty="0">
                <a:latin typeface="Times New Roman" panose="02020603050405020304" pitchFamily="18" charset="0"/>
                <a:cs typeface="Times New Roman" panose="02020603050405020304" pitchFamily="18" charset="0"/>
              </a:rPr>
              <a:t> </a:t>
            </a:r>
            <a:r>
              <a:rPr sz="2200" b="1" i="1" spc="-114" dirty="0">
                <a:latin typeface="Times New Roman" panose="02020603050405020304" pitchFamily="18" charset="0"/>
                <a:cs typeface="Times New Roman" panose="02020603050405020304" pitchFamily="18" charset="0"/>
              </a:rPr>
              <a:t>PHYSICAL</a:t>
            </a:r>
            <a:r>
              <a:rPr sz="2200" b="1" i="1" spc="-165" dirty="0">
                <a:latin typeface="Times New Roman" panose="02020603050405020304" pitchFamily="18" charset="0"/>
                <a:cs typeface="Times New Roman" panose="02020603050405020304" pitchFamily="18" charset="0"/>
              </a:rPr>
              <a:t> </a:t>
            </a:r>
            <a:r>
              <a:rPr sz="2200" b="1" i="1" spc="85" dirty="0">
                <a:latin typeface="Times New Roman" panose="02020603050405020304" pitchFamily="18" charset="0"/>
                <a:cs typeface="Times New Roman" panose="02020603050405020304" pitchFamily="18" charset="0"/>
              </a:rPr>
              <a:t>and</a:t>
            </a:r>
            <a:r>
              <a:rPr sz="2200" b="1" i="1" spc="-175" dirty="0">
                <a:latin typeface="Times New Roman" panose="02020603050405020304" pitchFamily="18" charset="0"/>
                <a:cs typeface="Times New Roman" panose="02020603050405020304" pitchFamily="18" charset="0"/>
              </a:rPr>
              <a:t> </a:t>
            </a:r>
            <a:r>
              <a:rPr sz="2200" b="1" i="1" spc="-15" dirty="0">
                <a:latin typeface="Times New Roman" panose="02020603050405020304" pitchFamily="18" charset="0"/>
                <a:cs typeface="Times New Roman" panose="02020603050405020304" pitchFamily="18" charset="0"/>
              </a:rPr>
              <a:t>the</a:t>
            </a:r>
            <a:r>
              <a:rPr sz="2200" b="1" i="1" spc="-165" dirty="0">
                <a:latin typeface="Times New Roman" panose="02020603050405020304" pitchFamily="18" charset="0"/>
                <a:cs typeface="Times New Roman" panose="02020603050405020304" pitchFamily="18" charset="0"/>
              </a:rPr>
              <a:t> </a:t>
            </a:r>
            <a:r>
              <a:rPr sz="2200" b="1" i="1" spc="95" dirty="0">
                <a:latin typeface="Times New Roman" panose="02020603050405020304" pitchFamily="18" charset="0"/>
                <a:cs typeface="Times New Roman" panose="02020603050405020304" pitchFamily="18" charset="0"/>
              </a:rPr>
              <a:t>data</a:t>
            </a:r>
            <a:r>
              <a:rPr sz="2200" b="1" i="1" spc="-170" dirty="0">
                <a:latin typeface="Times New Roman" panose="02020603050405020304" pitchFamily="18" charset="0"/>
                <a:cs typeface="Times New Roman" panose="02020603050405020304" pitchFamily="18" charset="0"/>
              </a:rPr>
              <a:t> </a:t>
            </a:r>
            <a:r>
              <a:rPr sz="2200" b="1" i="1" spc="-145" dirty="0">
                <a:latin typeface="Times New Roman" panose="02020603050405020304" pitchFamily="18" charset="0"/>
                <a:cs typeface="Times New Roman" panose="02020603050405020304" pitchFamily="18" charset="0"/>
              </a:rPr>
              <a:t>link</a:t>
            </a:r>
            <a:r>
              <a:rPr sz="2200" b="1" i="1" spc="-165" dirty="0">
                <a:latin typeface="Times New Roman" panose="02020603050405020304" pitchFamily="18" charset="0"/>
                <a:cs typeface="Times New Roman" panose="02020603050405020304" pitchFamily="18" charset="0"/>
              </a:rPr>
              <a:t> </a:t>
            </a:r>
            <a:r>
              <a:rPr sz="2200" b="1" i="1" spc="-80" dirty="0">
                <a:latin typeface="Times New Roman" panose="02020603050405020304" pitchFamily="18" charset="0"/>
                <a:cs typeface="Times New Roman" panose="02020603050405020304" pitchFamily="18" charset="0"/>
              </a:rPr>
              <a:t>layer.</a:t>
            </a:r>
            <a:endParaRPr lang="en-US" sz="2200" b="1" i="1" spc="-80"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sz="2200" b="1" i="1" dirty="0">
              <a:latin typeface="Times New Roman" panose="02020603050405020304" pitchFamily="18" charset="0"/>
              <a:cs typeface="Times New Roman" panose="02020603050405020304" pitchFamily="18" charset="0"/>
            </a:endParaRPr>
          </a:p>
          <a:p>
            <a:pPr marL="12700" marR="247650">
              <a:lnSpc>
                <a:spcPct val="79900"/>
              </a:lnSpc>
              <a:spcBef>
                <a:spcPts val="550"/>
              </a:spcBef>
            </a:pPr>
            <a:r>
              <a:rPr sz="2200" b="1" i="1" spc="-85" dirty="0">
                <a:latin typeface="Times New Roman" panose="02020603050405020304" pitchFamily="18" charset="0"/>
                <a:cs typeface="Times New Roman" panose="02020603050405020304" pitchFamily="18" charset="0"/>
              </a:rPr>
              <a:t>As</a:t>
            </a:r>
            <a:r>
              <a:rPr sz="2200" b="1" i="1" spc="-175" dirty="0">
                <a:latin typeface="Times New Roman" panose="02020603050405020304" pitchFamily="18" charset="0"/>
                <a:cs typeface="Times New Roman" panose="02020603050405020304" pitchFamily="18" charset="0"/>
              </a:rPr>
              <a:t> </a:t>
            </a:r>
            <a:r>
              <a:rPr sz="2200" b="1" i="1" spc="180" dirty="0">
                <a:latin typeface="Times New Roman" panose="02020603050405020304" pitchFamily="18" charset="0"/>
                <a:cs typeface="Times New Roman" panose="02020603050405020304" pitchFamily="18" charset="0"/>
              </a:rPr>
              <a:t>a</a:t>
            </a:r>
            <a:r>
              <a:rPr sz="2200" b="1" i="1" spc="-170" dirty="0">
                <a:latin typeface="Times New Roman" panose="02020603050405020304" pitchFamily="18" charset="0"/>
                <a:cs typeface="Times New Roman" panose="02020603050405020304" pitchFamily="18" charset="0"/>
              </a:rPr>
              <a:t> </a:t>
            </a:r>
            <a:r>
              <a:rPr sz="2200" b="1" i="1" spc="-114" dirty="0">
                <a:latin typeface="Times New Roman" panose="02020603050405020304" pitchFamily="18" charset="0"/>
                <a:cs typeface="Times New Roman" panose="02020603050405020304" pitchFamily="18" charset="0"/>
              </a:rPr>
              <a:t>PHYSICAL</a:t>
            </a:r>
            <a:r>
              <a:rPr sz="2200" b="1" i="1" spc="-155" dirty="0">
                <a:latin typeface="Times New Roman" panose="02020603050405020304" pitchFamily="18" charset="0"/>
                <a:cs typeface="Times New Roman" panose="02020603050405020304" pitchFamily="18" charset="0"/>
              </a:rPr>
              <a:t> </a:t>
            </a:r>
            <a:r>
              <a:rPr sz="2200" b="1" i="1" spc="-60" dirty="0">
                <a:latin typeface="Times New Roman" panose="02020603050405020304" pitchFamily="18" charset="0"/>
                <a:cs typeface="Times New Roman" panose="02020603050405020304" pitchFamily="18" charset="0"/>
              </a:rPr>
              <a:t>layer</a:t>
            </a:r>
            <a:r>
              <a:rPr sz="2200" b="1" i="1" spc="-155" dirty="0">
                <a:latin typeface="Times New Roman" panose="02020603050405020304" pitchFamily="18" charset="0"/>
                <a:cs typeface="Times New Roman" panose="02020603050405020304" pitchFamily="18" charset="0"/>
              </a:rPr>
              <a:t> </a:t>
            </a:r>
            <a:r>
              <a:rPr sz="2200" b="1" i="1" spc="60" dirty="0">
                <a:latin typeface="Times New Roman" panose="02020603050405020304" pitchFamily="18" charset="0"/>
                <a:cs typeface="Times New Roman" panose="02020603050405020304" pitchFamily="18" charset="0"/>
              </a:rPr>
              <a:t>device</a:t>
            </a:r>
            <a:r>
              <a:rPr sz="2200" b="1" i="1" spc="-170" dirty="0">
                <a:latin typeface="Times New Roman" panose="02020603050405020304" pitchFamily="18" charset="0"/>
                <a:cs typeface="Times New Roman" panose="02020603050405020304" pitchFamily="18" charset="0"/>
              </a:rPr>
              <a:t> </a:t>
            </a:r>
            <a:r>
              <a:rPr sz="2200" b="1" i="1" spc="-195" dirty="0">
                <a:latin typeface="Times New Roman" panose="02020603050405020304" pitchFamily="18" charset="0"/>
                <a:cs typeface="Times New Roman" panose="02020603050405020304" pitchFamily="18" charset="0"/>
              </a:rPr>
              <a:t>,</a:t>
            </a:r>
            <a:r>
              <a:rPr sz="2200" b="1" i="1" spc="-170" dirty="0">
                <a:latin typeface="Times New Roman" panose="02020603050405020304" pitchFamily="18" charset="0"/>
                <a:cs typeface="Times New Roman" panose="02020603050405020304" pitchFamily="18" charset="0"/>
              </a:rPr>
              <a:t> </a:t>
            </a:r>
            <a:r>
              <a:rPr sz="2200" b="1" i="1" spc="-140" dirty="0">
                <a:latin typeface="Times New Roman" panose="02020603050405020304" pitchFamily="18" charset="0"/>
                <a:cs typeface="Times New Roman" panose="02020603050405020304" pitchFamily="18" charset="0"/>
              </a:rPr>
              <a:t>it</a:t>
            </a:r>
            <a:r>
              <a:rPr sz="2200" b="1" i="1" spc="-145" dirty="0">
                <a:latin typeface="Times New Roman" panose="02020603050405020304" pitchFamily="18" charset="0"/>
                <a:cs typeface="Times New Roman" panose="02020603050405020304" pitchFamily="18" charset="0"/>
              </a:rPr>
              <a:t> </a:t>
            </a:r>
            <a:r>
              <a:rPr sz="2200" b="1" i="1" spc="-30" dirty="0">
                <a:latin typeface="Times New Roman" panose="02020603050405020304" pitchFamily="18" charset="0"/>
                <a:cs typeface="Times New Roman" panose="02020603050405020304" pitchFamily="18" charset="0"/>
              </a:rPr>
              <a:t>regenerates</a:t>
            </a:r>
            <a:r>
              <a:rPr sz="2200" b="1" i="1" spc="-160" dirty="0">
                <a:latin typeface="Times New Roman" panose="02020603050405020304" pitchFamily="18" charset="0"/>
                <a:cs typeface="Times New Roman" panose="02020603050405020304" pitchFamily="18" charset="0"/>
              </a:rPr>
              <a:t> </a:t>
            </a:r>
            <a:r>
              <a:rPr sz="2200" b="1" i="1" spc="-15" dirty="0">
                <a:latin typeface="Times New Roman" panose="02020603050405020304" pitchFamily="18" charset="0"/>
                <a:cs typeface="Times New Roman" panose="02020603050405020304" pitchFamily="18" charset="0"/>
              </a:rPr>
              <a:t>the</a:t>
            </a:r>
            <a:r>
              <a:rPr sz="2200" b="1" i="1" spc="-170" dirty="0">
                <a:latin typeface="Times New Roman" panose="02020603050405020304" pitchFamily="18" charset="0"/>
                <a:cs typeface="Times New Roman" panose="02020603050405020304" pitchFamily="18" charset="0"/>
              </a:rPr>
              <a:t> </a:t>
            </a:r>
            <a:r>
              <a:rPr sz="2200" b="1" i="1" spc="-65" dirty="0">
                <a:latin typeface="Times New Roman" panose="02020603050405020304" pitchFamily="18" charset="0"/>
                <a:cs typeface="Times New Roman" panose="02020603050405020304" pitchFamily="18" charset="0"/>
              </a:rPr>
              <a:t>signal</a:t>
            </a:r>
            <a:r>
              <a:rPr sz="2200" b="1" i="1" spc="-170" dirty="0">
                <a:latin typeface="Times New Roman" panose="02020603050405020304" pitchFamily="18" charset="0"/>
                <a:cs typeface="Times New Roman" panose="02020603050405020304" pitchFamily="18" charset="0"/>
              </a:rPr>
              <a:t> </a:t>
            </a:r>
            <a:r>
              <a:rPr sz="2200" b="1" i="1" spc="-140" dirty="0">
                <a:latin typeface="Times New Roman" panose="02020603050405020304" pitchFamily="18" charset="0"/>
                <a:cs typeface="Times New Roman" panose="02020603050405020304" pitchFamily="18" charset="0"/>
              </a:rPr>
              <a:t>it  </a:t>
            </a:r>
            <a:r>
              <a:rPr sz="2200" b="1" i="1" spc="-50" dirty="0">
                <a:latin typeface="Times New Roman" panose="02020603050405020304" pitchFamily="18" charset="0"/>
                <a:cs typeface="Times New Roman" panose="02020603050405020304" pitchFamily="18" charset="0"/>
              </a:rPr>
              <a:t>receives.</a:t>
            </a:r>
            <a:endParaRPr lang="en-US" sz="2200" b="1" i="1" spc="-50" dirty="0">
              <a:latin typeface="Times New Roman" panose="02020603050405020304" pitchFamily="18" charset="0"/>
              <a:cs typeface="Times New Roman" panose="02020603050405020304" pitchFamily="18" charset="0"/>
            </a:endParaRPr>
          </a:p>
          <a:p>
            <a:pPr marL="12700" marR="247650">
              <a:lnSpc>
                <a:spcPct val="79900"/>
              </a:lnSpc>
              <a:spcBef>
                <a:spcPts val="550"/>
              </a:spcBef>
            </a:pPr>
            <a:endParaRPr sz="2200" b="1" i="1" dirty="0">
              <a:latin typeface="Times New Roman" panose="02020603050405020304" pitchFamily="18" charset="0"/>
              <a:cs typeface="Times New Roman" panose="02020603050405020304" pitchFamily="18" charset="0"/>
            </a:endParaRPr>
          </a:p>
          <a:p>
            <a:pPr marL="12700" marR="356870">
              <a:lnSpc>
                <a:spcPct val="79700"/>
              </a:lnSpc>
              <a:spcBef>
                <a:spcPts val="555"/>
              </a:spcBef>
            </a:pPr>
            <a:r>
              <a:rPr sz="2200" b="1" i="1" spc="-85" dirty="0">
                <a:latin typeface="Times New Roman" panose="02020603050405020304" pitchFamily="18" charset="0"/>
                <a:cs typeface="Times New Roman" panose="02020603050405020304" pitchFamily="18" charset="0"/>
              </a:rPr>
              <a:t>As</a:t>
            </a:r>
            <a:r>
              <a:rPr sz="2200" b="1" i="1" spc="-180" dirty="0">
                <a:latin typeface="Times New Roman" panose="02020603050405020304" pitchFamily="18" charset="0"/>
                <a:cs typeface="Times New Roman" panose="02020603050405020304" pitchFamily="18" charset="0"/>
              </a:rPr>
              <a:t> </a:t>
            </a:r>
            <a:r>
              <a:rPr sz="2200" b="1" i="1" spc="180" dirty="0">
                <a:latin typeface="Times New Roman" panose="02020603050405020304" pitchFamily="18" charset="0"/>
                <a:cs typeface="Times New Roman" panose="02020603050405020304" pitchFamily="18" charset="0"/>
              </a:rPr>
              <a:t>a</a:t>
            </a:r>
            <a:r>
              <a:rPr sz="2200" b="1" i="1" spc="-175" dirty="0">
                <a:latin typeface="Times New Roman" panose="02020603050405020304" pitchFamily="18" charset="0"/>
                <a:cs typeface="Times New Roman" panose="02020603050405020304" pitchFamily="18" charset="0"/>
              </a:rPr>
              <a:t> </a:t>
            </a:r>
            <a:r>
              <a:rPr sz="2200" b="1" i="1" spc="95" dirty="0">
                <a:latin typeface="Times New Roman" panose="02020603050405020304" pitchFamily="18" charset="0"/>
                <a:cs typeface="Times New Roman" panose="02020603050405020304" pitchFamily="18" charset="0"/>
              </a:rPr>
              <a:t>data</a:t>
            </a:r>
            <a:r>
              <a:rPr sz="2200" b="1" i="1" spc="-170" dirty="0">
                <a:latin typeface="Times New Roman" panose="02020603050405020304" pitchFamily="18" charset="0"/>
                <a:cs typeface="Times New Roman" panose="02020603050405020304" pitchFamily="18" charset="0"/>
              </a:rPr>
              <a:t> </a:t>
            </a:r>
            <a:r>
              <a:rPr sz="2200" b="1" i="1" spc="-145" dirty="0">
                <a:latin typeface="Times New Roman" panose="02020603050405020304" pitchFamily="18" charset="0"/>
                <a:cs typeface="Times New Roman" panose="02020603050405020304" pitchFamily="18" charset="0"/>
              </a:rPr>
              <a:t>link</a:t>
            </a:r>
            <a:r>
              <a:rPr sz="2200" b="1" i="1" spc="-165" dirty="0">
                <a:latin typeface="Times New Roman" panose="02020603050405020304" pitchFamily="18" charset="0"/>
                <a:cs typeface="Times New Roman" panose="02020603050405020304" pitchFamily="18" charset="0"/>
              </a:rPr>
              <a:t> </a:t>
            </a:r>
            <a:r>
              <a:rPr sz="2200" b="1" i="1" spc="-55" dirty="0">
                <a:latin typeface="Times New Roman" panose="02020603050405020304" pitchFamily="18" charset="0"/>
                <a:cs typeface="Times New Roman" panose="02020603050405020304" pitchFamily="18" charset="0"/>
              </a:rPr>
              <a:t>layer</a:t>
            </a:r>
            <a:r>
              <a:rPr sz="2200" b="1" i="1" spc="-175" dirty="0">
                <a:latin typeface="Times New Roman" panose="02020603050405020304" pitchFamily="18" charset="0"/>
                <a:cs typeface="Times New Roman" panose="02020603050405020304" pitchFamily="18" charset="0"/>
              </a:rPr>
              <a:t> </a:t>
            </a:r>
            <a:r>
              <a:rPr sz="2200" b="1" i="1" spc="60" dirty="0">
                <a:latin typeface="Times New Roman" panose="02020603050405020304" pitchFamily="18" charset="0"/>
                <a:cs typeface="Times New Roman" panose="02020603050405020304" pitchFamily="18" charset="0"/>
              </a:rPr>
              <a:t>device</a:t>
            </a:r>
            <a:r>
              <a:rPr sz="2200" b="1" i="1" spc="-180" dirty="0">
                <a:latin typeface="Times New Roman" panose="02020603050405020304" pitchFamily="18" charset="0"/>
                <a:cs typeface="Times New Roman" panose="02020603050405020304" pitchFamily="18" charset="0"/>
              </a:rPr>
              <a:t> </a:t>
            </a:r>
            <a:r>
              <a:rPr sz="2200" b="1" i="1" spc="-195" dirty="0">
                <a:latin typeface="Times New Roman" panose="02020603050405020304" pitchFamily="18" charset="0"/>
                <a:cs typeface="Times New Roman" panose="02020603050405020304" pitchFamily="18" charset="0"/>
              </a:rPr>
              <a:t>,</a:t>
            </a:r>
            <a:r>
              <a:rPr sz="2200" b="1" i="1" spc="-170" dirty="0">
                <a:latin typeface="Times New Roman" panose="02020603050405020304" pitchFamily="18" charset="0"/>
                <a:cs typeface="Times New Roman" panose="02020603050405020304" pitchFamily="18" charset="0"/>
              </a:rPr>
              <a:t> </a:t>
            </a:r>
            <a:r>
              <a:rPr sz="2200" b="1" i="1" spc="-10" dirty="0">
                <a:latin typeface="Times New Roman" panose="02020603050405020304" pitchFamily="18" charset="0"/>
                <a:cs typeface="Times New Roman" panose="02020603050405020304" pitchFamily="18" charset="0"/>
              </a:rPr>
              <a:t>the</a:t>
            </a:r>
            <a:r>
              <a:rPr sz="2200" b="1" i="1" spc="-185" dirty="0">
                <a:latin typeface="Times New Roman" panose="02020603050405020304" pitchFamily="18" charset="0"/>
                <a:cs typeface="Times New Roman" panose="02020603050405020304" pitchFamily="18" charset="0"/>
              </a:rPr>
              <a:t> </a:t>
            </a:r>
            <a:r>
              <a:rPr sz="2200" b="1" i="1" spc="5" dirty="0">
                <a:latin typeface="Times New Roman" panose="02020603050405020304" pitchFamily="18" charset="0"/>
                <a:cs typeface="Times New Roman" panose="02020603050405020304" pitchFamily="18" charset="0"/>
              </a:rPr>
              <a:t>bridge</a:t>
            </a:r>
            <a:r>
              <a:rPr sz="2200" b="1" i="1" spc="-175" dirty="0">
                <a:latin typeface="Times New Roman" panose="02020603050405020304" pitchFamily="18" charset="0"/>
                <a:cs typeface="Times New Roman" panose="02020603050405020304" pitchFamily="18" charset="0"/>
              </a:rPr>
              <a:t> </a:t>
            </a:r>
            <a:r>
              <a:rPr sz="2200" b="1" i="1" spc="125" dirty="0">
                <a:latin typeface="Times New Roman" panose="02020603050405020304" pitchFamily="18" charset="0"/>
                <a:cs typeface="Times New Roman" panose="02020603050405020304" pitchFamily="18" charset="0"/>
              </a:rPr>
              <a:t>can</a:t>
            </a:r>
            <a:r>
              <a:rPr sz="2200" b="1" i="1" spc="-160" dirty="0">
                <a:latin typeface="Times New Roman" panose="02020603050405020304" pitchFamily="18" charset="0"/>
                <a:cs typeface="Times New Roman" panose="02020603050405020304" pitchFamily="18" charset="0"/>
              </a:rPr>
              <a:t> </a:t>
            </a:r>
            <a:r>
              <a:rPr sz="2200" b="1" i="1" spc="80" dirty="0">
                <a:latin typeface="Times New Roman" panose="02020603050405020304" pitchFamily="18" charset="0"/>
                <a:cs typeface="Times New Roman" panose="02020603050405020304" pitchFamily="18" charset="0"/>
              </a:rPr>
              <a:t>check</a:t>
            </a:r>
            <a:r>
              <a:rPr sz="2200" b="1" i="1" spc="-170" dirty="0">
                <a:latin typeface="Times New Roman" panose="02020603050405020304" pitchFamily="18" charset="0"/>
                <a:cs typeface="Times New Roman" panose="02020603050405020304" pitchFamily="18" charset="0"/>
              </a:rPr>
              <a:t> </a:t>
            </a:r>
            <a:r>
              <a:rPr sz="2200" b="1" i="1" spc="-15" dirty="0">
                <a:latin typeface="Times New Roman" panose="02020603050405020304" pitchFamily="18" charset="0"/>
                <a:cs typeface="Times New Roman" panose="02020603050405020304" pitchFamily="18" charset="0"/>
              </a:rPr>
              <a:t>the  </a:t>
            </a:r>
            <a:r>
              <a:rPr sz="2200" b="1" i="1" spc="-110" dirty="0">
                <a:latin typeface="Times New Roman" panose="02020603050405020304" pitchFamily="18" charset="0"/>
                <a:cs typeface="Times New Roman" panose="02020603050405020304" pitchFamily="18" charset="0"/>
              </a:rPr>
              <a:t>PHYSICAL </a:t>
            </a:r>
            <a:r>
              <a:rPr sz="2200" b="1" i="1" spc="-40" dirty="0">
                <a:latin typeface="Times New Roman" panose="02020603050405020304" pitchFamily="18" charset="0"/>
                <a:cs typeface="Times New Roman" panose="02020603050405020304" pitchFamily="18" charset="0"/>
              </a:rPr>
              <a:t>/ </a:t>
            </a:r>
            <a:r>
              <a:rPr sz="2200" b="1" i="1" spc="170" dirty="0">
                <a:latin typeface="Times New Roman" panose="02020603050405020304" pitchFamily="18" charset="0"/>
                <a:cs typeface="Times New Roman" panose="02020603050405020304" pitchFamily="18" charset="0"/>
              </a:rPr>
              <a:t>MAC </a:t>
            </a:r>
            <a:r>
              <a:rPr sz="2200" b="1" i="1" spc="-60" dirty="0">
                <a:latin typeface="Times New Roman" panose="02020603050405020304" pitchFamily="18" charset="0"/>
                <a:cs typeface="Times New Roman" panose="02020603050405020304" pitchFamily="18" charset="0"/>
              </a:rPr>
              <a:t>addresses </a:t>
            </a:r>
            <a:r>
              <a:rPr sz="2200" b="1" i="1" spc="-50" dirty="0">
                <a:latin typeface="Times New Roman" panose="02020603050405020304" pitchFamily="18" charset="0"/>
                <a:cs typeface="Times New Roman" panose="02020603050405020304" pitchFamily="18" charset="0"/>
              </a:rPr>
              <a:t>(source </a:t>
            </a:r>
            <a:r>
              <a:rPr sz="2200" b="1" i="1" spc="85" dirty="0">
                <a:latin typeface="Times New Roman" panose="02020603050405020304" pitchFamily="18" charset="0"/>
                <a:cs typeface="Times New Roman" panose="02020603050405020304" pitchFamily="18" charset="0"/>
              </a:rPr>
              <a:t>and </a:t>
            </a:r>
            <a:r>
              <a:rPr sz="2200" b="1" i="1" spc="-55" dirty="0">
                <a:latin typeface="Times New Roman" panose="02020603050405020304" pitchFamily="18" charset="0"/>
                <a:cs typeface="Times New Roman" panose="02020603050405020304" pitchFamily="18" charset="0"/>
              </a:rPr>
              <a:t>destination)  </a:t>
            </a:r>
            <a:r>
              <a:rPr sz="2200" b="1" i="1" spc="45" dirty="0">
                <a:latin typeface="Times New Roman" panose="02020603050405020304" pitchFamily="18" charset="0"/>
                <a:cs typeface="Times New Roman" panose="02020603050405020304" pitchFamily="18" charset="0"/>
              </a:rPr>
              <a:t>contained </a:t>
            </a:r>
            <a:r>
              <a:rPr sz="2200" b="1" i="1" spc="-110" dirty="0">
                <a:latin typeface="Times New Roman" panose="02020603050405020304" pitchFamily="18" charset="0"/>
                <a:cs typeface="Times New Roman" panose="02020603050405020304" pitchFamily="18" charset="0"/>
              </a:rPr>
              <a:t>in </a:t>
            </a:r>
            <a:r>
              <a:rPr sz="2200" b="1" i="1" spc="-15" dirty="0">
                <a:latin typeface="Times New Roman" panose="02020603050405020304" pitchFamily="18" charset="0"/>
                <a:cs typeface="Times New Roman" panose="02020603050405020304" pitchFamily="18" charset="0"/>
              </a:rPr>
              <a:t>the</a:t>
            </a:r>
            <a:r>
              <a:rPr sz="2200" b="1" i="1" spc="-445" dirty="0">
                <a:latin typeface="Times New Roman" panose="02020603050405020304" pitchFamily="18" charset="0"/>
                <a:cs typeface="Times New Roman" panose="02020603050405020304" pitchFamily="18" charset="0"/>
              </a:rPr>
              <a:t> </a:t>
            </a:r>
            <a:r>
              <a:rPr sz="2200" b="1" i="1" spc="-60" dirty="0">
                <a:latin typeface="Times New Roman" panose="02020603050405020304" pitchFamily="18" charset="0"/>
                <a:cs typeface="Times New Roman" panose="02020603050405020304" pitchFamily="18" charset="0"/>
              </a:rPr>
              <a:t>frame.</a:t>
            </a:r>
            <a:endParaRPr lang="en-US" sz="2200" b="1" i="1" spc="-60" dirty="0">
              <a:latin typeface="Times New Roman" panose="02020603050405020304" pitchFamily="18" charset="0"/>
              <a:cs typeface="Times New Roman" panose="02020603050405020304" pitchFamily="18" charset="0"/>
            </a:endParaRPr>
          </a:p>
          <a:p>
            <a:pPr marL="12700" marR="356870">
              <a:lnSpc>
                <a:spcPct val="79700"/>
              </a:lnSpc>
              <a:spcBef>
                <a:spcPts val="555"/>
              </a:spcBef>
            </a:pPr>
            <a:endParaRPr sz="2200" b="1" i="1" dirty="0">
              <a:latin typeface="Times New Roman" panose="02020603050405020304" pitchFamily="18" charset="0"/>
              <a:cs typeface="Times New Roman" panose="02020603050405020304" pitchFamily="18" charset="0"/>
            </a:endParaRPr>
          </a:p>
          <a:p>
            <a:pPr marL="12700">
              <a:lnSpc>
                <a:spcPct val="100000"/>
              </a:lnSpc>
              <a:spcBef>
                <a:spcPts val="20"/>
              </a:spcBef>
            </a:pPr>
            <a:r>
              <a:rPr sz="2200" b="1" i="1" spc="125" dirty="0">
                <a:latin typeface="Times New Roman" panose="02020603050405020304" pitchFamily="18" charset="0"/>
                <a:cs typeface="Times New Roman" panose="02020603050405020304" pitchFamily="18" charset="0"/>
              </a:rPr>
              <a:t>A</a:t>
            </a:r>
            <a:r>
              <a:rPr sz="2200" b="1" i="1" spc="-175" dirty="0">
                <a:latin typeface="Times New Roman" panose="02020603050405020304" pitchFamily="18" charset="0"/>
                <a:cs typeface="Times New Roman" panose="02020603050405020304" pitchFamily="18" charset="0"/>
              </a:rPr>
              <a:t> </a:t>
            </a:r>
            <a:r>
              <a:rPr sz="2200" b="1" i="1" spc="5" dirty="0">
                <a:latin typeface="Times New Roman" panose="02020603050405020304" pitchFamily="18" charset="0"/>
                <a:cs typeface="Times New Roman" panose="02020603050405020304" pitchFamily="18" charset="0"/>
              </a:rPr>
              <a:t>bridge</a:t>
            </a:r>
            <a:r>
              <a:rPr sz="2200" b="1" i="1" spc="-170" dirty="0">
                <a:latin typeface="Times New Roman" panose="02020603050405020304" pitchFamily="18" charset="0"/>
                <a:cs typeface="Times New Roman" panose="02020603050405020304" pitchFamily="18" charset="0"/>
              </a:rPr>
              <a:t> </a:t>
            </a:r>
            <a:r>
              <a:rPr sz="2200" b="1" i="1" spc="-60" dirty="0">
                <a:latin typeface="Times New Roman" panose="02020603050405020304" pitchFamily="18" charset="0"/>
                <a:cs typeface="Times New Roman" panose="02020603050405020304" pitchFamily="18" charset="0"/>
              </a:rPr>
              <a:t>has</a:t>
            </a:r>
            <a:r>
              <a:rPr sz="2200" b="1" i="1" spc="-175" dirty="0">
                <a:latin typeface="Times New Roman" panose="02020603050405020304" pitchFamily="18" charset="0"/>
                <a:cs typeface="Times New Roman" panose="02020603050405020304" pitchFamily="18" charset="0"/>
              </a:rPr>
              <a:t> </a:t>
            </a:r>
            <a:r>
              <a:rPr sz="2200" b="1" i="1" spc="180" dirty="0">
                <a:latin typeface="Times New Roman" panose="02020603050405020304" pitchFamily="18" charset="0"/>
                <a:cs typeface="Times New Roman" panose="02020603050405020304" pitchFamily="18" charset="0"/>
              </a:rPr>
              <a:t>a</a:t>
            </a:r>
            <a:r>
              <a:rPr sz="2200" b="1" i="1" spc="-170" dirty="0">
                <a:latin typeface="Times New Roman" panose="02020603050405020304" pitchFamily="18" charset="0"/>
                <a:cs typeface="Times New Roman" panose="02020603050405020304" pitchFamily="18" charset="0"/>
              </a:rPr>
              <a:t> </a:t>
            </a:r>
            <a:r>
              <a:rPr sz="2200" b="1" i="1" spc="30" dirty="0">
                <a:latin typeface="Times New Roman" panose="02020603050405020304" pitchFamily="18" charset="0"/>
                <a:cs typeface="Times New Roman" panose="02020603050405020304" pitchFamily="18" charset="0"/>
              </a:rPr>
              <a:t>table</a:t>
            </a:r>
            <a:r>
              <a:rPr sz="2200" b="1" i="1" spc="-175" dirty="0">
                <a:latin typeface="Times New Roman" panose="02020603050405020304" pitchFamily="18" charset="0"/>
                <a:cs typeface="Times New Roman" panose="02020603050405020304" pitchFamily="18" charset="0"/>
              </a:rPr>
              <a:t> </a:t>
            </a:r>
            <a:r>
              <a:rPr sz="2200" b="1" i="1" spc="-30" dirty="0">
                <a:latin typeface="Times New Roman" panose="02020603050405020304" pitchFamily="18" charset="0"/>
                <a:cs typeface="Times New Roman" panose="02020603050405020304" pitchFamily="18" charset="0"/>
              </a:rPr>
              <a:t>used</a:t>
            </a:r>
            <a:r>
              <a:rPr sz="2200" b="1" i="1" spc="-175" dirty="0">
                <a:latin typeface="Times New Roman" panose="02020603050405020304" pitchFamily="18" charset="0"/>
                <a:cs typeface="Times New Roman" panose="02020603050405020304" pitchFamily="18" charset="0"/>
              </a:rPr>
              <a:t> </a:t>
            </a:r>
            <a:r>
              <a:rPr sz="2200" b="1" i="1" spc="-105" dirty="0">
                <a:latin typeface="Times New Roman" panose="02020603050405020304" pitchFamily="18" charset="0"/>
                <a:cs typeface="Times New Roman" panose="02020603050405020304" pitchFamily="18" charset="0"/>
              </a:rPr>
              <a:t>in</a:t>
            </a:r>
            <a:r>
              <a:rPr sz="2200" b="1" i="1" spc="-170" dirty="0">
                <a:latin typeface="Times New Roman" panose="02020603050405020304" pitchFamily="18" charset="0"/>
                <a:cs typeface="Times New Roman" panose="02020603050405020304" pitchFamily="18" charset="0"/>
              </a:rPr>
              <a:t> </a:t>
            </a:r>
            <a:r>
              <a:rPr sz="2200" b="1" i="1" spc="-90" dirty="0">
                <a:latin typeface="Times New Roman" panose="02020603050405020304" pitchFamily="18" charset="0"/>
                <a:cs typeface="Times New Roman" panose="02020603050405020304" pitchFamily="18" charset="0"/>
              </a:rPr>
              <a:t>filtering</a:t>
            </a:r>
            <a:r>
              <a:rPr sz="2200" b="1" i="1" spc="-170" dirty="0">
                <a:latin typeface="Times New Roman" panose="02020603050405020304" pitchFamily="18" charset="0"/>
                <a:cs typeface="Times New Roman" panose="02020603050405020304" pitchFamily="18" charset="0"/>
              </a:rPr>
              <a:t> </a:t>
            </a:r>
            <a:r>
              <a:rPr sz="2200" b="1" i="1" spc="-60" dirty="0">
                <a:latin typeface="Times New Roman" panose="02020603050405020304" pitchFamily="18" charset="0"/>
                <a:cs typeface="Times New Roman" panose="02020603050405020304" pitchFamily="18" charset="0"/>
              </a:rPr>
              <a:t>decisions.</a:t>
            </a:r>
            <a:endParaRPr lang="en-US" sz="2200" b="1" i="1" spc="-60" dirty="0">
              <a:latin typeface="Times New Roman" panose="02020603050405020304" pitchFamily="18" charset="0"/>
              <a:cs typeface="Times New Roman" panose="02020603050405020304" pitchFamily="18" charset="0"/>
            </a:endParaRPr>
          </a:p>
          <a:p>
            <a:pPr marL="12700">
              <a:lnSpc>
                <a:spcPct val="100000"/>
              </a:lnSpc>
              <a:spcBef>
                <a:spcPts val="20"/>
              </a:spcBef>
            </a:pPr>
            <a:endParaRPr sz="2200" b="1" i="1" dirty="0">
              <a:latin typeface="Times New Roman" panose="02020603050405020304" pitchFamily="18" charset="0"/>
              <a:cs typeface="Times New Roman" panose="02020603050405020304" pitchFamily="18" charset="0"/>
            </a:endParaRPr>
          </a:p>
          <a:p>
            <a:pPr marL="12700" marR="444500">
              <a:lnSpc>
                <a:spcPct val="79900"/>
              </a:lnSpc>
              <a:spcBef>
                <a:spcPts val="550"/>
              </a:spcBef>
            </a:pPr>
            <a:r>
              <a:rPr sz="2200" b="1" i="1" spc="-260" dirty="0">
                <a:latin typeface="Times New Roman" panose="02020603050405020304" pitchFamily="18" charset="0"/>
                <a:cs typeface="Times New Roman" panose="02020603050405020304" pitchFamily="18" charset="0"/>
              </a:rPr>
              <a:t>It</a:t>
            </a:r>
            <a:r>
              <a:rPr sz="2200" b="1" i="1" spc="-150" dirty="0">
                <a:latin typeface="Times New Roman" panose="02020603050405020304" pitchFamily="18" charset="0"/>
                <a:cs typeface="Times New Roman" panose="02020603050405020304" pitchFamily="18" charset="0"/>
              </a:rPr>
              <a:t> </a:t>
            </a:r>
            <a:r>
              <a:rPr sz="2200" b="1" i="1" spc="130" dirty="0">
                <a:latin typeface="Times New Roman" panose="02020603050405020304" pitchFamily="18" charset="0"/>
                <a:cs typeface="Times New Roman" panose="02020603050405020304" pitchFamily="18" charset="0"/>
              </a:rPr>
              <a:t>can</a:t>
            </a:r>
            <a:r>
              <a:rPr sz="2200" b="1" i="1" spc="-170" dirty="0">
                <a:latin typeface="Times New Roman" panose="02020603050405020304" pitchFamily="18" charset="0"/>
                <a:cs typeface="Times New Roman" panose="02020603050405020304" pitchFamily="18" charset="0"/>
              </a:rPr>
              <a:t> </a:t>
            </a:r>
            <a:r>
              <a:rPr sz="2200" b="1" i="1" spc="80" dirty="0">
                <a:latin typeface="Times New Roman" panose="02020603050405020304" pitchFamily="18" charset="0"/>
                <a:cs typeface="Times New Roman" panose="02020603050405020304" pitchFamily="18" charset="0"/>
              </a:rPr>
              <a:t>check</a:t>
            </a:r>
            <a:r>
              <a:rPr sz="2200" b="1" i="1" spc="-175" dirty="0">
                <a:latin typeface="Times New Roman" panose="02020603050405020304" pitchFamily="18" charset="0"/>
                <a:cs typeface="Times New Roman" panose="02020603050405020304" pitchFamily="18" charset="0"/>
              </a:rPr>
              <a:t> </a:t>
            </a:r>
            <a:r>
              <a:rPr sz="2200" b="1" i="1" spc="-15" dirty="0">
                <a:latin typeface="Times New Roman" panose="02020603050405020304" pitchFamily="18" charset="0"/>
                <a:cs typeface="Times New Roman" panose="02020603050405020304" pitchFamily="18" charset="0"/>
              </a:rPr>
              <a:t>the</a:t>
            </a:r>
            <a:r>
              <a:rPr sz="2200" b="1" i="1" spc="-160" dirty="0">
                <a:latin typeface="Times New Roman" panose="02020603050405020304" pitchFamily="18" charset="0"/>
                <a:cs typeface="Times New Roman" panose="02020603050405020304" pitchFamily="18" charset="0"/>
              </a:rPr>
              <a:t> </a:t>
            </a:r>
            <a:r>
              <a:rPr sz="2200" b="1" i="1" spc="-40" dirty="0">
                <a:latin typeface="Times New Roman" panose="02020603050405020304" pitchFamily="18" charset="0"/>
                <a:cs typeface="Times New Roman" panose="02020603050405020304" pitchFamily="18" charset="0"/>
              </a:rPr>
              <a:t>destination</a:t>
            </a:r>
            <a:r>
              <a:rPr sz="2200" b="1" i="1" spc="-160" dirty="0">
                <a:latin typeface="Times New Roman" panose="02020603050405020304" pitchFamily="18" charset="0"/>
                <a:cs typeface="Times New Roman" panose="02020603050405020304" pitchFamily="18" charset="0"/>
              </a:rPr>
              <a:t> </a:t>
            </a:r>
            <a:r>
              <a:rPr sz="2200" b="1" i="1" spc="-50" dirty="0">
                <a:latin typeface="Times New Roman" panose="02020603050405020304" pitchFamily="18" charset="0"/>
                <a:cs typeface="Times New Roman" panose="02020603050405020304" pitchFamily="18" charset="0"/>
              </a:rPr>
              <a:t>address</a:t>
            </a:r>
            <a:r>
              <a:rPr sz="2200" b="1" i="1" spc="-180" dirty="0">
                <a:latin typeface="Times New Roman" panose="02020603050405020304" pitchFamily="18" charset="0"/>
                <a:cs typeface="Times New Roman" panose="02020603050405020304" pitchFamily="18" charset="0"/>
              </a:rPr>
              <a:t> </a:t>
            </a:r>
            <a:r>
              <a:rPr sz="2200" b="1" i="1" spc="5" dirty="0">
                <a:latin typeface="Times New Roman" panose="02020603050405020304" pitchFamily="18" charset="0"/>
                <a:cs typeface="Times New Roman" panose="02020603050405020304" pitchFamily="18" charset="0"/>
              </a:rPr>
              <a:t>of</a:t>
            </a:r>
            <a:r>
              <a:rPr sz="2200" b="1" i="1" spc="-150" dirty="0">
                <a:latin typeface="Times New Roman" panose="02020603050405020304" pitchFamily="18" charset="0"/>
                <a:cs typeface="Times New Roman" panose="02020603050405020304" pitchFamily="18" charset="0"/>
              </a:rPr>
              <a:t> </a:t>
            </a:r>
            <a:r>
              <a:rPr sz="2200" b="1" i="1" spc="180" dirty="0">
                <a:latin typeface="Times New Roman" panose="02020603050405020304" pitchFamily="18" charset="0"/>
                <a:cs typeface="Times New Roman" panose="02020603050405020304" pitchFamily="18" charset="0"/>
              </a:rPr>
              <a:t>a</a:t>
            </a:r>
            <a:r>
              <a:rPr sz="2200" b="1" i="1" spc="-160" dirty="0">
                <a:latin typeface="Times New Roman" panose="02020603050405020304" pitchFamily="18" charset="0"/>
                <a:cs typeface="Times New Roman" panose="02020603050405020304" pitchFamily="18" charset="0"/>
              </a:rPr>
              <a:t> </a:t>
            </a:r>
            <a:r>
              <a:rPr sz="2200" b="1" i="1" spc="-35" dirty="0">
                <a:latin typeface="Times New Roman" panose="02020603050405020304" pitchFamily="18" charset="0"/>
                <a:cs typeface="Times New Roman" panose="02020603050405020304" pitchFamily="18" charset="0"/>
              </a:rPr>
              <a:t>frame</a:t>
            </a:r>
            <a:r>
              <a:rPr sz="2200" b="1" i="1" spc="-175" dirty="0">
                <a:latin typeface="Times New Roman" panose="02020603050405020304" pitchFamily="18" charset="0"/>
                <a:cs typeface="Times New Roman" panose="02020603050405020304" pitchFamily="18" charset="0"/>
              </a:rPr>
              <a:t> </a:t>
            </a:r>
            <a:r>
              <a:rPr sz="2200" b="1" i="1" spc="85" dirty="0">
                <a:latin typeface="Times New Roman" panose="02020603050405020304" pitchFamily="18" charset="0"/>
                <a:cs typeface="Times New Roman" panose="02020603050405020304" pitchFamily="18" charset="0"/>
              </a:rPr>
              <a:t>and  </a:t>
            </a:r>
            <a:r>
              <a:rPr sz="2200" b="1" i="1" spc="95" dirty="0">
                <a:latin typeface="Times New Roman" panose="02020603050405020304" pitchFamily="18" charset="0"/>
                <a:cs typeface="Times New Roman" panose="02020603050405020304" pitchFamily="18" charset="0"/>
              </a:rPr>
              <a:t>decide</a:t>
            </a:r>
            <a:r>
              <a:rPr sz="2200" b="1" i="1" spc="-175" dirty="0">
                <a:latin typeface="Times New Roman" panose="02020603050405020304" pitchFamily="18" charset="0"/>
                <a:cs typeface="Times New Roman" panose="02020603050405020304" pitchFamily="18" charset="0"/>
              </a:rPr>
              <a:t> </a:t>
            </a:r>
            <a:r>
              <a:rPr sz="2200" b="1" i="1" spc="-125" dirty="0">
                <a:latin typeface="Times New Roman" panose="02020603050405020304" pitchFamily="18" charset="0"/>
                <a:cs typeface="Times New Roman" panose="02020603050405020304" pitchFamily="18" charset="0"/>
              </a:rPr>
              <a:t>if</a:t>
            </a:r>
            <a:r>
              <a:rPr sz="2200" b="1" i="1" spc="-160" dirty="0">
                <a:latin typeface="Times New Roman" panose="02020603050405020304" pitchFamily="18" charset="0"/>
                <a:cs typeface="Times New Roman" panose="02020603050405020304" pitchFamily="18" charset="0"/>
              </a:rPr>
              <a:t> </a:t>
            </a:r>
            <a:r>
              <a:rPr sz="2200" b="1" i="1" spc="-10" dirty="0">
                <a:latin typeface="Times New Roman" panose="02020603050405020304" pitchFamily="18" charset="0"/>
                <a:cs typeface="Times New Roman" panose="02020603050405020304" pitchFamily="18" charset="0"/>
              </a:rPr>
              <a:t>the</a:t>
            </a:r>
            <a:r>
              <a:rPr sz="2200" b="1" i="1" spc="-175" dirty="0">
                <a:latin typeface="Times New Roman" panose="02020603050405020304" pitchFamily="18" charset="0"/>
                <a:cs typeface="Times New Roman" panose="02020603050405020304" pitchFamily="18" charset="0"/>
              </a:rPr>
              <a:t> </a:t>
            </a:r>
            <a:r>
              <a:rPr sz="2200" b="1" i="1" spc="-35" dirty="0">
                <a:latin typeface="Times New Roman" panose="02020603050405020304" pitchFamily="18" charset="0"/>
                <a:cs typeface="Times New Roman" panose="02020603050405020304" pitchFamily="18" charset="0"/>
              </a:rPr>
              <a:t>frame</a:t>
            </a:r>
            <a:r>
              <a:rPr sz="2200" b="1" i="1" spc="-160" dirty="0">
                <a:latin typeface="Times New Roman" panose="02020603050405020304" pitchFamily="18" charset="0"/>
                <a:cs typeface="Times New Roman" panose="02020603050405020304" pitchFamily="18" charset="0"/>
              </a:rPr>
              <a:t> </a:t>
            </a:r>
            <a:r>
              <a:rPr sz="2200" b="1" i="1" spc="-60" dirty="0">
                <a:latin typeface="Times New Roman" panose="02020603050405020304" pitchFamily="18" charset="0"/>
                <a:cs typeface="Times New Roman" panose="02020603050405020304" pitchFamily="18" charset="0"/>
              </a:rPr>
              <a:t>should</a:t>
            </a:r>
            <a:r>
              <a:rPr sz="2200" b="1" i="1" spc="-175" dirty="0">
                <a:latin typeface="Times New Roman" panose="02020603050405020304" pitchFamily="18" charset="0"/>
                <a:cs typeface="Times New Roman" panose="02020603050405020304" pitchFamily="18" charset="0"/>
              </a:rPr>
              <a:t> </a:t>
            </a:r>
            <a:r>
              <a:rPr sz="2200" b="1" i="1" spc="120" dirty="0">
                <a:latin typeface="Times New Roman" panose="02020603050405020304" pitchFamily="18" charset="0"/>
                <a:cs typeface="Times New Roman" panose="02020603050405020304" pitchFamily="18" charset="0"/>
              </a:rPr>
              <a:t>be</a:t>
            </a:r>
            <a:r>
              <a:rPr sz="2200" b="1" i="1" spc="-170" dirty="0">
                <a:latin typeface="Times New Roman" panose="02020603050405020304" pitchFamily="18" charset="0"/>
                <a:cs typeface="Times New Roman" panose="02020603050405020304" pitchFamily="18" charset="0"/>
              </a:rPr>
              <a:t> </a:t>
            </a:r>
            <a:r>
              <a:rPr sz="2200" b="1" i="1" dirty="0">
                <a:latin typeface="Times New Roman" panose="02020603050405020304" pitchFamily="18" charset="0"/>
                <a:cs typeface="Times New Roman" panose="02020603050405020304" pitchFamily="18" charset="0"/>
              </a:rPr>
              <a:t>forwarded</a:t>
            </a:r>
            <a:r>
              <a:rPr sz="2200" b="1" i="1" spc="-175" dirty="0">
                <a:latin typeface="Times New Roman" panose="02020603050405020304" pitchFamily="18" charset="0"/>
                <a:cs typeface="Times New Roman" panose="02020603050405020304" pitchFamily="18" charset="0"/>
              </a:rPr>
              <a:t> </a:t>
            </a:r>
            <a:r>
              <a:rPr sz="2200" b="1" i="1" spc="-90" dirty="0">
                <a:latin typeface="Times New Roman" panose="02020603050405020304" pitchFamily="18" charset="0"/>
                <a:cs typeface="Times New Roman" panose="02020603050405020304" pitchFamily="18" charset="0"/>
              </a:rPr>
              <a:t>or</a:t>
            </a:r>
            <a:r>
              <a:rPr sz="2200" b="1" i="1" spc="-170" dirty="0">
                <a:latin typeface="Times New Roman" panose="02020603050405020304" pitchFamily="18" charset="0"/>
                <a:cs typeface="Times New Roman" panose="02020603050405020304" pitchFamily="18" charset="0"/>
              </a:rPr>
              <a:t> </a:t>
            </a:r>
            <a:r>
              <a:rPr sz="2200" b="1" i="1" spc="30" dirty="0">
                <a:latin typeface="Times New Roman" panose="02020603050405020304" pitchFamily="18" charset="0"/>
                <a:cs typeface="Times New Roman" panose="02020603050405020304" pitchFamily="18" charset="0"/>
              </a:rPr>
              <a:t>dropped.</a:t>
            </a:r>
            <a:endParaRPr lang="en-US" sz="2200" b="1" i="1" spc="30" dirty="0">
              <a:latin typeface="Times New Roman" panose="02020603050405020304" pitchFamily="18" charset="0"/>
              <a:cs typeface="Times New Roman" panose="02020603050405020304" pitchFamily="18" charset="0"/>
            </a:endParaRPr>
          </a:p>
          <a:p>
            <a:pPr marL="12700" marR="444500">
              <a:lnSpc>
                <a:spcPct val="79900"/>
              </a:lnSpc>
              <a:spcBef>
                <a:spcPts val="550"/>
              </a:spcBef>
            </a:pPr>
            <a:endParaRPr sz="2200" b="1" i="1" dirty="0">
              <a:latin typeface="Times New Roman" panose="02020603050405020304" pitchFamily="18" charset="0"/>
              <a:cs typeface="Times New Roman" panose="02020603050405020304" pitchFamily="18" charset="0"/>
            </a:endParaRPr>
          </a:p>
          <a:p>
            <a:pPr marL="12700" marR="5080">
              <a:lnSpc>
                <a:spcPct val="79900"/>
              </a:lnSpc>
              <a:spcBef>
                <a:spcPts val="550"/>
              </a:spcBef>
            </a:pPr>
            <a:r>
              <a:rPr sz="2200" b="1" i="1" spc="-245" dirty="0">
                <a:latin typeface="Times New Roman" panose="02020603050405020304" pitchFamily="18" charset="0"/>
                <a:cs typeface="Times New Roman" panose="02020603050405020304" pitchFamily="18" charset="0"/>
              </a:rPr>
              <a:t>If</a:t>
            </a:r>
            <a:r>
              <a:rPr sz="2200" b="1" i="1" spc="-150" dirty="0">
                <a:latin typeface="Times New Roman" panose="02020603050405020304" pitchFamily="18" charset="0"/>
                <a:cs typeface="Times New Roman" panose="02020603050405020304" pitchFamily="18" charset="0"/>
              </a:rPr>
              <a:t> </a:t>
            </a:r>
            <a:r>
              <a:rPr sz="2200" b="1" i="1" spc="-15" dirty="0">
                <a:latin typeface="Times New Roman" panose="02020603050405020304" pitchFamily="18" charset="0"/>
                <a:cs typeface="Times New Roman" panose="02020603050405020304" pitchFamily="18" charset="0"/>
              </a:rPr>
              <a:t>the</a:t>
            </a:r>
            <a:r>
              <a:rPr sz="2200" b="1" i="1" spc="-165" dirty="0">
                <a:latin typeface="Times New Roman" panose="02020603050405020304" pitchFamily="18" charset="0"/>
                <a:cs typeface="Times New Roman" panose="02020603050405020304" pitchFamily="18" charset="0"/>
              </a:rPr>
              <a:t> </a:t>
            </a:r>
            <a:r>
              <a:rPr sz="2200" b="1" i="1" spc="-35" dirty="0">
                <a:latin typeface="Times New Roman" panose="02020603050405020304" pitchFamily="18" charset="0"/>
                <a:cs typeface="Times New Roman" panose="02020603050405020304" pitchFamily="18" charset="0"/>
              </a:rPr>
              <a:t>frame</a:t>
            </a:r>
            <a:r>
              <a:rPr sz="2200" b="1" i="1" spc="-170" dirty="0">
                <a:latin typeface="Times New Roman" panose="02020603050405020304" pitchFamily="18" charset="0"/>
                <a:cs typeface="Times New Roman" panose="02020603050405020304" pitchFamily="18" charset="0"/>
              </a:rPr>
              <a:t> </a:t>
            </a:r>
            <a:r>
              <a:rPr sz="2200" b="1" i="1" spc="-235" dirty="0">
                <a:latin typeface="Times New Roman" panose="02020603050405020304" pitchFamily="18" charset="0"/>
                <a:cs typeface="Times New Roman" panose="02020603050405020304" pitchFamily="18" charset="0"/>
              </a:rPr>
              <a:t>is</a:t>
            </a:r>
            <a:r>
              <a:rPr sz="2200" b="1" i="1" spc="-160" dirty="0">
                <a:latin typeface="Times New Roman" panose="02020603050405020304" pitchFamily="18" charset="0"/>
                <a:cs typeface="Times New Roman" panose="02020603050405020304" pitchFamily="18" charset="0"/>
              </a:rPr>
              <a:t> </a:t>
            </a:r>
            <a:r>
              <a:rPr sz="2200" b="1" i="1" dirty="0">
                <a:latin typeface="Times New Roman" panose="02020603050405020304" pitchFamily="18" charset="0"/>
                <a:cs typeface="Times New Roman" panose="02020603050405020304" pitchFamily="18" charset="0"/>
              </a:rPr>
              <a:t>to</a:t>
            </a:r>
            <a:r>
              <a:rPr sz="2200" b="1" i="1" spc="-165" dirty="0">
                <a:latin typeface="Times New Roman" panose="02020603050405020304" pitchFamily="18" charset="0"/>
                <a:cs typeface="Times New Roman" panose="02020603050405020304" pitchFamily="18" charset="0"/>
              </a:rPr>
              <a:t> </a:t>
            </a:r>
            <a:r>
              <a:rPr sz="2200" b="1" i="1" spc="120" dirty="0">
                <a:latin typeface="Times New Roman" panose="02020603050405020304" pitchFamily="18" charset="0"/>
                <a:cs typeface="Times New Roman" panose="02020603050405020304" pitchFamily="18" charset="0"/>
              </a:rPr>
              <a:t>be</a:t>
            </a:r>
            <a:r>
              <a:rPr sz="2200" b="1" i="1" spc="-165" dirty="0">
                <a:latin typeface="Times New Roman" panose="02020603050405020304" pitchFamily="18" charset="0"/>
                <a:cs typeface="Times New Roman" panose="02020603050405020304" pitchFamily="18" charset="0"/>
              </a:rPr>
              <a:t> </a:t>
            </a:r>
            <a:r>
              <a:rPr sz="2200" b="1" i="1" spc="-20" dirty="0">
                <a:latin typeface="Times New Roman" panose="02020603050405020304" pitchFamily="18" charset="0"/>
                <a:cs typeface="Times New Roman" panose="02020603050405020304" pitchFamily="18" charset="0"/>
              </a:rPr>
              <a:t>forwarded,</a:t>
            </a:r>
            <a:r>
              <a:rPr sz="2200" b="1" i="1" spc="-165" dirty="0">
                <a:latin typeface="Times New Roman" panose="02020603050405020304" pitchFamily="18" charset="0"/>
                <a:cs typeface="Times New Roman" panose="02020603050405020304" pitchFamily="18" charset="0"/>
              </a:rPr>
              <a:t> </a:t>
            </a:r>
            <a:r>
              <a:rPr sz="2200" b="1" i="1" spc="-15" dirty="0">
                <a:latin typeface="Times New Roman" panose="02020603050405020304" pitchFamily="18" charset="0"/>
                <a:cs typeface="Times New Roman" panose="02020603050405020304" pitchFamily="18" charset="0"/>
              </a:rPr>
              <a:t>the</a:t>
            </a:r>
            <a:r>
              <a:rPr sz="2200" b="1" i="1" spc="-170" dirty="0">
                <a:latin typeface="Times New Roman" panose="02020603050405020304" pitchFamily="18" charset="0"/>
                <a:cs typeface="Times New Roman" panose="02020603050405020304" pitchFamily="18" charset="0"/>
              </a:rPr>
              <a:t> </a:t>
            </a:r>
            <a:r>
              <a:rPr sz="2200" b="1" i="1" spc="-10" dirty="0">
                <a:latin typeface="Times New Roman" panose="02020603050405020304" pitchFamily="18" charset="0"/>
                <a:cs typeface="Times New Roman" panose="02020603050405020304" pitchFamily="18" charset="0"/>
              </a:rPr>
              <a:t>decision</a:t>
            </a:r>
            <a:r>
              <a:rPr sz="2200" b="1" i="1" spc="-165" dirty="0">
                <a:latin typeface="Times New Roman" panose="02020603050405020304" pitchFamily="18" charset="0"/>
                <a:cs typeface="Times New Roman" panose="02020603050405020304" pitchFamily="18" charset="0"/>
              </a:rPr>
              <a:t> </a:t>
            </a:r>
            <a:r>
              <a:rPr sz="2200" b="1" i="1" spc="-145" dirty="0">
                <a:latin typeface="Times New Roman" panose="02020603050405020304" pitchFamily="18" charset="0"/>
                <a:cs typeface="Times New Roman" panose="02020603050405020304" pitchFamily="18" charset="0"/>
              </a:rPr>
              <a:t>must</a:t>
            </a:r>
            <a:r>
              <a:rPr sz="2200" b="1" i="1" spc="-140" dirty="0">
                <a:latin typeface="Times New Roman" panose="02020603050405020304" pitchFamily="18" charset="0"/>
                <a:cs typeface="Times New Roman" panose="02020603050405020304" pitchFamily="18" charset="0"/>
              </a:rPr>
              <a:t> </a:t>
            </a:r>
            <a:r>
              <a:rPr sz="2200" b="1" i="1" spc="-25" dirty="0">
                <a:latin typeface="Times New Roman" panose="02020603050405020304" pitchFamily="18" charset="0"/>
                <a:cs typeface="Times New Roman" panose="02020603050405020304" pitchFamily="18" charset="0"/>
              </a:rPr>
              <a:t>specify  </a:t>
            </a:r>
            <a:r>
              <a:rPr sz="2200" b="1" i="1" spc="-10" dirty="0">
                <a:latin typeface="Times New Roman" panose="02020603050405020304" pitchFamily="18" charset="0"/>
                <a:cs typeface="Times New Roman" panose="02020603050405020304" pitchFamily="18" charset="0"/>
              </a:rPr>
              <a:t>the</a:t>
            </a:r>
            <a:r>
              <a:rPr sz="2200" b="1" i="1" spc="-175" dirty="0">
                <a:latin typeface="Times New Roman" panose="02020603050405020304" pitchFamily="18" charset="0"/>
                <a:cs typeface="Times New Roman" panose="02020603050405020304" pitchFamily="18" charset="0"/>
              </a:rPr>
              <a:t> </a:t>
            </a:r>
            <a:r>
              <a:rPr sz="2200" b="1" i="1" spc="-75" dirty="0">
                <a:latin typeface="Times New Roman" panose="02020603050405020304" pitchFamily="18" charset="0"/>
                <a:cs typeface="Times New Roman" panose="02020603050405020304" pitchFamily="18" charset="0"/>
              </a:rPr>
              <a:t>port.</a:t>
            </a:r>
            <a:endParaRPr sz="2200" b="1" i="1" dirty="0">
              <a:latin typeface="Times New Roman" panose="02020603050405020304" pitchFamily="18" charset="0"/>
              <a:cs typeface="Times New Roman" panose="02020603050405020304" pitchFamily="18" charset="0"/>
            </a:endParaRPr>
          </a:p>
          <a:p>
            <a:pPr marL="12700">
              <a:lnSpc>
                <a:spcPct val="100000"/>
              </a:lnSpc>
              <a:spcBef>
                <a:spcPts val="20"/>
              </a:spcBef>
            </a:pPr>
            <a:r>
              <a:rPr sz="2200" b="1" i="1" spc="125" dirty="0">
                <a:latin typeface="Times New Roman" panose="02020603050405020304" pitchFamily="18" charset="0"/>
                <a:cs typeface="Times New Roman" panose="02020603050405020304" pitchFamily="18" charset="0"/>
              </a:rPr>
              <a:t>A</a:t>
            </a:r>
            <a:r>
              <a:rPr sz="2200" b="1" i="1" spc="-180" dirty="0">
                <a:latin typeface="Times New Roman" panose="02020603050405020304" pitchFamily="18" charset="0"/>
                <a:cs typeface="Times New Roman" panose="02020603050405020304" pitchFamily="18" charset="0"/>
              </a:rPr>
              <a:t> </a:t>
            </a:r>
            <a:r>
              <a:rPr sz="2200" b="1" i="1" spc="5" dirty="0">
                <a:latin typeface="Times New Roman" panose="02020603050405020304" pitchFamily="18" charset="0"/>
                <a:cs typeface="Times New Roman" panose="02020603050405020304" pitchFamily="18" charset="0"/>
              </a:rPr>
              <a:t>bridge</a:t>
            </a:r>
            <a:r>
              <a:rPr sz="2200" b="1" i="1" spc="-170" dirty="0">
                <a:latin typeface="Times New Roman" panose="02020603050405020304" pitchFamily="18" charset="0"/>
                <a:cs typeface="Times New Roman" panose="02020603050405020304" pitchFamily="18" charset="0"/>
              </a:rPr>
              <a:t> </a:t>
            </a:r>
            <a:r>
              <a:rPr sz="2200" b="1" i="1" spc="-60" dirty="0">
                <a:latin typeface="Times New Roman" panose="02020603050405020304" pitchFamily="18" charset="0"/>
                <a:cs typeface="Times New Roman" panose="02020603050405020304" pitchFamily="18" charset="0"/>
              </a:rPr>
              <a:t>has</a:t>
            </a:r>
            <a:r>
              <a:rPr sz="2200" b="1" i="1" spc="-175" dirty="0">
                <a:latin typeface="Times New Roman" panose="02020603050405020304" pitchFamily="18" charset="0"/>
                <a:cs typeface="Times New Roman" panose="02020603050405020304" pitchFamily="18" charset="0"/>
              </a:rPr>
              <a:t> </a:t>
            </a:r>
            <a:r>
              <a:rPr sz="2200" b="1" i="1" spc="180" dirty="0">
                <a:latin typeface="Times New Roman" panose="02020603050405020304" pitchFamily="18" charset="0"/>
                <a:cs typeface="Times New Roman" panose="02020603050405020304" pitchFamily="18" charset="0"/>
              </a:rPr>
              <a:t>a</a:t>
            </a:r>
            <a:r>
              <a:rPr sz="2200" b="1" i="1" spc="-170" dirty="0">
                <a:latin typeface="Times New Roman" panose="02020603050405020304" pitchFamily="18" charset="0"/>
                <a:cs typeface="Times New Roman" panose="02020603050405020304" pitchFamily="18" charset="0"/>
              </a:rPr>
              <a:t> </a:t>
            </a:r>
            <a:r>
              <a:rPr sz="2200" b="1" i="1" spc="30" dirty="0">
                <a:latin typeface="Times New Roman" panose="02020603050405020304" pitchFamily="18" charset="0"/>
                <a:cs typeface="Times New Roman" panose="02020603050405020304" pitchFamily="18" charset="0"/>
              </a:rPr>
              <a:t>table</a:t>
            </a:r>
            <a:r>
              <a:rPr sz="2200" b="1" i="1" spc="-180" dirty="0">
                <a:latin typeface="Times New Roman" panose="02020603050405020304" pitchFamily="18" charset="0"/>
                <a:cs typeface="Times New Roman" panose="02020603050405020304" pitchFamily="18" charset="0"/>
              </a:rPr>
              <a:t> </a:t>
            </a:r>
            <a:r>
              <a:rPr sz="2200" b="1" i="1" spc="-30" dirty="0">
                <a:latin typeface="Times New Roman" panose="02020603050405020304" pitchFamily="18" charset="0"/>
                <a:cs typeface="Times New Roman" panose="02020603050405020304" pitchFamily="18" charset="0"/>
              </a:rPr>
              <a:t>that</a:t>
            </a:r>
            <a:r>
              <a:rPr sz="2200" b="1" i="1" spc="-145" dirty="0">
                <a:latin typeface="Times New Roman" panose="02020603050405020304" pitchFamily="18" charset="0"/>
                <a:cs typeface="Times New Roman" panose="02020603050405020304" pitchFamily="18" charset="0"/>
              </a:rPr>
              <a:t> </a:t>
            </a:r>
            <a:r>
              <a:rPr sz="2200" b="1" i="1" spc="-25" dirty="0">
                <a:latin typeface="Times New Roman" panose="02020603050405020304" pitchFamily="18" charset="0"/>
                <a:cs typeface="Times New Roman" panose="02020603050405020304" pitchFamily="18" charset="0"/>
              </a:rPr>
              <a:t>maps</a:t>
            </a:r>
            <a:r>
              <a:rPr sz="2200" b="1" i="1" spc="-160" dirty="0">
                <a:latin typeface="Times New Roman" panose="02020603050405020304" pitchFamily="18" charset="0"/>
                <a:cs typeface="Times New Roman" panose="02020603050405020304" pitchFamily="18" charset="0"/>
              </a:rPr>
              <a:t> </a:t>
            </a:r>
            <a:r>
              <a:rPr sz="2200" b="1" i="1" spc="-50" dirty="0">
                <a:latin typeface="Times New Roman" panose="02020603050405020304" pitchFamily="18" charset="0"/>
                <a:cs typeface="Times New Roman" panose="02020603050405020304" pitchFamily="18" charset="0"/>
              </a:rPr>
              <a:t>address</a:t>
            </a:r>
            <a:r>
              <a:rPr sz="2200" b="1" i="1" spc="-170" dirty="0">
                <a:latin typeface="Times New Roman" panose="02020603050405020304" pitchFamily="18" charset="0"/>
                <a:cs typeface="Times New Roman" panose="02020603050405020304" pitchFamily="18" charset="0"/>
              </a:rPr>
              <a:t> </a:t>
            </a:r>
            <a:r>
              <a:rPr sz="2200" b="1" i="1" dirty="0">
                <a:latin typeface="Times New Roman" panose="02020603050405020304" pitchFamily="18" charset="0"/>
                <a:cs typeface="Times New Roman" panose="02020603050405020304" pitchFamily="18" charset="0"/>
              </a:rPr>
              <a:t>to</a:t>
            </a:r>
            <a:r>
              <a:rPr sz="2200" b="1" i="1" spc="-170" dirty="0">
                <a:latin typeface="Times New Roman" panose="02020603050405020304" pitchFamily="18" charset="0"/>
                <a:cs typeface="Times New Roman" panose="02020603050405020304" pitchFamily="18" charset="0"/>
              </a:rPr>
              <a:t> </a:t>
            </a:r>
            <a:r>
              <a:rPr sz="2200" b="1" i="1" spc="-110" dirty="0">
                <a:latin typeface="Times New Roman" panose="02020603050405020304" pitchFamily="18" charset="0"/>
                <a:cs typeface="Times New Roman" panose="02020603050405020304" pitchFamily="18" charset="0"/>
              </a:rPr>
              <a:t>ports.</a:t>
            </a:r>
            <a:endParaRPr lang="en-US" sz="2200" b="1" i="1" spc="-110" dirty="0">
              <a:latin typeface="Times New Roman" panose="02020603050405020304" pitchFamily="18" charset="0"/>
              <a:cs typeface="Times New Roman" panose="02020603050405020304" pitchFamily="18" charset="0"/>
            </a:endParaRPr>
          </a:p>
          <a:p>
            <a:pPr marL="12700">
              <a:lnSpc>
                <a:spcPct val="100000"/>
              </a:lnSpc>
              <a:spcBef>
                <a:spcPts val="20"/>
              </a:spcBef>
            </a:pPr>
            <a:endParaRPr sz="2200" b="1" i="1" dirty="0">
              <a:latin typeface="Times New Roman" panose="02020603050405020304" pitchFamily="18" charset="0"/>
              <a:cs typeface="Times New Roman" panose="02020603050405020304" pitchFamily="18" charset="0"/>
            </a:endParaRPr>
          </a:p>
          <a:p>
            <a:pPr marL="12700" marR="380365">
              <a:lnSpc>
                <a:spcPct val="79900"/>
              </a:lnSpc>
              <a:spcBef>
                <a:spcPts val="550"/>
              </a:spcBef>
            </a:pPr>
            <a:r>
              <a:rPr sz="2200" b="1" i="1" spc="-155" dirty="0">
                <a:latin typeface="Times New Roman" panose="02020603050405020304" pitchFamily="18" charset="0"/>
                <a:cs typeface="Times New Roman" panose="02020603050405020304" pitchFamily="18" charset="0"/>
              </a:rPr>
              <a:t>Limit</a:t>
            </a:r>
            <a:r>
              <a:rPr sz="2200" b="1" i="1" spc="-145" dirty="0">
                <a:latin typeface="Times New Roman" panose="02020603050405020304" pitchFamily="18" charset="0"/>
                <a:cs typeface="Times New Roman" panose="02020603050405020304" pitchFamily="18" charset="0"/>
              </a:rPr>
              <a:t> </a:t>
            </a:r>
            <a:r>
              <a:rPr sz="2200" b="1" i="1" spc="-90" dirty="0">
                <a:latin typeface="Times New Roman" panose="02020603050405020304" pitchFamily="18" charset="0"/>
                <a:cs typeface="Times New Roman" panose="02020603050405020304" pitchFamily="18" charset="0"/>
              </a:rPr>
              <a:t>or</a:t>
            </a:r>
            <a:r>
              <a:rPr sz="2200" b="1" i="1" spc="-170" dirty="0">
                <a:latin typeface="Times New Roman" panose="02020603050405020304" pitchFamily="18" charset="0"/>
                <a:cs typeface="Times New Roman" panose="02020603050405020304" pitchFamily="18" charset="0"/>
              </a:rPr>
              <a:t> </a:t>
            </a:r>
            <a:r>
              <a:rPr sz="2200" b="1" i="1" spc="-110" dirty="0">
                <a:latin typeface="Times New Roman" panose="02020603050405020304" pitchFamily="18" charset="0"/>
                <a:cs typeface="Times New Roman" panose="02020603050405020304" pitchFamily="18" charset="0"/>
              </a:rPr>
              <a:t>filter</a:t>
            </a:r>
            <a:r>
              <a:rPr sz="2200" b="1" i="1" spc="-175" dirty="0">
                <a:latin typeface="Times New Roman" panose="02020603050405020304" pitchFamily="18" charset="0"/>
                <a:cs typeface="Times New Roman" panose="02020603050405020304" pitchFamily="18" charset="0"/>
              </a:rPr>
              <a:t> </a:t>
            </a:r>
            <a:r>
              <a:rPr sz="2200" b="1" i="1" spc="-35" dirty="0">
                <a:latin typeface="Times New Roman" panose="02020603050405020304" pitchFamily="18" charset="0"/>
                <a:cs typeface="Times New Roman" panose="02020603050405020304" pitchFamily="18" charset="0"/>
              </a:rPr>
              <a:t>traffic</a:t>
            </a:r>
            <a:r>
              <a:rPr sz="2200" b="1" i="1" spc="-175" dirty="0">
                <a:latin typeface="Times New Roman" panose="02020603050405020304" pitchFamily="18" charset="0"/>
                <a:cs typeface="Times New Roman" panose="02020603050405020304" pitchFamily="18" charset="0"/>
              </a:rPr>
              <a:t> </a:t>
            </a:r>
            <a:r>
              <a:rPr sz="2200" b="1" i="1" spc="5" dirty="0">
                <a:latin typeface="Times New Roman" panose="02020603050405020304" pitchFamily="18" charset="0"/>
                <a:cs typeface="Times New Roman" panose="02020603050405020304" pitchFamily="18" charset="0"/>
              </a:rPr>
              <a:t>keeping</a:t>
            </a:r>
            <a:r>
              <a:rPr sz="2200" b="1" i="1" spc="-170" dirty="0">
                <a:latin typeface="Times New Roman" panose="02020603050405020304" pitchFamily="18" charset="0"/>
                <a:cs typeface="Times New Roman" panose="02020603050405020304" pitchFamily="18" charset="0"/>
              </a:rPr>
              <a:t> </a:t>
            </a:r>
            <a:r>
              <a:rPr sz="2200" b="1" i="1" spc="40" dirty="0">
                <a:latin typeface="Times New Roman" panose="02020603050405020304" pitchFamily="18" charset="0"/>
                <a:cs typeface="Times New Roman" panose="02020603050405020304" pitchFamily="18" charset="0"/>
              </a:rPr>
              <a:t>local</a:t>
            </a:r>
            <a:r>
              <a:rPr sz="2200" b="1" i="1" spc="-160" dirty="0">
                <a:latin typeface="Times New Roman" panose="02020603050405020304" pitchFamily="18" charset="0"/>
                <a:cs typeface="Times New Roman" panose="02020603050405020304" pitchFamily="18" charset="0"/>
              </a:rPr>
              <a:t> </a:t>
            </a:r>
            <a:r>
              <a:rPr sz="2200" b="1" i="1" spc="-35" dirty="0">
                <a:latin typeface="Times New Roman" panose="02020603050405020304" pitchFamily="18" charset="0"/>
                <a:cs typeface="Times New Roman" panose="02020603050405020304" pitchFamily="18" charset="0"/>
              </a:rPr>
              <a:t>traffic</a:t>
            </a:r>
            <a:r>
              <a:rPr sz="2200" b="1" i="1" spc="-165" dirty="0">
                <a:latin typeface="Times New Roman" panose="02020603050405020304" pitchFamily="18" charset="0"/>
                <a:cs typeface="Times New Roman" panose="02020603050405020304" pitchFamily="18" charset="0"/>
              </a:rPr>
              <a:t> </a:t>
            </a:r>
            <a:r>
              <a:rPr sz="2200" b="1" i="1" spc="40" dirty="0">
                <a:latin typeface="Times New Roman" panose="02020603050405020304" pitchFamily="18" charset="0"/>
                <a:cs typeface="Times New Roman" panose="02020603050405020304" pitchFamily="18" charset="0"/>
              </a:rPr>
              <a:t>local</a:t>
            </a:r>
            <a:r>
              <a:rPr sz="2200" b="1" i="1" spc="-160" dirty="0">
                <a:latin typeface="Times New Roman" panose="02020603050405020304" pitchFamily="18" charset="0"/>
                <a:cs typeface="Times New Roman" panose="02020603050405020304" pitchFamily="18" charset="0"/>
              </a:rPr>
              <a:t> </a:t>
            </a:r>
            <a:r>
              <a:rPr sz="2200" b="1" i="1" spc="-45" dirty="0">
                <a:latin typeface="Times New Roman" panose="02020603050405020304" pitchFamily="18" charset="0"/>
                <a:cs typeface="Times New Roman" panose="02020603050405020304" pitchFamily="18" charset="0"/>
              </a:rPr>
              <a:t>yet</a:t>
            </a:r>
            <a:r>
              <a:rPr sz="2200" b="1" i="1" spc="-145" dirty="0">
                <a:latin typeface="Times New Roman" panose="02020603050405020304" pitchFamily="18" charset="0"/>
                <a:cs typeface="Times New Roman" panose="02020603050405020304" pitchFamily="18" charset="0"/>
              </a:rPr>
              <a:t> </a:t>
            </a:r>
            <a:r>
              <a:rPr sz="2200" b="1" i="1" spc="-10" dirty="0">
                <a:latin typeface="Times New Roman" panose="02020603050405020304" pitchFamily="18" charset="0"/>
                <a:cs typeface="Times New Roman" panose="02020603050405020304" pitchFamily="18" charset="0"/>
              </a:rPr>
              <a:t>allow  connectivity </a:t>
            </a:r>
            <a:r>
              <a:rPr sz="2200" b="1" i="1" dirty="0">
                <a:latin typeface="Times New Roman" panose="02020603050405020304" pitchFamily="18" charset="0"/>
                <a:cs typeface="Times New Roman" panose="02020603050405020304" pitchFamily="18" charset="0"/>
              </a:rPr>
              <a:t>to </a:t>
            </a:r>
            <a:r>
              <a:rPr sz="2200" b="1" i="1" spc="-45" dirty="0">
                <a:latin typeface="Times New Roman" panose="02020603050405020304" pitchFamily="18" charset="0"/>
                <a:cs typeface="Times New Roman" panose="02020603050405020304" pitchFamily="18" charset="0"/>
              </a:rPr>
              <a:t>other</a:t>
            </a:r>
            <a:r>
              <a:rPr sz="2200" b="1" i="1" spc="-595" dirty="0">
                <a:latin typeface="Times New Roman" panose="02020603050405020304" pitchFamily="18" charset="0"/>
                <a:cs typeface="Times New Roman" panose="02020603050405020304" pitchFamily="18" charset="0"/>
              </a:rPr>
              <a:t> </a:t>
            </a:r>
            <a:r>
              <a:rPr sz="2200" b="1" i="1" spc="-75" dirty="0">
                <a:latin typeface="Times New Roman" panose="02020603050405020304" pitchFamily="18" charset="0"/>
                <a:cs typeface="Times New Roman" panose="02020603050405020304" pitchFamily="18" charset="0"/>
              </a:rPr>
              <a:t>parts </a:t>
            </a:r>
            <a:r>
              <a:rPr sz="2200" b="1" i="1" spc="-105" dirty="0">
                <a:latin typeface="Times New Roman" panose="02020603050405020304" pitchFamily="18" charset="0"/>
                <a:cs typeface="Times New Roman" panose="02020603050405020304" pitchFamily="18" charset="0"/>
              </a:rPr>
              <a:t>(segments).</a:t>
            </a:r>
            <a:endParaRPr sz="22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24E9-C07D-4EF5-BBF2-A1CCB53F0B34}"/>
              </a:ext>
            </a:extLst>
          </p:cNvPr>
          <p:cNvSpPr>
            <a:spLocks noGrp="1"/>
          </p:cNvSpPr>
          <p:nvPr>
            <p:ph type="title"/>
          </p:nvPr>
        </p:nvSpPr>
        <p:spPr>
          <a:xfrm>
            <a:off x="645159" y="203200"/>
            <a:ext cx="6347713" cy="1320800"/>
          </a:xfrm>
        </p:spPr>
        <p:txBody>
          <a:bodyPr/>
          <a:lstStyle/>
          <a:p>
            <a:r>
              <a:rPr lang="en-US" dirty="0"/>
              <a:t>Types of Bridges</a:t>
            </a:r>
            <a:endParaRPr lang="en-IN" dirty="0"/>
          </a:p>
        </p:txBody>
      </p:sp>
      <p:sp>
        <p:nvSpPr>
          <p:cNvPr id="3" name="Content Placeholder 2">
            <a:extLst>
              <a:ext uri="{FF2B5EF4-FFF2-40B4-BE49-F238E27FC236}">
                <a16:creationId xmlns:a16="http://schemas.microsoft.com/office/drawing/2014/main" id="{1982EEC8-B4CB-40DA-A87B-EFD37D9C4D00}"/>
              </a:ext>
            </a:extLst>
          </p:cNvPr>
          <p:cNvSpPr>
            <a:spLocks noGrp="1"/>
          </p:cNvSpPr>
          <p:nvPr>
            <p:ph idx="1"/>
          </p:nvPr>
        </p:nvSpPr>
        <p:spPr>
          <a:xfrm>
            <a:off x="609599" y="1524000"/>
            <a:ext cx="6347714" cy="4517363"/>
          </a:xfrm>
        </p:spPr>
        <p:txBody>
          <a:bodyPr/>
          <a:lstStyle/>
          <a:p>
            <a:pPr algn="l" fontAlgn="base">
              <a:buFont typeface="Arial" panose="020B0604020202020204" pitchFamily="34" charset="0"/>
              <a:buChar char="•"/>
            </a:pPr>
            <a:r>
              <a:rPr lang="en-US" sz="2000" b="1" i="0" u="sng" dirty="0">
                <a:solidFill>
                  <a:srgbClr val="273239"/>
                </a:solidFill>
                <a:effectLst/>
                <a:latin typeface="Times New Roman" panose="02020603050405020304" pitchFamily="18" charset="0"/>
                <a:cs typeface="Times New Roman" panose="02020603050405020304" pitchFamily="18" charset="0"/>
              </a:rPr>
              <a:t>Transparent Bridges</a:t>
            </a:r>
            <a:r>
              <a:rPr lang="en-US" sz="2000" b="1" i="0" dirty="0">
                <a:solidFill>
                  <a:srgbClr val="273239"/>
                </a:solidFill>
                <a:effectLst/>
                <a:latin typeface="Times New Roman" panose="02020603050405020304" pitchFamily="18" charset="0"/>
                <a:cs typeface="Times New Roman" panose="02020603050405020304" pitchFamily="18" charset="0"/>
              </a:rPr>
              <a:t>:- These are the bridge in which the stations are completely unaware of the bridge’s existence i.e. whether or not a bridge is added or deleted from the network, reconfiguration of the stations is unnecessary. These bridges make use of two processes i.e. bridge forwarding and bridge learning.</a:t>
            </a:r>
          </a:p>
          <a:p>
            <a:pPr algn="l" fontAlgn="base">
              <a:buFont typeface="Arial" panose="020B0604020202020204" pitchFamily="34" charset="0"/>
              <a:buChar char="•"/>
            </a:pPr>
            <a:r>
              <a:rPr lang="en-US" sz="2000" b="1" i="0" u="sng" dirty="0">
                <a:solidFill>
                  <a:srgbClr val="273239"/>
                </a:solidFill>
                <a:effectLst/>
                <a:latin typeface="Times New Roman" panose="02020603050405020304" pitchFamily="18" charset="0"/>
                <a:cs typeface="Times New Roman" panose="02020603050405020304" pitchFamily="18" charset="0"/>
              </a:rPr>
              <a:t>Source Routing Bridges</a:t>
            </a:r>
            <a:r>
              <a:rPr lang="en-US" sz="2000" b="1" i="0" dirty="0">
                <a:solidFill>
                  <a:srgbClr val="273239"/>
                </a:solidFill>
                <a:effectLst/>
                <a:latin typeface="Times New Roman" panose="02020603050405020304" pitchFamily="18" charset="0"/>
                <a:cs typeface="Times New Roman" panose="02020603050405020304" pitchFamily="18" charset="0"/>
              </a:rPr>
              <a:t>:- In these bridges, routing operation is performed by the source station and the frame specifies which route to follow. The host can discover the frame by sending a special frame called the discovery frame, which spreads through the entire network using all possible paths to the destination.</a:t>
            </a:r>
          </a:p>
          <a:p>
            <a:pPr marL="0" indent="0">
              <a:buNone/>
            </a:pPr>
            <a:endParaRPr lang="en-IN" dirty="0"/>
          </a:p>
        </p:txBody>
      </p:sp>
    </p:spTree>
    <p:extLst>
      <p:ext uri="{BB962C8B-B14F-4D97-AF65-F5344CB8AC3E}">
        <p14:creationId xmlns:p14="http://schemas.microsoft.com/office/powerpoint/2010/main" val="237951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9650" y="718820"/>
            <a:ext cx="2040255" cy="848360"/>
          </a:xfrm>
          <a:prstGeom prst="rect">
            <a:avLst/>
          </a:prstGeom>
        </p:spPr>
        <p:txBody>
          <a:bodyPr vert="horz" wrap="square" lIns="0" tIns="12700" rIns="0" bIns="0" rtlCol="0">
            <a:spAutoFit/>
          </a:bodyPr>
          <a:lstStyle/>
          <a:p>
            <a:pPr marL="12700">
              <a:lnSpc>
                <a:spcPct val="100000"/>
              </a:lnSpc>
              <a:spcBef>
                <a:spcPts val="100"/>
              </a:spcBef>
            </a:pPr>
            <a:r>
              <a:rPr sz="5400" b="0" spc="10" dirty="0">
                <a:latin typeface="Georgia"/>
                <a:cs typeface="Georgia"/>
              </a:rPr>
              <a:t>Bridge</a:t>
            </a:r>
            <a:endParaRPr sz="5400">
              <a:latin typeface="Georgia"/>
              <a:cs typeface="Georgia"/>
            </a:endParaRPr>
          </a:p>
        </p:txBody>
      </p:sp>
      <p:sp>
        <p:nvSpPr>
          <p:cNvPr id="3" name="object 3"/>
          <p:cNvSpPr/>
          <p:nvPr/>
        </p:nvSpPr>
        <p:spPr>
          <a:xfrm>
            <a:off x="905510" y="1598930"/>
            <a:ext cx="7334250" cy="45262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8139" y="242570"/>
            <a:ext cx="5899150" cy="848360"/>
          </a:xfrm>
          <a:prstGeom prst="rect">
            <a:avLst/>
          </a:prstGeom>
        </p:spPr>
        <p:txBody>
          <a:bodyPr vert="horz" wrap="square" lIns="0" tIns="12700" rIns="0" bIns="0" rtlCol="0">
            <a:spAutoFit/>
          </a:bodyPr>
          <a:lstStyle/>
          <a:p>
            <a:pPr marL="12700">
              <a:lnSpc>
                <a:spcPct val="100000"/>
              </a:lnSpc>
              <a:spcBef>
                <a:spcPts val="100"/>
              </a:spcBef>
            </a:pPr>
            <a:r>
              <a:rPr sz="5400" b="0" spc="210" dirty="0">
                <a:latin typeface="Georgia"/>
                <a:cs typeface="Georgia"/>
              </a:rPr>
              <a:t>How </a:t>
            </a:r>
            <a:r>
              <a:rPr sz="5400" b="0" dirty="0">
                <a:latin typeface="Georgia"/>
                <a:cs typeface="Georgia"/>
              </a:rPr>
              <a:t>Bridges</a:t>
            </a:r>
            <a:r>
              <a:rPr sz="5400" b="0" spc="-185" dirty="0">
                <a:latin typeface="Georgia"/>
                <a:cs typeface="Georgia"/>
              </a:rPr>
              <a:t> </a:t>
            </a:r>
            <a:r>
              <a:rPr sz="5400" b="0" spc="50" dirty="0">
                <a:latin typeface="Georgia"/>
                <a:cs typeface="Georgia"/>
              </a:rPr>
              <a:t>Work</a:t>
            </a:r>
            <a:endParaRPr sz="5400">
              <a:latin typeface="Georgia"/>
              <a:cs typeface="Georgia"/>
            </a:endParaRPr>
          </a:p>
        </p:txBody>
      </p:sp>
      <p:sp>
        <p:nvSpPr>
          <p:cNvPr id="3" name="object 3"/>
          <p:cNvSpPr txBox="1"/>
          <p:nvPr/>
        </p:nvSpPr>
        <p:spPr>
          <a:xfrm>
            <a:off x="547369" y="121285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4" name="object 4"/>
          <p:cNvSpPr txBox="1"/>
          <p:nvPr/>
        </p:nvSpPr>
        <p:spPr>
          <a:xfrm>
            <a:off x="547369" y="202057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5" name="object 5"/>
          <p:cNvSpPr txBox="1"/>
          <p:nvPr/>
        </p:nvSpPr>
        <p:spPr>
          <a:xfrm>
            <a:off x="547369" y="282829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6" name="object 6"/>
          <p:cNvSpPr txBox="1"/>
          <p:nvPr/>
        </p:nvSpPr>
        <p:spPr>
          <a:xfrm>
            <a:off x="547369" y="36360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7" name="object 7"/>
          <p:cNvSpPr txBox="1"/>
          <p:nvPr/>
        </p:nvSpPr>
        <p:spPr>
          <a:xfrm>
            <a:off x="890269" y="1230629"/>
            <a:ext cx="7631430" cy="2813050"/>
          </a:xfrm>
          <a:prstGeom prst="rect">
            <a:avLst/>
          </a:prstGeom>
        </p:spPr>
        <p:txBody>
          <a:bodyPr vert="horz" wrap="square" lIns="0" tIns="12700" rIns="0" bIns="0" rtlCol="0">
            <a:spAutoFit/>
          </a:bodyPr>
          <a:lstStyle/>
          <a:p>
            <a:pPr marL="12700" marR="5080">
              <a:lnSpc>
                <a:spcPct val="100000"/>
              </a:lnSpc>
              <a:spcBef>
                <a:spcPts val="100"/>
              </a:spcBef>
            </a:pPr>
            <a:r>
              <a:rPr sz="2400" i="1" spc="-100" dirty="0">
                <a:latin typeface="Verdana"/>
                <a:cs typeface="Verdana"/>
              </a:rPr>
              <a:t>Bridges</a:t>
            </a:r>
            <a:r>
              <a:rPr sz="2400" i="1" spc="-185" dirty="0">
                <a:latin typeface="Verdana"/>
                <a:cs typeface="Verdana"/>
              </a:rPr>
              <a:t> </a:t>
            </a:r>
            <a:r>
              <a:rPr sz="2400" i="1" spc="-95" dirty="0">
                <a:latin typeface="Verdana"/>
                <a:cs typeface="Verdana"/>
              </a:rPr>
              <a:t>work</a:t>
            </a:r>
            <a:r>
              <a:rPr sz="2400" i="1" spc="-195" dirty="0">
                <a:latin typeface="Verdana"/>
                <a:cs typeface="Verdana"/>
              </a:rPr>
              <a:t> </a:t>
            </a:r>
            <a:r>
              <a:rPr sz="2400" i="1" spc="30" dirty="0">
                <a:latin typeface="Verdana"/>
                <a:cs typeface="Verdana"/>
              </a:rPr>
              <a:t>at</a:t>
            </a:r>
            <a:r>
              <a:rPr sz="2400" i="1" spc="-170" dirty="0">
                <a:latin typeface="Verdana"/>
                <a:cs typeface="Verdana"/>
              </a:rPr>
              <a:t> </a:t>
            </a:r>
            <a:r>
              <a:rPr sz="2400" i="1" spc="-20" dirty="0">
                <a:latin typeface="Verdana"/>
                <a:cs typeface="Verdana"/>
              </a:rPr>
              <a:t>the</a:t>
            </a:r>
            <a:r>
              <a:rPr sz="2400" i="1" spc="-195" dirty="0">
                <a:latin typeface="Verdana"/>
                <a:cs typeface="Verdana"/>
              </a:rPr>
              <a:t> </a:t>
            </a:r>
            <a:r>
              <a:rPr sz="2400" i="1" spc="90" dirty="0">
                <a:latin typeface="Verdana"/>
                <a:cs typeface="Verdana"/>
              </a:rPr>
              <a:t>Media</a:t>
            </a:r>
            <a:r>
              <a:rPr sz="2400" i="1" spc="-185" dirty="0">
                <a:latin typeface="Verdana"/>
                <a:cs typeface="Verdana"/>
              </a:rPr>
              <a:t> </a:t>
            </a:r>
            <a:r>
              <a:rPr sz="2400" i="1" spc="30" dirty="0">
                <a:latin typeface="Verdana"/>
                <a:cs typeface="Verdana"/>
              </a:rPr>
              <a:t>Access</a:t>
            </a:r>
            <a:r>
              <a:rPr sz="2400" i="1" spc="-185" dirty="0">
                <a:latin typeface="Verdana"/>
                <a:cs typeface="Verdana"/>
              </a:rPr>
              <a:t> </a:t>
            </a:r>
            <a:r>
              <a:rPr sz="2400" i="1" spc="-25" dirty="0">
                <a:latin typeface="Verdana"/>
                <a:cs typeface="Verdana"/>
              </a:rPr>
              <a:t>Control</a:t>
            </a:r>
            <a:r>
              <a:rPr sz="2400" i="1" spc="-204" dirty="0">
                <a:latin typeface="Verdana"/>
                <a:cs typeface="Verdana"/>
              </a:rPr>
              <a:t> </a:t>
            </a:r>
            <a:r>
              <a:rPr sz="2400" i="1" spc="-110" dirty="0">
                <a:latin typeface="Verdana"/>
                <a:cs typeface="Verdana"/>
              </a:rPr>
              <a:t>Sub-layer  </a:t>
            </a:r>
            <a:r>
              <a:rPr sz="2400" i="1" spc="5" dirty="0">
                <a:latin typeface="Verdana"/>
                <a:cs typeface="Verdana"/>
              </a:rPr>
              <a:t>of </a:t>
            </a:r>
            <a:r>
              <a:rPr sz="2400" i="1" spc="-15" dirty="0">
                <a:latin typeface="Verdana"/>
                <a:cs typeface="Verdana"/>
              </a:rPr>
              <a:t>the </a:t>
            </a:r>
            <a:r>
              <a:rPr sz="2400" i="1" spc="-240" dirty="0">
                <a:latin typeface="Verdana"/>
                <a:cs typeface="Verdana"/>
              </a:rPr>
              <a:t>OSI</a:t>
            </a:r>
            <a:r>
              <a:rPr sz="2400" i="1" spc="-545" dirty="0">
                <a:latin typeface="Verdana"/>
                <a:cs typeface="Verdana"/>
              </a:rPr>
              <a:t> </a:t>
            </a:r>
            <a:r>
              <a:rPr sz="2400" i="1" spc="15" dirty="0">
                <a:latin typeface="Verdana"/>
                <a:cs typeface="Verdana"/>
              </a:rPr>
              <a:t>model</a:t>
            </a:r>
            <a:endParaRPr sz="2400" dirty="0">
              <a:latin typeface="Verdana"/>
              <a:cs typeface="Verdana"/>
            </a:endParaRPr>
          </a:p>
          <a:p>
            <a:pPr marL="12700" marR="318135">
              <a:lnSpc>
                <a:spcPct val="100000"/>
              </a:lnSpc>
              <a:spcBef>
                <a:spcPts val="590"/>
              </a:spcBef>
            </a:pPr>
            <a:r>
              <a:rPr sz="2400" i="1" spc="-60" dirty="0">
                <a:latin typeface="Verdana"/>
                <a:cs typeface="Verdana"/>
              </a:rPr>
              <a:t>Routing</a:t>
            </a:r>
            <a:r>
              <a:rPr sz="2400" i="1" spc="-190" dirty="0">
                <a:latin typeface="Verdana"/>
                <a:cs typeface="Verdana"/>
              </a:rPr>
              <a:t> </a:t>
            </a:r>
            <a:r>
              <a:rPr sz="2400" i="1" spc="25" dirty="0">
                <a:latin typeface="Verdana"/>
                <a:cs typeface="Verdana"/>
              </a:rPr>
              <a:t>table</a:t>
            </a:r>
            <a:r>
              <a:rPr sz="2400" i="1" spc="-190" dirty="0">
                <a:latin typeface="Verdana"/>
                <a:cs typeface="Verdana"/>
              </a:rPr>
              <a:t> </a:t>
            </a:r>
            <a:r>
              <a:rPr sz="2400" i="1" spc="-254" dirty="0">
                <a:latin typeface="Verdana"/>
                <a:cs typeface="Verdana"/>
              </a:rPr>
              <a:t>is</a:t>
            </a:r>
            <a:r>
              <a:rPr sz="2400" i="1" spc="-190" dirty="0">
                <a:latin typeface="Verdana"/>
                <a:cs typeface="Verdana"/>
              </a:rPr>
              <a:t> </a:t>
            </a:r>
            <a:r>
              <a:rPr sz="2400" i="1" spc="-90" dirty="0">
                <a:latin typeface="Verdana"/>
                <a:cs typeface="Verdana"/>
              </a:rPr>
              <a:t>built</a:t>
            </a:r>
            <a:r>
              <a:rPr sz="2400" i="1" spc="-175" dirty="0">
                <a:latin typeface="Verdana"/>
                <a:cs typeface="Verdana"/>
              </a:rPr>
              <a:t> </a:t>
            </a:r>
            <a:r>
              <a:rPr sz="2400" i="1" spc="-5" dirty="0">
                <a:latin typeface="Verdana"/>
                <a:cs typeface="Verdana"/>
              </a:rPr>
              <a:t>to</a:t>
            </a:r>
            <a:r>
              <a:rPr sz="2400" i="1" spc="-190" dirty="0">
                <a:latin typeface="Verdana"/>
                <a:cs typeface="Verdana"/>
              </a:rPr>
              <a:t> </a:t>
            </a:r>
            <a:r>
              <a:rPr sz="2400" i="1" spc="10" dirty="0">
                <a:latin typeface="Verdana"/>
                <a:cs typeface="Verdana"/>
              </a:rPr>
              <a:t>record</a:t>
            </a:r>
            <a:r>
              <a:rPr sz="2400" i="1" spc="-195" dirty="0">
                <a:latin typeface="Verdana"/>
                <a:cs typeface="Verdana"/>
              </a:rPr>
              <a:t> </a:t>
            </a:r>
            <a:r>
              <a:rPr sz="2400" i="1" spc="-20" dirty="0">
                <a:latin typeface="Verdana"/>
                <a:cs typeface="Verdana"/>
              </a:rPr>
              <a:t>the</a:t>
            </a:r>
            <a:r>
              <a:rPr sz="2400" i="1" spc="-195" dirty="0">
                <a:latin typeface="Verdana"/>
                <a:cs typeface="Verdana"/>
              </a:rPr>
              <a:t> </a:t>
            </a:r>
            <a:r>
              <a:rPr sz="2400" i="1" spc="-35" dirty="0">
                <a:latin typeface="Verdana"/>
                <a:cs typeface="Verdana"/>
              </a:rPr>
              <a:t>segment</a:t>
            </a:r>
            <a:r>
              <a:rPr sz="2400" i="1" spc="-180" dirty="0">
                <a:latin typeface="Verdana"/>
                <a:cs typeface="Verdana"/>
              </a:rPr>
              <a:t> </a:t>
            </a:r>
            <a:r>
              <a:rPr sz="2400" i="1" spc="-50" dirty="0">
                <a:latin typeface="Verdana"/>
                <a:cs typeface="Verdana"/>
              </a:rPr>
              <a:t>no.</a:t>
            </a:r>
            <a:r>
              <a:rPr sz="2400" i="1" spc="-190" dirty="0">
                <a:latin typeface="Verdana"/>
                <a:cs typeface="Verdana"/>
              </a:rPr>
              <a:t> </a:t>
            </a:r>
            <a:r>
              <a:rPr sz="2400" i="1" spc="5" dirty="0">
                <a:latin typeface="Verdana"/>
                <a:cs typeface="Verdana"/>
              </a:rPr>
              <a:t>of  </a:t>
            </a:r>
            <a:r>
              <a:rPr sz="2400" i="1" spc="-50" dirty="0">
                <a:latin typeface="Verdana"/>
                <a:cs typeface="Verdana"/>
              </a:rPr>
              <a:t>address</a:t>
            </a:r>
            <a:endParaRPr sz="2400" dirty="0">
              <a:latin typeface="Verdana"/>
              <a:cs typeface="Verdana"/>
            </a:endParaRPr>
          </a:p>
          <a:p>
            <a:pPr marL="12700" marR="65405">
              <a:lnSpc>
                <a:spcPct val="100000"/>
              </a:lnSpc>
              <a:spcBef>
                <a:spcPts val="600"/>
              </a:spcBef>
            </a:pPr>
            <a:r>
              <a:rPr sz="2400" i="1" spc="-275" dirty="0">
                <a:latin typeface="Verdana"/>
                <a:cs typeface="Verdana"/>
              </a:rPr>
              <a:t>If</a:t>
            </a:r>
            <a:r>
              <a:rPr sz="2400" i="1" spc="-185" dirty="0">
                <a:latin typeface="Verdana"/>
                <a:cs typeface="Verdana"/>
              </a:rPr>
              <a:t> </a:t>
            </a:r>
            <a:r>
              <a:rPr sz="2400" i="1" spc="-45" dirty="0">
                <a:latin typeface="Verdana"/>
                <a:cs typeface="Verdana"/>
              </a:rPr>
              <a:t>destination</a:t>
            </a:r>
            <a:r>
              <a:rPr sz="2400" i="1" spc="-180" dirty="0">
                <a:latin typeface="Verdana"/>
                <a:cs typeface="Verdana"/>
              </a:rPr>
              <a:t> </a:t>
            </a:r>
            <a:r>
              <a:rPr sz="2400" i="1" spc="-50" dirty="0">
                <a:latin typeface="Verdana"/>
                <a:cs typeface="Verdana"/>
              </a:rPr>
              <a:t>address</a:t>
            </a:r>
            <a:r>
              <a:rPr sz="2400" i="1" spc="-190" dirty="0">
                <a:latin typeface="Verdana"/>
                <a:cs typeface="Verdana"/>
              </a:rPr>
              <a:t> </a:t>
            </a:r>
            <a:r>
              <a:rPr sz="2400" i="1" spc="-254" dirty="0">
                <a:latin typeface="Verdana"/>
                <a:cs typeface="Verdana"/>
              </a:rPr>
              <a:t>is</a:t>
            </a:r>
            <a:r>
              <a:rPr sz="2400" i="1" spc="-180" dirty="0">
                <a:latin typeface="Verdana"/>
                <a:cs typeface="Verdana"/>
              </a:rPr>
              <a:t> </a:t>
            </a:r>
            <a:r>
              <a:rPr sz="2400" i="1" spc="-120" dirty="0">
                <a:latin typeface="Verdana"/>
                <a:cs typeface="Verdana"/>
              </a:rPr>
              <a:t>in</a:t>
            </a:r>
            <a:r>
              <a:rPr sz="2400" i="1" spc="-190" dirty="0">
                <a:latin typeface="Verdana"/>
                <a:cs typeface="Verdana"/>
              </a:rPr>
              <a:t> </a:t>
            </a:r>
            <a:r>
              <a:rPr sz="2400" i="1" spc="-20" dirty="0">
                <a:latin typeface="Verdana"/>
                <a:cs typeface="Verdana"/>
              </a:rPr>
              <a:t>the</a:t>
            </a:r>
            <a:r>
              <a:rPr sz="2400" i="1" spc="-190" dirty="0">
                <a:latin typeface="Verdana"/>
                <a:cs typeface="Verdana"/>
              </a:rPr>
              <a:t> </a:t>
            </a:r>
            <a:r>
              <a:rPr sz="2400" i="1" spc="-25" dirty="0">
                <a:latin typeface="Verdana"/>
                <a:cs typeface="Verdana"/>
              </a:rPr>
              <a:t>same</a:t>
            </a:r>
            <a:r>
              <a:rPr sz="2400" i="1" spc="-190" dirty="0">
                <a:latin typeface="Verdana"/>
                <a:cs typeface="Verdana"/>
              </a:rPr>
              <a:t> </a:t>
            </a:r>
            <a:r>
              <a:rPr sz="2400" i="1" spc="-35" dirty="0">
                <a:latin typeface="Verdana"/>
                <a:cs typeface="Verdana"/>
              </a:rPr>
              <a:t>segment</a:t>
            </a:r>
            <a:r>
              <a:rPr sz="2400" i="1" spc="-180" dirty="0">
                <a:latin typeface="Verdana"/>
                <a:cs typeface="Verdana"/>
              </a:rPr>
              <a:t> </a:t>
            </a:r>
            <a:r>
              <a:rPr sz="2400" i="1" spc="-60" dirty="0">
                <a:latin typeface="Verdana"/>
                <a:cs typeface="Verdana"/>
              </a:rPr>
              <a:t>as</a:t>
            </a:r>
            <a:r>
              <a:rPr sz="2400" i="1" spc="-190" dirty="0">
                <a:latin typeface="Verdana"/>
                <a:cs typeface="Verdana"/>
              </a:rPr>
              <a:t> </a:t>
            </a:r>
            <a:r>
              <a:rPr sz="2400" i="1" spc="-15" dirty="0">
                <a:latin typeface="Verdana"/>
                <a:cs typeface="Verdana"/>
              </a:rPr>
              <a:t>the  </a:t>
            </a:r>
            <a:r>
              <a:rPr sz="2400" i="1" spc="-25" dirty="0">
                <a:latin typeface="Verdana"/>
                <a:cs typeface="Verdana"/>
              </a:rPr>
              <a:t>source </a:t>
            </a:r>
            <a:r>
              <a:rPr sz="2400" i="1" spc="-70" dirty="0">
                <a:latin typeface="Verdana"/>
                <a:cs typeface="Verdana"/>
              </a:rPr>
              <a:t>address, </a:t>
            </a:r>
            <a:r>
              <a:rPr sz="2400" i="1" spc="-45" dirty="0">
                <a:latin typeface="Verdana"/>
                <a:cs typeface="Verdana"/>
              </a:rPr>
              <a:t>stop</a:t>
            </a:r>
            <a:r>
              <a:rPr sz="2400" i="1" spc="-484" dirty="0">
                <a:latin typeface="Verdana"/>
                <a:cs typeface="Verdana"/>
              </a:rPr>
              <a:t> </a:t>
            </a:r>
            <a:r>
              <a:rPr sz="2400" i="1" spc="-135" dirty="0">
                <a:latin typeface="Verdana"/>
                <a:cs typeface="Verdana"/>
              </a:rPr>
              <a:t>transmit</a:t>
            </a:r>
            <a:endParaRPr sz="2400" dirty="0">
              <a:latin typeface="Verdana"/>
              <a:cs typeface="Verdana"/>
            </a:endParaRPr>
          </a:p>
          <a:p>
            <a:pPr marL="12700">
              <a:lnSpc>
                <a:spcPct val="100000"/>
              </a:lnSpc>
              <a:spcBef>
                <a:spcPts val="600"/>
              </a:spcBef>
            </a:pPr>
            <a:r>
              <a:rPr sz="2400" i="1" spc="-75" dirty="0">
                <a:latin typeface="Verdana"/>
                <a:cs typeface="Verdana"/>
              </a:rPr>
              <a:t>Otherwise,</a:t>
            </a:r>
            <a:r>
              <a:rPr sz="2400" i="1" spc="-190" dirty="0">
                <a:latin typeface="Verdana"/>
                <a:cs typeface="Verdana"/>
              </a:rPr>
              <a:t> </a:t>
            </a:r>
            <a:r>
              <a:rPr sz="2400" i="1" spc="-35" dirty="0">
                <a:latin typeface="Verdana"/>
                <a:cs typeface="Verdana"/>
              </a:rPr>
              <a:t>forward</a:t>
            </a:r>
            <a:r>
              <a:rPr sz="2400" i="1" spc="-190" dirty="0">
                <a:latin typeface="Verdana"/>
                <a:cs typeface="Verdana"/>
              </a:rPr>
              <a:t> </a:t>
            </a:r>
            <a:r>
              <a:rPr sz="2400" i="1" spc="-5" dirty="0">
                <a:latin typeface="Verdana"/>
                <a:cs typeface="Verdana"/>
              </a:rPr>
              <a:t>to</a:t>
            </a:r>
            <a:r>
              <a:rPr sz="2400" i="1" spc="-195" dirty="0">
                <a:latin typeface="Verdana"/>
                <a:cs typeface="Verdana"/>
              </a:rPr>
              <a:t> </a:t>
            </a:r>
            <a:r>
              <a:rPr sz="2400" i="1" spc="-15" dirty="0">
                <a:latin typeface="Verdana"/>
                <a:cs typeface="Verdana"/>
              </a:rPr>
              <a:t>the</a:t>
            </a:r>
            <a:r>
              <a:rPr sz="2400" i="1" spc="-190" dirty="0">
                <a:latin typeface="Verdana"/>
                <a:cs typeface="Verdana"/>
              </a:rPr>
              <a:t> </a:t>
            </a:r>
            <a:r>
              <a:rPr sz="2400" i="1" spc="-50" dirty="0">
                <a:latin typeface="Verdana"/>
                <a:cs typeface="Verdana"/>
              </a:rPr>
              <a:t>other</a:t>
            </a:r>
            <a:r>
              <a:rPr sz="2400" i="1" spc="-190" dirty="0">
                <a:latin typeface="Verdana"/>
                <a:cs typeface="Verdana"/>
              </a:rPr>
              <a:t> </a:t>
            </a:r>
            <a:r>
              <a:rPr sz="2400" i="1" spc="-35" dirty="0">
                <a:latin typeface="Verdana"/>
                <a:cs typeface="Verdana"/>
              </a:rPr>
              <a:t>segment</a:t>
            </a:r>
            <a:endParaRPr sz="2400" dirty="0">
              <a:latin typeface="Verdana"/>
              <a:cs typeface="Verdana"/>
            </a:endParaRPr>
          </a:p>
        </p:txBody>
      </p:sp>
      <p:sp>
        <p:nvSpPr>
          <p:cNvPr id="8" name="object 8"/>
          <p:cNvSpPr/>
          <p:nvPr/>
        </p:nvSpPr>
        <p:spPr>
          <a:xfrm>
            <a:off x="1619250" y="4220209"/>
            <a:ext cx="5976620" cy="23101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9710" y="718820"/>
            <a:ext cx="6153150" cy="848360"/>
          </a:xfrm>
          <a:prstGeom prst="rect">
            <a:avLst/>
          </a:prstGeom>
        </p:spPr>
        <p:txBody>
          <a:bodyPr vert="horz" wrap="square" lIns="0" tIns="12700" rIns="0" bIns="0" rtlCol="0">
            <a:spAutoFit/>
          </a:bodyPr>
          <a:lstStyle/>
          <a:p>
            <a:pPr marL="12700">
              <a:lnSpc>
                <a:spcPct val="100000"/>
              </a:lnSpc>
              <a:spcBef>
                <a:spcPts val="100"/>
              </a:spcBef>
            </a:pPr>
            <a:r>
              <a:rPr sz="5400" b="0" spc="-45" dirty="0">
                <a:latin typeface="Georgia"/>
                <a:cs typeface="Georgia"/>
              </a:rPr>
              <a:t>Function </a:t>
            </a:r>
            <a:r>
              <a:rPr sz="5400" b="0" spc="30" dirty="0">
                <a:latin typeface="Georgia"/>
                <a:cs typeface="Georgia"/>
              </a:rPr>
              <a:t>of </a:t>
            </a:r>
            <a:r>
              <a:rPr sz="5400" b="0" spc="-25" dirty="0">
                <a:latin typeface="Georgia"/>
                <a:cs typeface="Georgia"/>
              </a:rPr>
              <a:t>a</a:t>
            </a:r>
            <a:r>
              <a:rPr sz="5400" b="0" spc="114" dirty="0">
                <a:latin typeface="Georgia"/>
                <a:cs typeface="Georgia"/>
              </a:rPr>
              <a:t> </a:t>
            </a:r>
            <a:r>
              <a:rPr sz="5400" b="0" spc="40" dirty="0">
                <a:latin typeface="Georgia"/>
                <a:cs typeface="Georgia"/>
              </a:rPr>
              <a:t>bridge</a:t>
            </a:r>
            <a:endParaRPr sz="5400">
              <a:latin typeface="Georgia"/>
              <a:cs typeface="Georgia"/>
            </a:endParaRPr>
          </a:p>
        </p:txBody>
      </p:sp>
      <p:sp>
        <p:nvSpPr>
          <p:cNvPr id="3" name="object 3"/>
          <p:cNvSpPr/>
          <p:nvPr/>
        </p:nvSpPr>
        <p:spPr>
          <a:xfrm>
            <a:off x="547369" y="2056129"/>
            <a:ext cx="8063230" cy="42773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93762"/>
            <a:ext cx="7903209" cy="1271905"/>
          </a:xfrm>
          <a:prstGeom prst="rect">
            <a:avLst/>
          </a:prstGeom>
        </p:spPr>
        <p:txBody>
          <a:bodyPr vert="horz" wrap="square" lIns="0" tIns="137795" rIns="0" bIns="0" rtlCol="0">
            <a:spAutoFit/>
          </a:bodyPr>
          <a:lstStyle/>
          <a:p>
            <a:pPr marL="165735">
              <a:lnSpc>
                <a:spcPct val="100000"/>
              </a:lnSpc>
              <a:spcBef>
                <a:spcPts val="1085"/>
              </a:spcBef>
            </a:pPr>
            <a:r>
              <a:rPr sz="5400" b="0" spc="-25" dirty="0">
                <a:latin typeface="Georgia"/>
                <a:cs typeface="Georgia"/>
              </a:rPr>
              <a:t>Characteristics </a:t>
            </a:r>
            <a:r>
              <a:rPr sz="5400" b="0" spc="30" dirty="0">
                <a:latin typeface="Georgia"/>
                <a:cs typeface="Georgia"/>
              </a:rPr>
              <a:t>of</a:t>
            </a:r>
            <a:r>
              <a:rPr sz="5400" b="0" spc="65" dirty="0">
                <a:latin typeface="Georgia"/>
                <a:cs typeface="Georgia"/>
              </a:rPr>
              <a:t> </a:t>
            </a:r>
            <a:r>
              <a:rPr sz="5400" b="0" dirty="0">
                <a:latin typeface="Georgia"/>
                <a:cs typeface="Georgia"/>
              </a:rPr>
              <a:t>Bridges</a:t>
            </a:r>
            <a:endParaRPr sz="5400" dirty="0">
              <a:latin typeface="Georgia"/>
              <a:cs typeface="Georgia"/>
            </a:endParaRPr>
          </a:p>
          <a:p>
            <a:pPr marL="12700">
              <a:lnSpc>
                <a:spcPct val="100000"/>
              </a:lnSpc>
              <a:spcBef>
                <a:spcPts val="309"/>
              </a:spcBef>
            </a:pPr>
            <a:endParaRPr sz="1700" dirty="0">
              <a:latin typeface="Verdana"/>
              <a:cs typeface="Verdana"/>
            </a:endParaRPr>
          </a:p>
        </p:txBody>
      </p:sp>
      <p:sp>
        <p:nvSpPr>
          <p:cNvPr id="3" name="object 3"/>
          <p:cNvSpPr txBox="1"/>
          <p:nvPr/>
        </p:nvSpPr>
        <p:spPr>
          <a:xfrm>
            <a:off x="383856" y="2133600"/>
            <a:ext cx="8207375" cy="3309111"/>
          </a:xfrm>
          <a:prstGeom prst="rect">
            <a:avLst/>
          </a:prstGeom>
        </p:spPr>
        <p:txBody>
          <a:bodyPr vert="horz" wrap="square" lIns="0" tIns="12700" rIns="0" bIns="0" rtlCol="0">
            <a:spAutoFit/>
          </a:bodyPr>
          <a:lstStyle/>
          <a:p>
            <a:pPr marL="88900" indent="-76835">
              <a:lnSpc>
                <a:spcPct val="100000"/>
              </a:lnSpc>
              <a:spcBef>
                <a:spcPts val="100"/>
              </a:spcBef>
              <a:buSzPct val="94117"/>
              <a:buFont typeface="Arial"/>
              <a:buChar char="•"/>
              <a:tabLst>
                <a:tab pos="89535" algn="l"/>
              </a:tabLst>
            </a:pPr>
            <a:r>
              <a:rPr sz="1700" i="1" spc="-15" dirty="0">
                <a:latin typeface="Verdana"/>
                <a:cs typeface="Verdana"/>
              </a:rPr>
              <a:t>Contains</a:t>
            </a:r>
            <a:r>
              <a:rPr sz="1700" i="1" spc="-130" dirty="0">
                <a:latin typeface="Verdana"/>
                <a:cs typeface="Verdana"/>
              </a:rPr>
              <a:t> </a:t>
            </a:r>
            <a:r>
              <a:rPr sz="1700" i="1" spc="45" dirty="0">
                <a:latin typeface="Verdana"/>
                <a:cs typeface="Verdana"/>
              </a:rPr>
              <a:t>one</a:t>
            </a:r>
            <a:r>
              <a:rPr sz="1700" i="1" spc="-130" dirty="0">
                <a:latin typeface="Verdana"/>
                <a:cs typeface="Verdana"/>
              </a:rPr>
              <a:t> </a:t>
            </a:r>
            <a:r>
              <a:rPr sz="1700" i="1" spc="-70" dirty="0">
                <a:latin typeface="Verdana"/>
                <a:cs typeface="Verdana"/>
              </a:rPr>
              <a:t>entry</a:t>
            </a:r>
            <a:r>
              <a:rPr sz="1700" i="1" spc="-145" dirty="0">
                <a:latin typeface="Verdana"/>
                <a:cs typeface="Verdana"/>
              </a:rPr>
              <a:t> </a:t>
            </a:r>
            <a:r>
              <a:rPr sz="1700" i="1" spc="-10" dirty="0">
                <a:latin typeface="Verdana"/>
                <a:cs typeface="Verdana"/>
              </a:rPr>
              <a:t>per</a:t>
            </a:r>
            <a:r>
              <a:rPr sz="1700" i="1" spc="-125" dirty="0">
                <a:latin typeface="Verdana"/>
                <a:cs typeface="Verdana"/>
              </a:rPr>
              <a:t> </a:t>
            </a:r>
            <a:r>
              <a:rPr sz="1700" i="1" spc="-50" dirty="0">
                <a:latin typeface="Verdana"/>
                <a:cs typeface="Verdana"/>
              </a:rPr>
              <a:t>station</a:t>
            </a:r>
            <a:r>
              <a:rPr sz="1700" i="1" spc="-125" dirty="0">
                <a:latin typeface="Verdana"/>
                <a:cs typeface="Verdana"/>
              </a:rPr>
              <a:t> </a:t>
            </a:r>
            <a:r>
              <a:rPr sz="1700" i="1" spc="10" dirty="0">
                <a:latin typeface="Verdana"/>
                <a:cs typeface="Verdana"/>
              </a:rPr>
              <a:t>of</a:t>
            </a:r>
            <a:r>
              <a:rPr sz="1700" i="1" spc="-125" dirty="0">
                <a:latin typeface="Verdana"/>
                <a:cs typeface="Verdana"/>
              </a:rPr>
              <a:t> </a:t>
            </a:r>
            <a:r>
              <a:rPr sz="1700" i="1" spc="-50" dirty="0">
                <a:latin typeface="Verdana"/>
                <a:cs typeface="Verdana"/>
              </a:rPr>
              <a:t>network</a:t>
            </a:r>
            <a:r>
              <a:rPr sz="1700" i="1" spc="-130" dirty="0">
                <a:latin typeface="Verdana"/>
                <a:cs typeface="Verdana"/>
              </a:rPr>
              <a:t> </a:t>
            </a:r>
            <a:r>
              <a:rPr sz="1700" i="1" spc="-5" dirty="0">
                <a:latin typeface="Verdana"/>
                <a:cs typeface="Verdana"/>
              </a:rPr>
              <a:t>to</a:t>
            </a:r>
            <a:r>
              <a:rPr sz="1700" i="1" spc="-135" dirty="0">
                <a:latin typeface="Verdana"/>
                <a:cs typeface="Verdana"/>
              </a:rPr>
              <a:t> </a:t>
            </a:r>
            <a:r>
              <a:rPr sz="1700" i="1" dirty="0">
                <a:latin typeface="Verdana"/>
                <a:cs typeface="Verdana"/>
              </a:rPr>
              <a:t>which</a:t>
            </a:r>
            <a:r>
              <a:rPr sz="1700" i="1" spc="-120" dirty="0">
                <a:latin typeface="Verdana"/>
                <a:cs typeface="Verdana"/>
              </a:rPr>
              <a:t> </a:t>
            </a:r>
            <a:r>
              <a:rPr sz="1700" i="1" spc="10" dirty="0">
                <a:latin typeface="Verdana"/>
                <a:cs typeface="Verdana"/>
              </a:rPr>
              <a:t>bridge</a:t>
            </a:r>
            <a:r>
              <a:rPr sz="1700" i="1" spc="-130" dirty="0">
                <a:latin typeface="Verdana"/>
                <a:cs typeface="Verdana"/>
              </a:rPr>
              <a:t> </a:t>
            </a:r>
            <a:r>
              <a:rPr sz="1700" i="1" spc="-170" dirty="0">
                <a:latin typeface="Verdana"/>
                <a:cs typeface="Verdana"/>
              </a:rPr>
              <a:t>is</a:t>
            </a:r>
            <a:r>
              <a:rPr sz="1700" i="1" spc="-130" dirty="0">
                <a:latin typeface="Verdana"/>
                <a:cs typeface="Verdana"/>
              </a:rPr>
              <a:t> </a:t>
            </a:r>
            <a:r>
              <a:rPr sz="1700" i="1" spc="45" dirty="0">
                <a:latin typeface="Verdana"/>
                <a:cs typeface="Verdana"/>
              </a:rPr>
              <a:t>connected.</a:t>
            </a:r>
            <a:endParaRPr sz="1700" dirty="0">
              <a:latin typeface="Verdana"/>
              <a:cs typeface="Verdana"/>
            </a:endParaRPr>
          </a:p>
          <a:p>
            <a:pPr marL="88900" indent="-76835">
              <a:lnSpc>
                <a:spcPct val="100000"/>
              </a:lnSpc>
              <a:spcBef>
                <a:spcPts val="20"/>
              </a:spcBef>
              <a:buSzPct val="94117"/>
              <a:buFont typeface="Arial"/>
              <a:buChar char="•"/>
              <a:tabLst>
                <a:tab pos="89535" algn="l"/>
              </a:tabLst>
            </a:pPr>
            <a:r>
              <a:rPr sz="1700" i="1" spc="-285" dirty="0">
                <a:latin typeface="Verdana"/>
                <a:cs typeface="Verdana"/>
              </a:rPr>
              <a:t>Is</a:t>
            </a:r>
            <a:r>
              <a:rPr sz="1700" i="1" spc="-125" dirty="0">
                <a:latin typeface="Verdana"/>
                <a:cs typeface="Verdana"/>
              </a:rPr>
              <a:t> </a:t>
            </a:r>
            <a:r>
              <a:rPr sz="1700" i="1" spc="-25" dirty="0">
                <a:latin typeface="Verdana"/>
                <a:cs typeface="Verdana"/>
              </a:rPr>
              <a:t>used</a:t>
            </a:r>
            <a:r>
              <a:rPr sz="1700" i="1" spc="-125" dirty="0">
                <a:latin typeface="Verdana"/>
                <a:cs typeface="Verdana"/>
              </a:rPr>
              <a:t> </a:t>
            </a:r>
            <a:r>
              <a:rPr sz="1700" i="1" spc="-10" dirty="0">
                <a:latin typeface="Verdana"/>
                <a:cs typeface="Verdana"/>
              </a:rPr>
              <a:t>to</a:t>
            </a:r>
            <a:r>
              <a:rPr sz="1700" i="1" spc="-120" dirty="0">
                <a:latin typeface="Verdana"/>
                <a:cs typeface="Verdana"/>
              </a:rPr>
              <a:t> </a:t>
            </a:r>
            <a:r>
              <a:rPr sz="1700" i="1" spc="-20" dirty="0">
                <a:latin typeface="Verdana"/>
                <a:cs typeface="Verdana"/>
              </a:rPr>
              <a:t>determine</a:t>
            </a:r>
            <a:r>
              <a:rPr sz="1700" i="1" spc="-130" dirty="0">
                <a:latin typeface="Verdana"/>
                <a:cs typeface="Verdana"/>
              </a:rPr>
              <a:t> </a:t>
            </a:r>
            <a:r>
              <a:rPr sz="1700" i="1" spc="-15" dirty="0">
                <a:latin typeface="Verdana"/>
                <a:cs typeface="Verdana"/>
              </a:rPr>
              <a:t>the</a:t>
            </a:r>
            <a:r>
              <a:rPr sz="1700" i="1" spc="-120" dirty="0">
                <a:latin typeface="Verdana"/>
                <a:cs typeface="Verdana"/>
              </a:rPr>
              <a:t> </a:t>
            </a:r>
            <a:r>
              <a:rPr sz="1700" i="1" spc="-50" dirty="0">
                <a:latin typeface="Verdana"/>
                <a:cs typeface="Verdana"/>
              </a:rPr>
              <a:t>network</a:t>
            </a:r>
            <a:r>
              <a:rPr sz="1700" i="1" spc="-130" dirty="0">
                <a:latin typeface="Verdana"/>
                <a:cs typeface="Verdana"/>
              </a:rPr>
              <a:t> </a:t>
            </a:r>
            <a:r>
              <a:rPr sz="1700" i="1" spc="10" dirty="0">
                <a:latin typeface="Verdana"/>
                <a:cs typeface="Verdana"/>
              </a:rPr>
              <a:t>of</a:t>
            </a:r>
            <a:r>
              <a:rPr sz="1700" i="1" spc="-114" dirty="0">
                <a:latin typeface="Verdana"/>
                <a:cs typeface="Verdana"/>
              </a:rPr>
              <a:t> </a:t>
            </a:r>
            <a:r>
              <a:rPr sz="1700" i="1" spc="-30" dirty="0">
                <a:latin typeface="Verdana"/>
                <a:cs typeface="Verdana"/>
              </a:rPr>
              <a:t>destination</a:t>
            </a:r>
            <a:r>
              <a:rPr sz="1700" i="1" spc="-125" dirty="0">
                <a:latin typeface="Verdana"/>
                <a:cs typeface="Verdana"/>
              </a:rPr>
              <a:t> </a:t>
            </a:r>
            <a:r>
              <a:rPr sz="1700" i="1" spc="-50" dirty="0">
                <a:latin typeface="Verdana"/>
                <a:cs typeface="Verdana"/>
              </a:rPr>
              <a:t>station</a:t>
            </a:r>
            <a:r>
              <a:rPr sz="1700" i="1" spc="-114" dirty="0">
                <a:latin typeface="Verdana"/>
                <a:cs typeface="Verdana"/>
              </a:rPr>
              <a:t> </a:t>
            </a:r>
            <a:r>
              <a:rPr sz="1700" i="1" spc="5" dirty="0">
                <a:latin typeface="Verdana"/>
                <a:cs typeface="Verdana"/>
              </a:rPr>
              <a:t>of</a:t>
            </a:r>
            <a:r>
              <a:rPr sz="1700" i="1" spc="-120" dirty="0">
                <a:latin typeface="Verdana"/>
                <a:cs typeface="Verdana"/>
              </a:rPr>
              <a:t> </a:t>
            </a:r>
            <a:r>
              <a:rPr sz="1700" i="1" spc="140" dirty="0">
                <a:latin typeface="Verdana"/>
                <a:cs typeface="Verdana"/>
              </a:rPr>
              <a:t>a</a:t>
            </a:r>
            <a:r>
              <a:rPr sz="1700" i="1" spc="-130" dirty="0">
                <a:latin typeface="Verdana"/>
                <a:cs typeface="Verdana"/>
              </a:rPr>
              <a:t> </a:t>
            </a:r>
            <a:r>
              <a:rPr sz="1700" i="1" spc="25" dirty="0">
                <a:latin typeface="Verdana"/>
                <a:cs typeface="Verdana"/>
              </a:rPr>
              <a:t>received</a:t>
            </a:r>
            <a:r>
              <a:rPr sz="1700" i="1" spc="-130" dirty="0">
                <a:latin typeface="Verdana"/>
                <a:cs typeface="Verdana"/>
              </a:rPr>
              <a:t> </a:t>
            </a:r>
            <a:r>
              <a:rPr sz="1700" i="1" spc="20" dirty="0">
                <a:latin typeface="Verdana"/>
                <a:cs typeface="Verdana"/>
              </a:rPr>
              <a:t>packet.</a:t>
            </a:r>
            <a:endParaRPr sz="1700" dirty="0">
              <a:latin typeface="Verdana"/>
              <a:cs typeface="Verdana"/>
            </a:endParaRPr>
          </a:p>
          <a:p>
            <a:pPr>
              <a:lnSpc>
                <a:spcPct val="100000"/>
              </a:lnSpc>
              <a:buClr>
                <a:srgbClr val="7E7E7E"/>
              </a:buClr>
              <a:buFont typeface="Arial"/>
              <a:buChar char="•"/>
            </a:pPr>
            <a:endParaRPr sz="1700" dirty="0">
              <a:latin typeface="Verdana"/>
              <a:cs typeface="Verdana"/>
            </a:endParaRPr>
          </a:p>
          <a:p>
            <a:pPr marL="12700">
              <a:lnSpc>
                <a:spcPct val="100000"/>
              </a:lnSpc>
            </a:pPr>
            <a:r>
              <a:rPr sz="1700" b="1" spc="-190" dirty="0">
                <a:latin typeface="Verdana"/>
                <a:cs typeface="Verdana"/>
              </a:rPr>
              <a:t>Filtering</a:t>
            </a:r>
            <a:endParaRPr sz="1700" dirty="0">
              <a:latin typeface="Verdana"/>
              <a:cs typeface="Verdana"/>
            </a:endParaRPr>
          </a:p>
          <a:p>
            <a:pPr marL="88900" indent="-76835">
              <a:lnSpc>
                <a:spcPct val="100000"/>
              </a:lnSpc>
              <a:buSzPct val="94117"/>
              <a:buFont typeface="Arial"/>
              <a:buChar char="•"/>
              <a:tabLst>
                <a:tab pos="89535" algn="l"/>
              </a:tabLst>
            </a:pPr>
            <a:r>
              <a:rPr sz="1700" i="1" spc="-285" dirty="0">
                <a:latin typeface="Verdana"/>
                <a:cs typeface="Verdana"/>
              </a:rPr>
              <a:t>Is</a:t>
            </a:r>
            <a:r>
              <a:rPr sz="1700" i="1" spc="-125" dirty="0">
                <a:latin typeface="Verdana"/>
                <a:cs typeface="Verdana"/>
              </a:rPr>
              <a:t> </a:t>
            </a:r>
            <a:r>
              <a:rPr sz="1700" i="1" spc="-25" dirty="0">
                <a:latin typeface="Verdana"/>
                <a:cs typeface="Verdana"/>
              </a:rPr>
              <a:t>used</a:t>
            </a:r>
            <a:r>
              <a:rPr sz="1700" i="1" spc="-125" dirty="0">
                <a:latin typeface="Verdana"/>
                <a:cs typeface="Verdana"/>
              </a:rPr>
              <a:t> </a:t>
            </a:r>
            <a:r>
              <a:rPr sz="1700" i="1" dirty="0">
                <a:latin typeface="Verdana"/>
                <a:cs typeface="Verdana"/>
              </a:rPr>
              <a:t>by</a:t>
            </a:r>
            <a:r>
              <a:rPr sz="1700" i="1" spc="-140" dirty="0">
                <a:latin typeface="Verdana"/>
                <a:cs typeface="Verdana"/>
              </a:rPr>
              <a:t> </a:t>
            </a:r>
            <a:r>
              <a:rPr sz="1700" i="1" spc="5" dirty="0">
                <a:latin typeface="Verdana"/>
                <a:cs typeface="Verdana"/>
              </a:rPr>
              <a:t>bridge</a:t>
            </a:r>
            <a:r>
              <a:rPr sz="1700" i="1" spc="-120" dirty="0">
                <a:latin typeface="Verdana"/>
                <a:cs typeface="Verdana"/>
              </a:rPr>
              <a:t> </a:t>
            </a:r>
            <a:r>
              <a:rPr sz="1700" i="1" spc="-10" dirty="0">
                <a:latin typeface="Verdana"/>
                <a:cs typeface="Verdana"/>
              </a:rPr>
              <a:t>to</a:t>
            </a:r>
            <a:r>
              <a:rPr sz="1700" i="1" spc="-120" dirty="0">
                <a:latin typeface="Verdana"/>
                <a:cs typeface="Verdana"/>
              </a:rPr>
              <a:t> </a:t>
            </a:r>
            <a:r>
              <a:rPr sz="1700" i="1" spc="-10" dirty="0">
                <a:latin typeface="Verdana"/>
                <a:cs typeface="Verdana"/>
              </a:rPr>
              <a:t>allow</a:t>
            </a:r>
            <a:r>
              <a:rPr sz="1700" i="1" spc="-155" dirty="0">
                <a:latin typeface="Verdana"/>
                <a:cs typeface="Verdana"/>
              </a:rPr>
              <a:t> </a:t>
            </a:r>
            <a:r>
              <a:rPr sz="1700" i="1" spc="-50" dirty="0">
                <a:latin typeface="Verdana"/>
                <a:cs typeface="Verdana"/>
              </a:rPr>
              <a:t>only</a:t>
            </a:r>
            <a:r>
              <a:rPr sz="1700" i="1" spc="-140" dirty="0">
                <a:latin typeface="Verdana"/>
                <a:cs typeface="Verdana"/>
              </a:rPr>
              <a:t> </a:t>
            </a:r>
            <a:r>
              <a:rPr sz="1700" i="1" spc="-35" dirty="0">
                <a:latin typeface="Verdana"/>
                <a:cs typeface="Verdana"/>
              </a:rPr>
              <a:t>those</a:t>
            </a:r>
            <a:r>
              <a:rPr sz="1700" i="1" spc="-130" dirty="0">
                <a:latin typeface="Verdana"/>
                <a:cs typeface="Verdana"/>
              </a:rPr>
              <a:t> </a:t>
            </a:r>
            <a:r>
              <a:rPr sz="1700" i="1" spc="10" dirty="0">
                <a:latin typeface="Verdana"/>
                <a:cs typeface="Verdana"/>
              </a:rPr>
              <a:t>packets</a:t>
            </a:r>
            <a:r>
              <a:rPr sz="1700" i="1" spc="-125" dirty="0">
                <a:latin typeface="Verdana"/>
                <a:cs typeface="Verdana"/>
              </a:rPr>
              <a:t> </a:t>
            </a:r>
            <a:r>
              <a:rPr sz="1700" i="1" spc="-15" dirty="0">
                <a:latin typeface="Verdana"/>
                <a:cs typeface="Verdana"/>
              </a:rPr>
              <a:t>destined</a:t>
            </a:r>
            <a:r>
              <a:rPr sz="1700" i="1" spc="-130" dirty="0">
                <a:latin typeface="Verdana"/>
                <a:cs typeface="Verdana"/>
              </a:rPr>
              <a:t> </a:t>
            </a:r>
            <a:r>
              <a:rPr sz="1700" i="1" spc="-5" dirty="0">
                <a:latin typeface="Verdana"/>
                <a:cs typeface="Verdana"/>
              </a:rPr>
              <a:t>to</a:t>
            </a:r>
            <a:r>
              <a:rPr sz="1700" i="1" spc="-130" dirty="0">
                <a:latin typeface="Verdana"/>
                <a:cs typeface="Verdana"/>
              </a:rPr>
              <a:t> </a:t>
            </a:r>
            <a:r>
              <a:rPr sz="1700" i="1" spc="-10" dirty="0">
                <a:latin typeface="Verdana"/>
                <a:cs typeface="Verdana"/>
              </a:rPr>
              <a:t>the</a:t>
            </a:r>
            <a:r>
              <a:rPr sz="1700" i="1" spc="-125" dirty="0">
                <a:latin typeface="Verdana"/>
                <a:cs typeface="Verdana"/>
              </a:rPr>
              <a:t> </a:t>
            </a:r>
            <a:r>
              <a:rPr sz="1700" i="1" spc="-25" dirty="0">
                <a:latin typeface="Verdana"/>
                <a:cs typeface="Verdana"/>
              </a:rPr>
              <a:t>remote</a:t>
            </a:r>
            <a:r>
              <a:rPr sz="1700" i="1" spc="-120" dirty="0">
                <a:latin typeface="Verdana"/>
                <a:cs typeface="Verdana"/>
              </a:rPr>
              <a:t> </a:t>
            </a:r>
            <a:r>
              <a:rPr sz="1700" i="1" spc="-60" dirty="0">
                <a:latin typeface="Verdana"/>
                <a:cs typeface="Verdana"/>
              </a:rPr>
              <a:t>network.</a:t>
            </a:r>
            <a:endParaRPr sz="1700" dirty="0">
              <a:latin typeface="Verdana"/>
              <a:cs typeface="Verdana"/>
            </a:endParaRPr>
          </a:p>
          <a:p>
            <a:pPr marL="88900" indent="-76835">
              <a:lnSpc>
                <a:spcPct val="100000"/>
              </a:lnSpc>
              <a:spcBef>
                <a:spcPts val="10"/>
              </a:spcBef>
              <a:buSzPct val="94117"/>
              <a:buFont typeface="Arial"/>
              <a:buChar char="•"/>
              <a:tabLst>
                <a:tab pos="89535" algn="l"/>
              </a:tabLst>
            </a:pPr>
            <a:r>
              <a:rPr sz="1700" i="1" spc="-10" dirty="0">
                <a:latin typeface="Verdana"/>
                <a:cs typeface="Verdana"/>
              </a:rPr>
              <a:t>Packets</a:t>
            </a:r>
            <a:r>
              <a:rPr sz="1700" i="1" spc="-130" dirty="0">
                <a:latin typeface="Verdana"/>
                <a:cs typeface="Verdana"/>
              </a:rPr>
              <a:t> </a:t>
            </a:r>
            <a:r>
              <a:rPr sz="1700" i="1" spc="5" dirty="0">
                <a:latin typeface="Verdana"/>
                <a:cs typeface="Verdana"/>
              </a:rPr>
              <a:t>are</a:t>
            </a:r>
            <a:r>
              <a:rPr sz="1700" i="1" spc="-130" dirty="0">
                <a:latin typeface="Verdana"/>
                <a:cs typeface="Verdana"/>
              </a:rPr>
              <a:t> </a:t>
            </a:r>
            <a:r>
              <a:rPr sz="1700" i="1" spc="-40" dirty="0">
                <a:latin typeface="Verdana"/>
                <a:cs typeface="Verdana"/>
              </a:rPr>
              <a:t>filtered</a:t>
            </a:r>
            <a:r>
              <a:rPr sz="1700" i="1" spc="-125" dirty="0">
                <a:latin typeface="Verdana"/>
                <a:cs typeface="Verdana"/>
              </a:rPr>
              <a:t> </a:t>
            </a:r>
            <a:r>
              <a:rPr sz="1700" i="1" spc="-65" dirty="0">
                <a:latin typeface="Verdana"/>
                <a:cs typeface="Verdana"/>
              </a:rPr>
              <a:t>with</a:t>
            </a:r>
            <a:r>
              <a:rPr sz="1700" i="1" spc="-120" dirty="0">
                <a:latin typeface="Verdana"/>
                <a:cs typeface="Verdana"/>
              </a:rPr>
              <a:t> </a:t>
            </a:r>
            <a:r>
              <a:rPr sz="1700" i="1" spc="-10" dirty="0">
                <a:latin typeface="Verdana"/>
                <a:cs typeface="Verdana"/>
              </a:rPr>
              <a:t>respect</a:t>
            </a:r>
            <a:r>
              <a:rPr sz="1700" i="1" spc="-120" dirty="0">
                <a:latin typeface="Verdana"/>
                <a:cs typeface="Verdana"/>
              </a:rPr>
              <a:t> </a:t>
            </a:r>
            <a:r>
              <a:rPr sz="1700" i="1" spc="-5" dirty="0">
                <a:latin typeface="Verdana"/>
                <a:cs typeface="Verdana"/>
              </a:rPr>
              <a:t>to</a:t>
            </a:r>
            <a:r>
              <a:rPr sz="1700" i="1" spc="-120" dirty="0">
                <a:latin typeface="Verdana"/>
                <a:cs typeface="Verdana"/>
              </a:rPr>
              <a:t> </a:t>
            </a:r>
            <a:r>
              <a:rPr sz="1700" i="1" spc="-75" dirty="0">
                <a:latin typeface="Verdana"/>
                <a:cs typeface="Verdana"/>
              </a:rPr>
              <a:t>their</a:t>
            </a:r>
            <a:r>
              <a:rPr sz="1700" i="1" spc="-130" dirty="0">
                <a:latin typeface="Verdana"/>
                <a:cs typeface="Verdana"/>
              </a:rPr>
              <a:t> </a:t>
            </a:r>
            <a:r>
              <a:rPr sz="1700" i="1" spc="-30" dirty="0">
                <a:latin typeface="Verdana"/>
                <a:cs typeface="Verdana"/>
              </a:rPr>
              <a:t>destination</a:t>
            </a:r>
            <a:r>
              <a:rPr sz="1700" i="1" spc="-114" dirty="0">
                <a:latin typeface="Verdana"/>
                <a:cs typeface="Verdana"/>
              </a:rPr>
              <a:t> </a:t>
            </a:r>
            <a:r>
              <a:rPr sz="1700" i="1" spc="65" dirty="0">
                <a:latin typeface="Verdana"/>
                <a:cs typeface="Verdana"/>
              </a:rPr>
              <a:t>and</a:t>
            </a:r>
            <a:r>
              <a:rPr sz="1700" i="1" spc="-125" dirty="0">
                <a:latin typeface="Verdana"/>
                <a:cs typeface="Verdana"/>
              </a:rPr>
              <a:t> </a:t>
            </a:r>
            <a:r>
              <a:rPr sz="1700" i="1" spc="-50" dirty="0">
                <a:latin typeface="Verdana"/>
                <a:cs typeface="Verdana"/>
              </a:rPr>
              <a:t>multicast</a:t>
            </a:r>
            <a:r>
              <a:rPr sz="1700" i="1" spc="-114" dirty="0">
                <a:latin typeface="Verdana"/>
                <a:cs typeface="Verdana"/>
              </a:rPr>
              <a:t> </a:t>
            </a:r>
            <a:r>
              <a:rPr sz="1700" i="1" spc="-55" dirty="0">
                <a:latin typeface="Verdana"/>
                <a:cs typeface="Verdana"/>
              </a:rPr>
              <a:t>addresses.</a:t>
            </a:r>
            <a:endParaRPr sz="1700" dirty="0">
              <a:latin typeface="Verdana"/>
              <a:cs typeface="Verdana"/>
            </a:endParaRPr>
          </a:p>
          <a:p>
            <a:pPr marL="12700">
              <a:lnSpc>
                <a:spcPct val="100000"/>
              </a:lnSpc>
              <a:spcBef>
                <a:spcPts val="20"/>
              </a:spcBef>
            </a:pPr>
            <a:endParaRPr lang="en-US" sz="1700" b="1" spc="-185" dirty="0">
              <a:latin typeface="Verdana"/>
              <a:cs typeface="Verdana"/>
            </a:endParaRPr>
          </a:p>
          <a:p>
            <a:pPr marL="12700">
              <a:lnSpc>
                <a:spcPct val="100000"/>
              </a:lnSpc>
              <a:spcBef>
                <a:spcPts val="20"/>
              </a:spcBef>
            </a:pPr>
            <a:r>
              <a:rPr sz="1700" b="1" spc="-185" dirty="0">
                <a:latin typeface="Verdana"/>
                <a:cs typeface="Verdana"/>
              </a:rPr>
              <a:t>Forwarding</a:t>
            </a:r>
            <a:endParaRPr sz="1700" dirty="0">
              <a:latin typeface="Verdana"/>
              <a:cs typeface="Verdana"/>
            </a:endParaRPr>
          </a:p>
          <a:p>
            <a:pPr marL="88900" indent="-76835">
              <a:lnSpc>
                <a:spcPct val="100000"/>
              </a:lnSpc>
              <a:buSzPct val="94117"/>
              <a:buFont typeface="Arial"/>
              <a:buChar char="•"/>
              <a:tabLst>
                <a:tab pos="89535" algn="l"/>
              </a:tabLst>
            </a:pPr>
            <a:r>
              <a:rPr sz="1700" i="1" spc="-95" dirty="0">
                <a:latin typeface="Verdana"/>
                <a:cs typeface="Verdana"/>
              </a:rPr>
              <a:t>The</a:t>
            </a:r>
            <a:r>
              <a:rPr sz="1700" i="1" spc="-135" dirty="0">
                <a:latin typeface="Verdana"/>
                <a:cs typeface="Verdana"/>
              </a:rPr>
              <a:t> </a:t>
            </a:r>
            <a:r>
              <a:rPr sz="1700" i="1" spc="-30" dirty="0">
                <a:latin typeface="Verdana"/>
                <a:cs typeface="Verdana"/>
              </a:rPr>
              <a:t>process</a:t>
            </a:r>
            <a:r>
              <a:rPr sz="1700" i="1" spc="-140" dirty="0">
                <a:latin typeface="Verdana"/>
                <a:cs typeface="Verdana"/>
              </a:rPr>
              <a:t> </a:t>
            </a:r>
            <a:r>
              <a:rPr sz="1700" i="1" spc="10" dirty="0">
                <a:latin typeface="Verdana"/>
                <a:cs typeface="Verdana"/>
              </a:rPr>
              <a:t>of</a:t>
            </a:r>
            <a:r>
              <a:rPr sz="1700" i="1" spc="-125" dirty="0">
                <a:latin typeface="Verdana"/>
                <a:cs typeface="Verdana"/>
              </a:rPr>
              <a:t> </a:t>
            </a:r>
            <a:r>
              <a:rPr sz="1700" i="1" spc="-45" dirty="0">
                <a:latin typeface="Verdana"/>
                <a:cs typeface="Verdana"/>
              </a:rPr>
              <a:t>passing</a:t>
            </a:r>
            <a:r>
              <a:rPr sz="1700" i="1" spc="-125" dirty="0">
                <a:latin typeface="Verdana"/>
                <a:cs typeface="Verdana"/>
              </a:rPr>
              <a:t> </a:t>
            </a:r>
            <a:r>
              <a:rPr sz="1700" i="1" spc="140" dirty="0">
                <a:latin typeface="Verdana"/>
                <a:cs typeface="Verdana"/>
              </a:rPr>
              <a:t>a</a:t>
            </a:r>
            <a:r>
              <a:rPr sz="1700" i="1" spc="-135" dirty="0">
                <a:latin typeface="Verdana"/>
                <a:cs typeface="Verdana"/>
              </a:rPr>
              <a:t> </a:t>
            </a:r>
            <a:r>
              <a:rPr sz="1700" i="1" spc="50" dirty="0">
                <a:latin typeface="Verdana"/>
                <a:cs typeface="Verdana"/>
              </a:rPr>
              <a:t>packet</a:t>
            </a:r>
            <a:r>
              <a:rPr sz="1700" i="1" spc="-120" dirty="0">
                <a:latin typeface="Verdana"/>
                <a:cs typeface="Verdana"/>
              </a:rPr>
              <a:t> </a:t>
            </a:r>
            <a:r>
              <a:rPr sz="1700" i="1" spc="-65" dirty="0">
                <a:latin typeface="Verdana"/>
                <a:cs typeface="Verdana"/>
              </a:rPr>
              <a:t>from</a:t>
            </a:r>
            <a:r>
              <a:rPr sz="1700" i="1" spc="-155" dirty="0">
                <a:latin typeface="Verdana"/>
                <a:cs typeface="Verdana"/>
              </a:rPr>
              <a:t> </a:t>
            </a:r>
            <a:r>
              <a:rPr sz="1700" i="1" spc="45" dirty="0">
                <a:latin typeface="Verdana"/>
                <a:cs typeface="Verdana"/>
              </a:rPr>
              <a:t>one</a:t>
            </a:r>
            <a:r>
              <a:rPr sz="1700" i="1" spc="-130" dirty="0">
                <a:latin typeface="Verdana"/>
                <a:cs typeface="Verdana"/>
              </a:rPr>
              <a:t> </a:t>
            </a:r>
            <a:r>
              <a:rPr sz="1700" i="1" spc="-50" dirty="0">
                <a:latin typeface="Verdana"/>
                <a:cs typeface="Verdana"/>
              </a:rPr>
              <a:t>network</a:t>
            </a:r>
            <a:r>
              <a:rPr sz="1700" i="1" spc="-135" dirty="0">
                <a:latin typeface="Verdana"/>
                <a:cs typeface="Verdana"/>
              </a:rPr>
              <a:t> </a:t>
            </a:r>
            <a:r>
              <a:rPr sz="1700" i="1" spc="-10" dirty="0">
                <a:latin typeface="Verdana"/>
                <a:cs typeface="Verdana"/>
              </a:rPr>
              <a:t>to</a:t>
            </a:r>
            <a:r>
              <a:rPr sz="1700" i="1" spc="-125" dirty="0">
                <a:latin typeface="Verdana"/>
                <a:cs typeface="Verdana"/>
              </a:rPr>
              <a:t> </a:t>
            </a:r>
            <a:r>
              <a:rPr sz="1700" i="1" spc="-25" dirty="0">
                <a:latin typeface="Verdana"/>
                <a:cs typeface="Verdana"/>
              </a:rPr>
              <a:t>another.</a:t>
            </a:r>
            <a:endParaRPr sz="1700" dirty="0">
              <a:latin typeface="Verdana"/>
              <a:cs typeface="Verdana"/>
            </a:endParaRPr>
          </a:p>
          <a:p>
            <a:pPr marL="12700">
              <a:lnSpc>
                <a:spcPct val="100000"/>
              </a:lnSpc>
              <a:spcBef>
                <a:spcPts val="10"/>
              </a:spcBef>
            </a:pPr>
            <a:endParaRPr lang="en-US" sz="1700" b="1" spc="-170" dirty="0">
              <a:latin typeface="Verdana"/>
              <a:cs typeface="Verdana"/>
            </a:endParaRPr>
          </a:p>
          <a:p>
            <a:pPr marL="12700">
              <a:lnSpc>
                <a:spcPct val="100000"/>
              </a:lnSpc>
              <a:spcBef>
                <a:spcPts val="10"/>
              </a:spcBef>
            </a:pPr>
            <a:r>
              <a:rPr sz="1700" b="1" spc="-170" dirty="0">
                <a:latin typeface="Verdana"/>
                <a:cs typeface="Verdana"/>
              </a:rPr>
              <a:t>Learning</a:t>
            </a:r>
            <a:r>
              <a:rPr sz="1700" b="1" spc="-105" dirty="0">
                <a:latin typeface="Verdana"/>
                <a:cs typeface="Verdana"/>
              </a:rPr>
              <a:t> </a:t>
            </a:r>
            <a:r>
              <a:rPr sz="1700" b="1" spc="-170" dirty="0">
                <a:latin typeface="Verdana"/>
                <a:cs typeface="Verdana"/>
              </a:rPr>
              <a:t>Algorithm</a:t>
            </a:r>
            <a:endParaRPr sz="2000" dirty="0">
              <a:latin typeface="Verdana"/>
              <a:cs typeface="Verdana"/>
            </a:endParaRPr>
          </a:p>
          <a:p>
            <a:pPr marL="12700" marR="936625">
              <a:lnSpc>
                <a:spcPct val="79900"/>
              </a:lnSpc>
              <a:buSzPct val="94117"/>
              <a:buFont typeface="Arial"/>
              <a:buChar char="•"/>
              <a:tabLst>
                <a:tab pos="89535" algn="l"/>
              </a:tabLst>
            </a:pPr>
            <a:r>
              <a:rPr sz="1700" i="1" spc="-95" dirty="0">
                <a:latin typeface="Verdana"/>
                <a:cs typeface="Verdana"/>
              </a:rPr>
              <a:t>The</a:t>
            </a:r>
            <a:r>
              <a:rPr sz="1700" i="1" spc="-135" dirty="0">
                <a:latin typeface="Verdana"/>
                <a:cs typeface="Verdana"/>
              </a:rPr>
              <a:t> </a:t>
            </a:r>
            <a:r>
              <a:rPr sz="1700" i="1" spc="-30" dirty="0">
                <a:latin typeface="Verdana"/>
                <a:cs typeface="Verdana"/>
              </a:rPr>
              <a:t>process</a:t>
            </a:r>
            <a:r>
              <a:rPr sz="1700" i="1" spc="335" dirty="0">
                <a:latin typeface="Verdana"/>
                <a:cs typeface="Verdana"/>
              </a:rPr>
              <a:t> </a:t>
            </a:r>
            <a:r>
              <a:rPr sz="1700" i="1" spc="5" dirty="0">
                <a:latin typeface="Verdana"/>
                <a:cs typeface="Verdana"/>
              </a:rPr>
              <a:t>by</a:t>
            </a:r>
            <a:r>
              <a:rPr sz="1700" i="1" spc="-150" dirty="0">
                <a:latin typeface="Verdana"/>
                <a:cs typeface="Verdana"/>
              </a:rPr>
              <a:t> </a:t>
            </a:r>
            <a:r>
              <a:rPr sz="1700" i="1" dirty="0">
                <a:latin typeface="Verdana"/>
                <a:cs typeface="Verdana"/>
              </a:rPr>
              <a:t>which</a:t>
            </a:r>
            <a:r>
              <a:rPr sz="1700" i="1" spc="-125" dirty="0">
                <a:latin typeface="Verdana"/>
                <a:cs typeface="Verdana"/>
              </a:rPr>
              <a:t> </a:t>
            </a:r>
            <a:r>
              <a:rPr sz="1700" i="1" spc="-10" dirty="0">
                <a:latin typeface="Verdana"/>
                <a:cs typeface="Verdana"/>
              </a:rPr>
              <a:t>the</a:t>
            </a:r>
            <a:r>
              <a:rPr sz="1700" i="1" spc="-130" dirty="0">
                <a:latin typeface="Verdana"/>
                <a:cs typeface="Verdana"/>
              </a:rPr>
              <a:t> </a:t>
            </a:r>
            <a:r>
              <a:rPr sz="1700" i="1" spc="5" dirty="0">
                <a:latin typeface="Verdana"/>
                <a:cs typeface="Verdana"/>
              </a:rPr>
              <a:t>bridge</a:t>
            </a:r>
            <a:r>
              <a:rPr sz="1700" i="1" spc="-125" dirty="0">
                <a:latin typeface="Verdana"/>
                <a:cs typeface="Verdana"/>
              </a:rPr>
              <a:t> </a:t>
            </a:r>
            <a:r>
              <a:rPr sz="1700" i="1" spc="-65" dirty="0">
                <a:latin typeface="Verdana"/>
                <a:cs typeface="Verdana"/>
              </a:rPr>
              <a:t>learns</a:t>
            </a:r>
            <a:r>
              <a:rPr sz="1700" i="1" spc="-125" dirty="0">
                <a:latin typeface="Verdana"/>
                <a:cs typeface="Verdana"/>
              </a:rPr>
              <a:t> </a:t>
            </a:r>
            <a:r>
              <a:rPr sz="1700" i="1" spc="20" dirty="0">
                <a:latin typeface="Verdana"/>
                <a:cs typeface="Verdana"/>
              </a:rPr>
              <a:t>how</a:t>
            </a:r>
            <a:r>
              <a:rPr sz="1700" i="1" spc="-160" dirty="0">
                <a:latin typeface="Verdana"/>
                <a:cs typeface="Verdana"/>
              </a:rPr>
              <a:t> </a:t>
            </a:r>
            <a:r>
              <a:rPr sz="1700" i="1" spc="-10" dirty="0">
                <a:latin typeface="Verdana"/>
                <a:cs typeface="Verdana"/>
              </a:rPr>
              <a:t>to</a:t>
            </a:r>
            <a:r>
              <a:rPr sz="1700" i="1" spc="-125" dirty="0">
                <a:latin typeface="Verdana"/>
                <a:cs typeface="Verdana"/>
              </a:rPr>
              <a:t> </a:t>
            </a:r>
            <a:r>
              <a:rPr sz="1700" i="1" spc="35" dirty="0">
                <a:latin typeface="Verdana"/>
                <a:cs typeface="Verdana"/>
              </a:rPr>
              <a:t>reach</a:t>
            </a:r>
            <a:r>
              <a:rPr sz="1700" i="1" spc="-125" dirty="0">
                <a:latin typeface="Verdana"/>
                <a:cs typeface="Verdana"/>
              </a:rPr>
              <a:t> </a:t>
            </a:r>
            <a:r>
              <a:rPr sz="1700" i="1" spc="-70" dirty="0">
                <a:latin typeface="Verdana"/>
                <a:cs typeface="Verdana"/>
              </a:rPr>
              <a:t>stations</a:t>
            </a:r>
            <a:r>
              <a:rPr sz="1700" i="1" spc="-140" dirty="0">
                <a:latin typeface="Verdana"/>
                <a:cs typeface="Verdana"/>
              </a:rPr>
              <a:t> </a:t>
            </a:r>
            <a:r>
              <a:rPr sz="1700" i="1" spc="20" dirty="0">
                <a:latin typeface="Verdana"/>
                <a:cs typeface="Verdana"/>
              </a:rPr>
              <a:t>on</a:t>
            </a:r>
            <a:r>
              <a:rPr sz="1700" i="1" spc="-125" dirty="0">
                <a:latin typeface="Verdana"/>
                <a:cs typeface="Verdana"/>
              </a:rPr>
              <a:t> </a:t>
            </a:r>
            <a:r>
              <a:rPr sz="1700" i="1" spc="-10" dirty="0">
                <a:latin typeface="Verdana"/>
                <a:cs typeface="Verdana"/>
              </a:rPr>
              <a:t>the  </a:t>
            </a:r>
            <a:r>
              <a:rPr sz="1700" i="1" spc="-65" dirty="0">
                <a:latin typeface="Verdana"/>
                <a:cs typeface="Verdana"/>
              </a:rPr>
              <a:t>internetwork.</a:t>
            </a:r>
            <a:endParaRPr sz="1700" dirty="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97220" y="4804409"/>
            <a:ext cx="3446779" cy="201041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8601" y="0"/>
            <a:ext cx="8229600" cy="1518877"/>
          </a:xfrm>
          <a:prstGeom prst="rect">
            <a:avLst/>
          </a:prstGeom>
        </p:spPr>
        <p:txBody>
          <a:bodyPr vert="horz" wrap="square" lIns="0" tIns="109220" rIns="0" bIns="0" rtlCol="0">
            <a:spAutoFit/>
          </a:bodyPr>
          <a:lstStyle/>
          <a:p>
            <a:pPr marL="12700" marR="5080" indent="1365250" algn="ctr">
              <a:lnSpc>
                <a:spcPts val="5800"/>
              </a:lnSpc>
              <a:spcBef>
                <a:spcPts val="860"/>
              </a:spcBef>
            </a:pPr>
            <a:r>
              <a:rPr spc="110" dirty="0">
                <a:latin typeface="Georgia"/>
                <a:cs typeface="Georgia"/>
              </a:rPr>
              <a:t>Advantages </a:t>
            </a:r>
            <a:r>
              <a:rPr spc="235" dirty="0">
                <a:latin typeface="Georgia"/>
                <a:cs typeface="Georgia"/>
              </a:rPr>
              <a:t>And  </a:t>
            </a:r>
            <a:r>
              <a:rPr spc="35" dirty="0">
                <a:latin typeface="Georgia"/>
                <a:cs typeface="Georgia"/>
              </a:rPr>
              <a:t>Disadvantages </a:t>
            </a:r>
            <a:r>
              <a:rPr spc="130" dirty="0">
                <a:latin typeface="Georgia"/>
                <a:cs typeface="Georgia"/>
              </a:rPr>
              <a:t>Of</a:t>
            </a:r>
            <a:r>
              <a:rPr spc="15" dirty="0">
                <a:latin typeface="Georgia"/>
                <a:cs typeface="Georgia"/>
              </a:rPr>
              <a:t> </a:t>
            </a:r>
            <a:r>
              <a:rPr spc="5" dirty="0">
                <a:latin typeface="Georgia"/>
                <a:cs typeface="Georgia"/>
              </a:rPr>
              <a:t>Bridges</a:t>
            </a:r>
            <a:endParaRPr dirty="0">
              <a:latin typeface="Georgia"/>
              <a:cs typeface="Georgia"/>
            </a:endParaRPr>
          </a:p>
        </p:txBody>
      </p:sp>
      <p:sp>
        <p:nvSpPr>
          <p:cNvPr id="4" name="object 4"/>
          <p:cNvSpPr txBox="1"/>
          <p:nvPr/>
        </p:nvSpPr>
        <p:spPr>
          <a:xfrm>
            <a:off x="535940" y="1557020"/>
            <a:ext cx="7324725" cy="4442460"/>
          </a:xfrm>
          <a:prstGeom prst="rect">
            <a:avLst/>
          </a:prstGeom>
        </p:spPr>
        <p:txBody>
          <a:bodyPr vert="horz" wrap="square" lIns="0" tIns="88900" rIns="0" bIns="0" rtlCol="0">
            <a:spAutoFit/>
          </a:bodyPr>
          <a:lstStyle/>
          <a:p>
            <a:pPr marL="12700">
              <a:lnSpc>
                <a:spcPct val="100000"/>
              </a:lnSpc>
              <a:spcBef>
                <a:spcPts val="700"/>
              </a:spcBef>
            </a:pPr>
            <a:r>
              <a:rPr sz="2400" b="1" spc="-165" dirty="0">
                <a:latin typeface="Verdana"/>
                <a:cs typeface="Verdana"/>
              </a:rPr>
              <a:t>Advantages </a:t>
            </a:r>
            <a:r>
              <a:rPr sz="2400" b="1" spc="-229" dirty="0">
                <a:latin typeface="Verdana"/>
                <a:cs typeface="Verdana"/>
              </a:rPr>
              <a:t>of </a:t>
            </a:r>
            <a:r>
              <a:rPr sz="2400" b="1" spc="-254" dirty="0">
                <a:latin typeface="Verdana"/>
                <a:cs typeface="Verdana"/>
              </a:rPr>
              <a:t>using </a:t>
            </a:r>
            <a:r>
              <a:rPr sz="2400" b="1" spc="-20" dirty="0">
                <a:latin typeface="Verdana"/>
                <a:cs typeface="Verdana"/>
              </a:rPr>
              <a:t>a</a:t>
            </a:r>
            <a:r>
              <a:rPr sz="2400" b="1" spc="30" dirty="0">
                <a:latin typeface="Verdana"/>
                <a:cs typeface="Verdana"/>
              </a:rPr>
              <a:t> </a:t>
            </a:r>
            <a:r>
              <a:rPr sz="2400" b="1" spc="-175" dirty="0">
                <a:latin typeface="Verdana"/>
                <a:cs typeface="Verdana"/>
              </a:rPr>
              <a:t>bridge</a:t>
            </a:r>
            <a:endParaRPr sz="2400" dirty="0">
              <a:latin typeface="Verdana"/>
              <a:cs typeface="Verdana"/>
            </a:endParaRPr>
          </a:p>
          <a:p>
            <a:pPr marL="203200" indent="-190500">
              <a:lnSpc>
                <a:spcPct val="100000"/>
              </a:lnSpc>
              <a:spcBef>
                <a:spcPts val="600"/>
              </a:spcBef>
              <a:buFont typeface="Arial"/>
              <a:buChar char="•"/>
              <a:tabLst>
                <a:tab pos="203200" algn="l"/>
              </a:tabLst>
            </a:pPr>
            <a:r>
              <a:rPr sz="2400" i="1" spc="-75" dirty="0">
                <a:latin typeface="Verdana"/>
                <a:cs typeface="Verdana"/>
              </a:rPr>
              <a:t>Extend </a:t>
            </a:r>
            <a:r>
              <a:rPr sz="2400" i="1" spc="-35" dirty="0">
                <a:latin typeface="Verdana"/>
                <a:cs typeface="Verdana"/>
              </a:rPr>
              <a:t>physical</a:t>
            </a:r>
            <a:r>
              <a:rPr sz="2400" i="1" spc="-310" dirty="0">
                <a:latin typeface="Verdana"/>
                <a:cs typeface="Verdana"/>
              </a:rPr>
              <a:t> </a:t>
            </a:r>
            <a:r>
              <a:rPr sz="2400" i="1" spc="-65" dirty="0">
                <a:latin typeface="Verdana"/>
                <a:cs typeface="Verdana"/>
              </a:rPr>
              <a:t>network</a:t>
            </a:r>
            <a:endParaRPr sz="2400" dirty="0">
              <a:latin typeface="Verdana"/>
              <a:cs typeface="Verdana"/>
            </a:endParaRPr>
          </a:p>
          <a:p>
            <a:pPr marL="203200" indent="-190500">
              <a:lnSpc>
                <a:spcPct val="100000"/>
              </a:lnSpc>
              <a:spcBef>
                <a:spcPts val="600"/>
              </a:spcBef>
              <a:buFont typeface="Arial"/>
              <a:buChar char="•"/>
              <a:tabLst>
                <a:tab pos="203200" algn="l"/>
              </a:tabLst>
            </a:pPr>
            <a:r>
              <a:rPr sz="2400" i="1" spc="65" dirty="0">
                <a:latin typeface="Verdana"/>
                <a:cs typeface="Verdana"/>
              </a:rPr>
              <a:t>Reduce</a:t>
            </a:r>
            <a:r>
              <a:rPr sz="2400" i="1" spc="-635" dirty="0">
                <a:latin typeface="Verdana"/>
                <a:cs typeface="Verdana"/>
              </a:rPr>
              <a:t> </a:t>
            </a:r>
            <a:r>
              <a:rPr sz="2400" i="1" spc="-65" dirty="0">
                <a:latin typeface="Verdana"/>
                <a:cs typeface="Verdana"/>
              </a:rPr>
              <a:t>network </a:t>
            </a:r>
            <a:r>
              <a:rPr sz="2400" i="1" spc="-45" dirty="0">
                <a:latin typeface="Verdana"/>
                <a:cs typeface="Verdana"/>
              </a:rPr>
              <a:t>traffic </a:t>
            </a:r>
            <a:r>
              <a:rPr sz="2400" i="1" spc="-85" dirty="0">
                <a:latin typeface="Verdana"/>
                <a:cs typeface="Verdana"/>
              </a:rPr>
              <a:t>with </a:t>
            </a:r>
            <a:r>
              <a:rPr sz="2400" i="1" spc="-110" dirty="0">
                <a:latin typeface="Verdana"/>
                <a:cs typeface="Verdana"/>
              </a:rPr>
              <a:t>minor </a:t>
            </a:r>
            <a:r>
              <a:rPr sz="2400" i="1" spc="-25" dirty="0">
                <a:latin typeface="Verdana"/>
                <a:cs typeface="Verdana"/>
              </a:rPr>
              <a:t>segmentation</a:t>
            </a:r>
            <a:endParaRPr sz="2400" dirty="0">
              <a:latin typeface="Verdana"/>
              <a:cs typeface="Verdana"/>
            </a:endParaRPr>
          </a:p>
          <a:p>
            <a:pPr marL="203200" indent="-190500">
              <a:lnSpc>
                <a:spcPct val="100000"/>
              </a:lnSpc>
              <a:spcBef>
                <a:spcPts val="600"/>
              </a:spcBef>
              <a:buFont typeface="Arial"/>
              <a:buChar char="•"/>
              <a:tabLst>
                <a:tab pos="203200" algn="l"/>
              </a:tabLst>
            </a:pPr>
            <a:r>
              <a:rPr sz="2400" i="1" spc="-5" dirty="0">
                <a:latin typeface="Verdana"/>
                <a:cs typeface="Verdana"/>
              </a:rPr>
              <a:t>Creates </a:t>
            </a:r>
            <a:r>
              <a:rPr sz="2400" i="1" dirty="0">
                <a:latin typeface="Verdana"/>
                <a:cs typeface="Verdana"/>
              </a:rPr>
              <a:t>separate </a:t>
            </a:r>
            <a:r>
              <a:rPr sz="2400" i="1" spc="-70" dirty="0">
                <a:latin typeface="Verdana"/>
                <a:cs typeface="Verdana"/>
              </a:rPr>
              <a:t>collision</a:t>
            </a:r>
            <a:r>
              <a:rPr sz="2400" i="1" spc="-570" dirty="0">
                <a:latin typeface="Verdana"/>
                <a:cs typeface="Verdana"/>
              </a:rPr>
              <a:t> </a:t>
            </a:r>
            <a:r>
              <a:rPr sz="2400" i="1" spc="-30" dirty="0">
                <a:latin typeface="Verdana"/>
                <a:cs typeface="Verdana"/>
              </a:rPr>
              <a:t>domains</a:t>
            </a:r>
            <a:endParaRPr sz="2400" dirty="0">
              <a:latin typeface="Verdana"/>
              <a:cs typeface="Verdana"/>
            </a:endParaRPr>
          </a:p>
          <a:p>
            <a:pPr marL="203200" indent="-190500">
              <a:lnSpc>
                <a:spcPct val="100000"/>
              </a:lnSpc>
              <a:spcBef>
                <a:spcPts val="590"/>
              </a:spcBef>
              <a:buFont typeface="Arial"/>
              <a:buChar char="•"/>
              <a:tabLst>
                <a:tab pos="203200" algn="l"/>
              </a:tabLst>
            </a:pPr>
            <a:r>
              <a:rPr sz="2400" i="1" spc="65" dirty="0">
                <a:latin typeface="Verdana"/>
                <a:cs typeface="Verdana"/>
              </a:rPr>
              <a:t>Reduce</a:t>
            </a:r>
            <a:r>
              <a:rPr sz="2400" i="1" spc="-195" dirty="0">
                <a:latin typeface="Verdana"/>
                <a:cs typeface="Verdana"/>
              </a:rPr>
              <a:t> </a:t>
            </a:r>
            <a:r>
              <a:rPr sz="2400" i="1" spc="-95" dirty="0">
                <a:latin typeface="Verdana"/>
                <a:cs typeface="Verdana"/>
              </a:rPr>
              <a:t>collisions</a:t>
            </a:r>
            <a:endParaRPr sz="2400" dirty="0">
              <a:latin typeface="Verdana"/>
              <a:cs typeface="Verdana"/>
            </a:endParaRPr>
          </a:p>
          <a:p>
            <a:pPr marL="203200" indent="-190500">
              <a:lnSpc>
                <a:spcPct val="100000"/>
              </a:lnSpc>
              <a:spcBef>
                <a:spcPts val="600"/>
              </a:spcBef>
              <a:buFont typeface="Arial"/>
              <a:buChar char="•"/>
              <a:tabLst>
                <a:tab pos="203200" algn="l"/>
              </a:tabLst>
            </a:pPr>
            <a:r>
              <a:rPr sz="2400" i="1" spc="75" dirty="0">
                <a:latin typeface="Verdana"/>
                <a:cs typeface="Verdana"/>
              </a:rPr>
              <a:t>Connect </a:t>
            </a:r>
            <a:r>
              <a:rPr sz="2400" i="1" spc="-55" dirty="0">
                <a:latin typeface="Verdana"/>
                <a:cs typeface="Verdana"/>
              </a:rPr>
              <a:t>different</a:t>
            </a:r>
            <a:r>
              <a:rPr sz="2400" i="1" spc="-415" dirty="0">
                <a:latin typeface="Verdana"/>
                <a:cs typeface="Verdana"/>
              </a:rPr>
              <a:t> </a:t>
            </a:r>
            <a:r>
              <a:rPr sz="2400" i="1" spc="-15" dirty="0">
                <a:latin typeface="Verdana"/>
                <a:cs typeface="Verdana"/>
              </a:rPr>
              <a:t>architecture</a:t>
            </a:r>
            <a:endParaRPr sz="2400" dirty="0">
              <a:latin typeface="Verdana"/>
              <a:cs typeface="Verdana"/>
            </a:endParaRPr>
          </a:p>
          <a:p>
            <a:pPr marL="12700">
              <a:lnSpc>
                <a:spcPct val="100000"/>
              </a:lnSpc>
              <a:spcBef>
                <a:spcPts val="600"/>
              </a:spcBef>
            </a:pPr>
            <a:r>
              <a:rPr sz="2400" b="1" spc="-195" dirty="0">
                <a:latin typeface="Verdana"/>
                <a:cs typeface="Verdana"/>
              </a:rPr>
              <a:t>Disadvantages </a:t>
            </a:r>
            <a:r>
              <a:rPr sz="2400" b="1" spc="-229" dirty="0">
                <a:latin typeface="Verdana"/>
                <a:cs typeface="Verdana"/>
              </a:rPr>
              <a:t>of </a:t>
            </a:r>
            <a:r>
              <a:rPr sz="2400" b="1" spc="-254" dirty="0">
                <a:latin typeface="Verdana"/>
                <a:cs typeface="Verdana"/>
              </a:rPr>
              <a:t>using</a:t>
            </a:r>
            <a:r>
              <a:rPr sz="2400" b="1" spc="-35" dirty="0">
                <a:latin typeface="Verdana"/>
                <a:cs typeface="Verdana"/>
              </a:rPr>
              <a:t> </a:t>
            </a:r>
            <a:r>
              <a:rPr sz="2400" b="1" spc="-204" dirty="0">
                <a:latin typeface="Verdana"/>
                <a:cs typeface="Verdana"/>
              </a:rPr>
              <a:t>bridges</a:t>
            </a:r>
            <a:endParaRPr sz="2400" dirty="0">
              <a:latin typeface="Verdana"/>
              <a:cs typeface="Verdana"/>
            </a:endParaRPr>
          </a:p>
          <a:p>
            <a:pPr marL="203200" indent="-190500">
              <a:lnSpc>
                <a:spcPct val="100000"/>
              </a:lnSpc>
              <a:spcBef>
                <a:spcPts val="600"/>
              </a:spcBef>
              <a:buFont typeface="Arial"/>
              <a:buChar char="•"/>
              <a:tabLst>
                <a:tab pos="203200" algn="l"/>
              </a:tabLst>
            </a:pPr>
            <a:r>
              <a:rPr sz="2400" i="1" spc="-114" dirty="0">
                <a:latin typeface="Verdana"/>
                <a:cs typeface="Verdana"/>
              </a:rPr>
              <a:t>Slower</a:t>
            </a:r>
            <a:r>
              <a:rPr sz="2400" i="1" spc="-195" dirty="0">
                <a:latin typeface="Verdana"/>
                <a:cs typeface="Verdana"/>
              </a:rPr>
              <a:t> </a:t>
            </a:r>
            <a:r>
              <a:rPr sz="2400" i="1" spc="-15" dirty="0">
                <a:latin typeface="Verdana"/>
                <a:cs typeface="Verdana"/>
              </a:rPr>
              <a:t>than</a:t>
            </a:r>
            <a:r>
              <a:rPr sz="2400" i="1" spc="-180" dirty="0">
                <a:latin typeface="Verdana"/>
                <a:cs typeface="Verdana"/>
              </a:rPr>
              <a:t> </a:t>
            </a:r>
            <a:r>
              <a:rPr sz="2400" i="1" spc="-40" dirty="0">
                <a:latin typeface="Verdana"/>
                <a:cs typeface="Verdana"/>
              </a:rPr>
              <a:t>repeaters</a:t>
            </a:r>
            <a:r>
              <a:rPr sz="2400" i="1" spc="-185" dirty="0">
                <a:latin typeface="Verdana"/>
                <a:cs typeface="Verdana"/>
              </a:rPr>
              <a:t> </a:t>
            </a:r>
            <a:r>
              <a:rPr sz="2400" i="1" spc="70" dirty="0">
                <a:latin typeface="Verdana"/>
                <a:cs typeface="Verdana"/>
              </a:rPr>
              <a:t>due</a:t>
            </a:r>
            <a:r>
              <a:rPr sz="2400" i="1" spc="-190" dirty="0">
                <a:latin typeface="Verdana"/>
                <a:cs typeface="Verdana"/>
              </a:rPr>
              <a:t> </a:t>
            </a:r>
            <a:r>
              <a:rPr sz="2400" i="1" spc="-10" dirty="0">
                <a:latin typeface="Verdana"/>
                <a:cs typeface="Verdana"/>
              </a:rPr>
              <a:t>to</a:t>
            </a:r>
            <a:r>
              <a:rPr sz="2400" i="1" spc="-180" dirty="0">
                <a:latin typeface="Verdana"/>
                <a:cs typeface="Verdana"/>
              </a:rPr>
              <a:t> </a:t>
            </a:r>
            <a:r>
              <a:rPr sz="2400" i="1" spc="-100" dirty="0">
                <a:latin typeface="Verdana"/>
                <a:cs typeface="Verdana"/>
              </a:rPr>
              <a:t>filtering</a:t>
            </a:r>
            <a:endParaRPr sz="2400" dirty="0">
              <a:latin typeface="Verdana"/>
              <a:cs typeface="Verdana"/>
            </a:endParaRPr>
          </a:p>
          <a:p>
            <a:pPr marL="203200" indent="-190500">
              <a:lnSpc>
                <a:spcPct val="100000"/>
              </a:lnSpc>
              <a:spcBef>
                <a:spcPts val="600"/>
              </a:spcBef>
              <a:buFont typeface="Arial"/>
              <a:buChar char="•"/>
              <a:tabLst>
                <a:tab pos="203200" algn="l"/>
              </a:tabLst>
            </a:pPr>
            <a:r>
              <a:rPr sz="2400" i="1" spc="30" dirty="0">
                <a:latin typeface="Verdana"/>
                <a:cs typeface="Verdana"/>
              </a:rPr>
              <a:t>Do </a:t>
            </a:r>
            <a:r>
              <a:rPr sz="2400" i="1" spc="-30" dirty="0">
                <a:latin typeface="Verdana"/>
                <a:cs typeface="Verdana"/>
              </a:rPr>
              <a:t>not </a:t>
            </a:r>
            <a:r>
              <a:rPr sz="2400" i="1" spc="-130" dirty="0">
                <a:latin typeface="Verdana"/>
                <a:cs typeface="Verdana"/>
              </a:rPr>
              <a:t>filter</a:t>
            </a:r>
            <a:r>
              <a:rPr sz="2400" i="1" spc="-555" dirty="0">
                <a:latin typeface="Verdana"/>
                <a:cs typeface="Verdana"/>
              </a:rPr>
              <a:t> </a:t>
            </a:r>
            <a:r>
              <a:rPr sz="2400" i="1" dirty="0">
                <a:latin typeface="Verdana"/>
                <a:cs typeface="Verdana"/>
              </a:rPr>
              <a:t>broadcasts</a:t>
            </a:r>
            <a:endParaRPr sz="2400" dirty="0">
              <a:latin typeface="Verdana"/>
              <a:cs typeface="Verdana"/>
            </a:endParaRPr>
          </a:p>
          <a:p>
            <a:pPr marL="203200" indent="-190500">
              <a:lnSpc>
                <a:spcPct val="100000"/>
              </a:lnSpc>
              <a:spcBef>
                <a:spcPts val="590"/>
              </a:spcBef>
              <a:buFont typeface="Arial"/>
              <a:buChar char="•"/>
              <a:tabLst>
                <a:tab pos="203200" algn="l"/>
              </a:tabLst>
            </a:pPr>
            <a:r>
              <a:rPr sz="2400" i="1" spc="30" dirty="0">
                <a:latin typeface="Verdana"/>
                <a:cs typeface="Verdana"/>
              </a:rPr>
              <a:t>More </a:t>
            </a:r>
            <a:r>
              <a:rPr sz="2400" i="1" spc="-50" dirty="0">
                <a:latin typeface="Verdana"/>
                <a:cs typeface="Verdana"/>
              </a:rPr>
              <a:t>expensive </a:t>
            </a:r>
            <a:r>
              <a:rPr sz="2400" i="1" spc="-10" dirty="0">
                <a:latin typeface="Verdana"/>
                <a:cs typeface="Verdana"/>
              </a:rPr>
              <a:t>than</a:t>
            </a:r>
            <a:r>
              <a:rPr sz="2400" i="1" spc="-550" dirty="0">
                <a:latin typeface="Verdana"/>
                <a:cs typeface="Verdana"/>
              </a:rPr>
              <a:t> </a:t>
            </a:r>
            <a:r>
              <a:rPr sz="2400" i="1" spc="-40" dirty="0">
                <a:latin typeface="Verdana"/>
                <a:cs typeface="Verdana"/>
              </a:rPr>
              <a:t>repeaters</a:t>
            </a:r>
            <a:endParaRPr sz="24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369" y="63627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3" name="object 3"/>
          <p:cNvSpPr txBox="1"/>
          <p:nvPr/>
        </p:nvSpPr>
        <p:spPr>
          <a:xfrm>
            <a:off x="890269" y="654050"/>
            <a:ext cx="7558405" cy="1859483"/>
          </a:xfrm>
          <a:prstGeom prst="rect">
            <a:avLst/>
          </a:prstGeom>
        </p:spPr>
        <p:txBody>
          <a:bodyPr vert="horz" wrap="square" lIns="0" tIns="12700" rIns="0" bIns="0" rtlCol="0">
            <a:spAutoFit/>
          </a:bodyPr>
          <a:lstStyle/>
          <a:p>
            <a:pPr marL="12700" marR="5080">
              <a:lnSpc>
                <a:spcPct val="100000"/>
              </a:lnSpc>
              <a:spcBef>
                <a:spcPts val="100"/>
              </a:spcBef>
            </a:pPr>
            <a:r>
              <a:rPr sz="2400" b="1" spc="-60" dirty="0">
                <a:latin typeface="Times New Roman" panose="02020603050405020304" pitchFamily="18" charset="0"/>
                <a:cs typeface="Times New Roman" panose="02020603050405020304" pitchFamily="18" charset="0"/>
              </a:rPr>
              <a:t>Network</a:t>
            </a:r>
            <a:r>
              <a:rPr sz="2400" b="1" spc="-19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devices</a:t>
            </a:r>
            <a:r>
              <a:rPr sz="2400" b="1" spc="-19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are</a:t>
            </a:r>
            <a:r>
              <a:rPr sz="2400" b="1" spc="-190"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components</a:t>
            </a:r>
            <a:r>
              <a:rPr sz="2400" b="1" spc="-180"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used</a:t>
            </a:r>
            <a:r>
              <a:rPr sz="2400" b="1" spc="-19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to</a:t>
            </a:r>
            <a:r>
              <a:rPr sz="2400" b="1" spc="-190" dirty="0">
                <a:latin typeface="Times New Roman" panose="02020603050405020304" pitchFamily="18" charset="0"/>
                <a:cs typeface="Times New Roman" panose="02020603050405020304" pitchFamily="18" charset="0"/>
              </a:rPr>
              <a:t> </a:t>
            </a:r>
            <a:r>
              <a:rPr sz="2400" b="1" spc="80" dirty="0">
                <a:latin typeface="Times New Roman" panose="02020603050405020304" pitchFamily="18" charset="0"/>
                <a:cs typeface="Times New Roman" panose="02020603050405020304" pitchFamily="18" charset="0"/>
              </a:rPr>
              <a:t>connect  </a:t>
            </a:r>
            <a:r>
              <a:rPr sz="2400" b="1" spc="-30" dirty="0">
                <a:latin typeface="Times New Roman" panose="02020603050405020304" pitchFamily="18" charset="0"/>
                <a:cs typeface="Times New Roman" panose="02020603050405020304" pitchFamily="18" charset="0"/>
              </a:rPr>
              <a:t>computers </a:t>
            </a:r>
            <a:r>
              <a:rPr sz="2400" b="1" spc="-100" dirty="0">
                <a:latin typeface="Times New Roman" panose="02020603050405020304" pitchFamily="18" charset="0"/>
                <a:cs typeface="Times New Roman" panose="02020603050405020304" pitchFamily="18" charset="0"/>
              </a:rPr>
              <a:t>or </a:t>
            </a:r>
            <a:r>
              <a:rPr sz="2400" b="1" spc="-50" dirty="0">
                <a:latin typeface="Times New Roman" panose="02020603050405020304" pitchFamily="18" charset="0"/>
                <a:cs typeface="Times New Roman" panose="02020603050405020304" pitchFamily="18" charset="0"/>
              </a:rPr>
              <a:t>other </a:t>
            </a:r>
            <a:r>
              <a:rPr sz="2400" b="1" spc="10" dirty="0">
                <a:latin typeface="Times New Roman" panose="02020603050405020304" pitchFamily="18" charset="0"/>
                <a:cs typeface="Times New Roman" panose="02020603050405020304" pitchFamily="18" charset="0"/>
              </a:rPr>
              <a:t>electronic devices </a:t>
            </a:r>
            <a:r>
              <a:rPr sz="2400" b="1" spc="-15" dirty="0">
                <a:latin typeface="Times New Roman" panose="02020603050405020304" pitchFamily="18" charset="0"/>
                <a:cs typeface="Times New Roman" panose="02020603050405020304" pitchFamily="18" charset="0"/>
              </a:rPr>
              <a:t>together </a:t>
            </a:r>
            <a:r>
              <a:rPr sz="2400" b="1" spc="-100" dirty="0">
                <a:latin typeface="Times New Roman" panose="02020603050405020304" pitchFamily="18" charset="0"/>
                <a:cs typeface="Times New Roman" panose="02020603050405020304" pitchFamily="18" charset="0"/>
              </a:rPr>
              <a:t>so  </a:t>
            </a:r>
            <a:r>
              <a:rPr sz="2400" b="1" spc="-30" dirty="0">
                <a:latin typeface="Times New Roman" panose="02020603050405020304" pitchFamily="18" charset="0"/>
                <a:cs typeface="Times New Roman" panose="02020603050405020304" pitchFamily="18" charset="0"/>
              </a:rPr>
              <a:t>that</a:t>
            </a:r>
            <a:r>
              <a:rPr sz="2400" b="1" spc="-175" dirty="0">
                <a:latin typeface="Times New Roman" panose="02020603050405020304" pitchFamily="18" charset="0"/>
                <a:cs typeface="Times New Roman" panose="02020603050405020304" pitchFamily="18" charset="0"/>
              </a:rPr>
              <a:t> </a:t>
            </a:r>
            <a:r>
              <a:rPr sz="2400" b="1" spc="-50" dirty="0">
                <a:latin typeface="Times New Roman" panose="02020603050405020304" pitchFamily="18" charset="0"/>
                <a:cs typeface="Times New Roman" panose="02020603050405020304" pitchFamily="18" charset="0"/>
              </a:rPr>
              <a:t>they</a:t>
            </a:r>
            <a:r>
              <a:rPr sz="2400" b="1" spc="-185" dirty="0">
                <a:latin typeface="Times New Roman" panose="02020603050405020304" pitchFamily="18" charset="0"/>
                <a:cs typeface="Times New Roman" panose="02020603050405020304" pitchFamily="18" charset="0"/>
              </a:rPr>
              <a:t> </a:t>
            </a:r>
            <a:r>
              <a:rPr sz="2400" b="1" spc="145" dirty="0">
                <a:latin typeface="Times New Roman" panose="02020603050405020304" pitchFamily="18" charset="0"/>
                <a:cs typeface="Times New Roman" panose="02020603050405020304" pitchFamily="18" charset="0"/>
              </a:rPr>
              <a:t>can</a:t>
            </a:r>
            <a:r>
              <a:rPr sz="2400" b="1" spc="-195" dirty="0">
                <a:latin typeface="Times New Roman" panose="02020603050405020304" pitchFamily="18" charset="0"/>
                <a:cs typeface="Times New Roman" panose="02020603050405020304" pitchFamily="18" charset="0"/>
              </a:rPr>
              <a:t> </a:t>
            </a:r>
            <a:r>
              <a:rPr sz="2400" b="1" spc="-70" dirty="0">
                <a:latin typeface="Times New Roman" panose="02020603050405020304" pitchFamily="18" charset="0"/>
                <a:cs typeface="Times New Roman" panose="02020603050405020304" pitchFamily="18" charset="0"/>
              </a:rPr>
              <a:t>share</a:t>
            </a:r>
            <a:r>
              <a:rPr sz="2400" b="1" spc="-190" dirty="0">
                <a:latin typeface="Times New Roman" panose="02020603050405020304" pitchFamily="18" charset="0"/>
                <a:cs typeface="Times New Roman" panose="02020603050405020304" pitchFamily="18" charset="0"/>
              </a:rPr>
              <a:t> </a:t>
            </a:r>
            <a:r>
              <a:rPr sz="2400" b="1" spc="-135" dirty="0">
                <a:latin typeface="Times New Roman" panose="02020603050405020304" pitchFamily="18" charset="0"/>
                <a:cs typeface="Times New Roman" panose="02020603050405020304" pitchFamily="18" charset="0"/>
              </a:rPr>
              <a:t>files</a:t>
            </a:r>
            <a:r>
              <a:rPr sz="2400" b="1" spc="-185" dirty="0">
                <a:latin typeface="Times New Roman" panose="02020603050405020304" pitchFamily="18" charset="0"/>
                <a:cs typeface="Times New Roman" panose="02020603050405020304" pitchFamily="18" charset="0"/>
              </a:rPr>
              <a:t> </a:t>
            </a:r>
            <a:r>
              <a:rPr sz="2400" b="1" spc="-100" dirty="0">
                <a:latin typeface="Times New Roman" panose="02020603050405020304" pitchFamily="18" charset="0"/>
                <a:cs typeface="Times New Roman" panose="02020603050405020304" pitchFamily="18" charset="0"/>
              </a:rPr>
              <a:t>or</a:t>
            </a:r>
            <a:r>
              <a:rPr sz="2400" b="1" spc="-190" dirty="0">
                <a:latin typeface="Times New Roman" panose="02020603050405020304" pitchFamily="18" charset="0"/>
                <a:cs typeface="Times New Roman" panose="02020603050405020304" pitchFamily="18" charset="0"/>
              </a:rPr>
              <a:t> </a:t>
            </a:r>
            <a:r>
              <a:rPr sz="2400" b="1" spc="-75" dirty="0">
                <a:latin typeface="Times New Roman" panose="02020603050405020304" pitchFamily="18" charset="0"/>
                <a:cs typeface="Times New Roman" panose="02020603050405020304" pitchFamily="18" charset="0"/>
              </a:rPr>
              <a:t>resources</a:t>
            </a:r>
            <a:r>
              <a:rPr sz="2400" b="1" spc="-195" dirty="0">
                <a:latin typeface="Times New Roman" panose="02020603050405020304" pitchFamily="18" charset="0"/>
                <a:cs typeface="Times New Roman" panose="02020603050405020304" pitchFamily="18" charset="0"/>
              </a:rPr>
              <a:t> </a:t>
            </a:r>
            <a:r>
              <a:rPr sz="2400" b="1" spc="-114" dirty="0">
                <a:latin typeface="Times New Roman" panose="02020603050405020304" pitchFamily="18" charset="0"/>
                <a:cs typeface="Times New Roman" panose="02020603050405020304" pitchFamily="18" charset="0"/>
              </a:rPr>
              <a:t>like</a:t>
            </a:r>
            <a:r>
              <a:rPr sz="2400" b="1" spc="-190" dirty="0">
                <a:latin typeface="Times New Roman" panose="02020603050405020304" pitchFamily="18" charset="0"/>
                <a:cs typeface="Times New Roman" panose="02020603050405020304" pitchFamily="18" charset="0"/>
              </a:rPr>
              <a:t> </a:t>
            </a:r>
            <a:r>
              <a:rPr sz="2400" b="1" spc="-130" dirty="0">
                <a:latin typeface="Times New Roman" panose="02020603050405020304" pitchFamily="18" charset="0"/>
                <a:cs typeface="Times New Roman" panose="02020603050405020304" pitchFamily="18" charset="0"/>
              </a:rPr>
              <a:t>printers</a:t>
            </a:r>
            <a:r>
              <a:rPr sz="2400" b="1" spc="-195" dirty="0">
                <a:latin typeface="Times New Roman" panose="02020603050405020304" pitchFamily="18" charset="0"/>
                <a:cs typeface="Times New Roman" panose="02020603050405020304" pitchFamily="18" charset="0"/>
              </a:rPr>
              <a:t> </a:t>
            </a:r>
            <a:r>
              <a:rPr sz="2400" b="1" spc="-95" dirty="0">
                <a:latin typeface="Times New Roman" panose="02020603050405020304" pitchFamily="18" charset="0"/>
                <a:cs typeface="Times New Roman" panose="02020603050405020304" pitchFamily="18" charset="0"/>
              </a:rPr>
              <a:t>or  </a:t>
            </a:r>
            <a:r>
              <a:rPr sz="2400" b="1" spc="-55" dirty="0">
                <a:latin typeface="Times New Roman" panose="02020603050405020304" pitchFamily="18" charset="0"/>
                <a:cs typeface="Times New Roman" panose="02020603050405020304" pitchFamily="18" charset="0"/>
              </a:rPr>
              <a:t>fax</a:t>
            </a:r>
            <a:r>
              <a:rPr sz="2400" b="1" spc="-195" dirty="0">
                <a:latin typeface="Times New Roman" panose="02020603050405020304" pitchFamily="18" charset="0"/>
                <a:cs typeface="Times New Roman" panose="02020603050405020304" pitchFamily="18" charset="0"/>
              </a:rPr>
              <a:t> </a:t>
            </a:r>
            <a:r>
              <a:rPr sz="2400" b="1" spc="-35" dirty="0">
                <a:latin typeface="Times New Roman" panose="02020603050405020304" pitchFamily="18" charset="0"/>
                <a:cs typeface="Times New Roman" panose="02020603050405020304" pitchFamily="18" charset="0"/>
              </a:rPr>
              <a:t>machines.</a:t>
            </a:r>
            <a:r>
              <a:rPr sz="2400" b="1" spc="-190" dirty="0">
                <a:latin typeface="Times New Roman" panose="02020603050405020304" pitchFamily="18" charset="0"/>
                <a:cs typeface="Times New Roman" panose="02020603050405020304" pitchFamily="18" charset="0"/>
              </a:rPr>
              <a:t> </a:t>
            </a:r>
            <a:r>
              <a:rPr sz="2400" b="1" spc="-15" dirty="0">
                <a:latin typeface="Times New Roman" panose="02020603050405020304" pitchFamily="18" charset="0"/>
                <a:cs typeface="Times New Roman" panose="02020603050405020304" pitchFamily="18" charset="0"/>
              </a:rPr>
              <a:t>Devices</a:t>
            </a:r>
            <a:r>
              <a:rPr sz="2400" b="1" spc="-190"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used</a:t>
            </a:r>
            <a:r>
              <a:rPr sz="2400" b="1" spc="-20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to</a:t>
            </a:r>
            <a:r>
              <a:rPr sz="2400" b="1" spc="-190" dirty="0">
                <a:latin typeface="Times New Roman" panose="02020603050405020304" pitchFamily="18" charset="0"/>
                <a:cs typeface="Times New Roman" panose="02020603050405020304" pitchFamily="18" charset="0"/>
              </a:rPr>
              <a:t> </a:t>
            </a:r>
            <a:r>
              <a:rPr sz="2400" b="1" spc="-50" dirty="0">
                <a:latin typeface="Times New Roman" panose="02020603050405020304" pitchFamily="18" charset="0"/>
                <a:cs typeface="Times New Roman" panose="02020603050405020304" pitchFamily="18" charset="0"/>
              </a:rPr>
              <a:t>setup</a:t>
            </a:r>
            <a:r>
              <a:rPr sz="2400" b="1" spc="-190" dirty="0">
                <a:latin typeface="Times New Roman" panose="02020603050405020304" pitchFamily="18" charset="0"/>
                <a:cs typeface="Times New Roman" panose="02020603050405020304" pitchFamily="18" charset="0"/>
              </a:rPr>
              <a:t> </a:t>
            </a:r>
            <a:r>
              <a:rPr sz="2400" b="1" spc="195" dirty="0">
                <a:latin typeface="Times New Roman" panose="02020603050405020304" pitchFamily="18" charset="0"/>
                <a:cs typeface="Times New Roman" panose="02020603050405020304" pitchFamily="18" charset="0"/>
              </a:rPr>
              <a:t>a</a:t>
            </a:r>
            <a:r>
              <a:rPr sz="2400" b="1" spc="-185" dirty="0">
                <a:latin typeface="Times New Roman" panose="02020603050405020304" pitchFamily="18" charset="0"/>
                <a:cs typeface="Times New Roman" panose="02020603050405020304" pitchFamily="18" charset="0"/>
              </a:rPr>
              <a:t> </a:t>
            </a:r>
            <a:r>
              <a:rPr sz="2400" b="1" spc="35" dirty="0">
                <a:latin typeface="Times New Roman" panose="02020603050405020304" pitchFamily="18" charset="0"/>
                <a:cs typeface="Times New Roman" panose="02020603050405020304" pitchFamily="18" charset="0"/>
              </a:rPr>
              <a:t>Local</a:t>
            </a:r>
            <a:r>
              <a:rPr sz="2400" b="1" spc="-210" dirty="0">
                <a:latin typeface="Times New Roman" panose="02020603050405020304" pitchFamily="18" charset="0"/>
                <a:cs typeface="Times New Roman" panose="02020603050405020304" pitchFamily="18" charset="0"/>
              </a:rPr>
              <a:t> </a:t>
            </a:r>
            <a:r>
              <a:rPr sz="2400" b="1" spc="35" dirty="0">
                <a:latin typeface="Times New Roman" panose="02020603050405020304" pitchFamily="18" charset="0"/>
                <a:cs typeface="Times New Roman" panose="02020603050405020304" pitchFamily="18" charset="0"/>
              </a:rPr>
              <a:t>Area  </a:t>
            </a:r>
            <a:r>
              <a:rPr sz="2400" b="1" spc="-60" dirty="0">
                <a:latin typeface="Times New Roman" panose="02020603050405020304" pitchFamily="18" charset="0"/>
                <a:cs typeface="Times New Roman" panose="02020603050405020304" pitchFamily="18" charset="0"/>
              </a:rPr>
              <a:t>Network </a:t>
            </a:r>
            <a:r>
              <a:rPr sz="2400" b="1" spc="-105" dirty="0">
                <a:latin typeface="Times New Roman" panose="02020603050405020304" pitchFamily="18" charset="0"/>
                <a:cs typeface="Times New Roman" panose="02020603050405020304" pitchFamily="18" charset="0"/>
              </a:rPr>
              <a:t>(LAN) </a:t>
            </a:r>
            <a:r>
              <a:rPr sz="2400" b="1" spc="5" dirty="0">
                <a:latin typeface="Times New Roman" panose="02020603050405020304" pitchFamily="18" charset="0"/>
                <a:cs typeface="Times New Roman" panose="02020603050405020304" pitchFamily="18" charset="0"/>
              </a:rPr>
              <a:t>are </a:t>
            </a:r>
            <a:r>
              <a:rPr sz="2400" b="1" spc="-20" dirty="0">
                <a:latin typeface="Times New Roman" panose="02020603050405020304" pitchFamily="18" charset="0"/>
                <a:cs typeface="Times New Roman" panose="02020603050405020304" pitchFamily="18" charset="0"/>
              </a:rPr>
              <a:t>the </a:t>
            </a:r>
            <a:r>
              <a:rPr sz="2400" b="1" spc="-114" dirty="0">
                <a:latin typeface="Times New Roman" panose="02020603050405020304" pitchFamily="18" charset="0"/>
                <a:cs typeface="Times New Roman" panose="02020603050405020304" pitchFamily="18" charset="0"/>
              </a:rPr>
              <a:t>most </a:t>
            </a:r>
            <a:r>
              <a:rPr sz="2400" b="1" spc="40" dirty="0">
                <a:latin typeface="Times New Roman" panose="02020603050405020304" pitchFamily="18" charset="0"/>
                <a:cs typeface="Times New Roman" panose="02020603050405020304" pitchFamily="18" charset="0"/>
              </a:rPr>
              <a:t>common </a:t>
            </a:r>
            <a:r>
              <a:rPr sz="2400" b="1" spc="-70" dirty="0">
                <a:latin typeface="Times New Roman" panose="02020603050405020304" pitchFamily="18" charset="0"/>
                <a:cs typeface="Times New Roman" panose="02020603050405020304" pitchFamily="18" charset="0"/>
              </a:rPr>
              <a:t>types </a:t>
            </a:r>
            <a:r>
              <a:rPr sz="2400" b="1" spc="5" dirty="0">
                <a:latin typeface="Times New Roman" panose="02020603050405020304" pitchFamily="18" charset="0"/>
                <a:cs typeface="Times New Roman" panose="02020603050405020304" pitchFamily="18" charset="0"/>
              </a:rPr>
              <a:t>of  </a:t>
            </a:r>
            <a:r>
              <a:rPr sz="2400" b="1" spc="-65" dirty="0">
                <a:latin typeface="Times New Roman" panose="02020603050405020304" pitchFamily="18" charset="0"/>
                <a:cs typeface="Times New Roman" panose="02020603050405020304" pitchFamily="18" charset="0"/>
              </a:rPr>
              <a:t>network</a:t>
            </a:r>
            <a:r>
              <a:rPr sz="2400" b="1" spc="-19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devices</a:t>
            </a:r>
            <a:r>
              <a:rPr sz="2400" b="1" spc="-190"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used</a:t>
            </a:r>
            <a:r>
              <a:rPr sz="2400" b="1" spc="-18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by</a:t>
            </a:r>
            <a:r>
              <a:rPr sz="2400" b="1" spc="-195"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the</a:t>
            </a:r>
            <a:r>
              <a:rPr sz="2400" b="1" spc="-190" dirty="0">
                <a:latin typeface="Times New Roman" panose="02020603050405020304" pitchFamily="18" charset="0"/>
                <a:cs typeface="Times New Roman" panose="02020603050405020304" pitchFamily="18" charset="0"/>
              </a:rPr>
              <a:t> </a:t>
            </a:r>
            <a:r>
              <a:rPr sz="2400" b="1" spc="-15" dirty="0">
                <a:latin typeface="Times New Roman" panose="02020603050405020304" pitchFamily="18" charset="0"/>
                <a:cs typeface="Times New Roman" panose="02020603050405020304" pitchFamily="18" charset="0"/>
              </a:rPr>
              <a:t>public.</a:t>
            </a:r>
            <a:endParaRPr sz="2400" b="1" dirty="0">
              <a:latin typeface="Times New Roman" panose="02020603050405020304" pitchFamily="18" charset="0"/>
              <a:cs typeface="Times New Roman" panose="02020603050405020304" pitchFamily="18" charset="0"/>
            </a:endParaRPr>
          </a:p>
        </p:txBody>
      </p:sp>
      <p:sp>
        <p:nvSpPr>
          <p:cNvPr id="4" name="object 4"/>
          <p:cNvSpPr txBox="1"/>
          <p:nvPr/>
        </p:nvSpPr>
        <p:spPr>
          <a:xfrm>
            <a:off x="547369" y="334899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5" name="object 5"/>
          <p:cNvSpPr txBox="1"/>
          <p:nvPr/>
        </p:nvSpPr>
        <p:spPr>
          <a:xfrm>
            <a:off x="890269" y="3365500"/>
            <a:ext cx="7331075" cy="1122680"/>
          </a:xfrm>
          <a:prstGeom prst="rect">
            <a:avLst/>
          </a:prstGeom>
        </p:spPr>
        <p:txBody>
          <a:bodyPr vert="horz" wrap="square" lIns="0" tIns="12700" rIns="0" bIns="0" rtlCol="0">
            <a:spAutoFit/>
          </a:bodyPr>
          <a:lstStyle/>
          <a:p>
            <a:pPr marL="12700" marR="5080">
              <a:lnSpc>
                <a:spcPct val="100000"/>
              </a:lnSpc>
              <a:spcBef>
                <a:spcPts val="100"/>
              </a:spcBef>
            </a:pPr>
            <a:r>
              <a:rPr sz="2400" b="1" spc="35" dirty="0">
                <a:latin typeface="Times New Roman" panose="02020603050405020304" pitchFamily="18" charset="0"/>
                <a:cs typeface="Times New Roman" panose="02020603050405020304" pitchFamily="18" charset="0"/>
              </a:rPr>
              <a:t>An </a:t>
            </a:r>
            <a:r>
              <a:rPr sz="2400" b="1" spc="-85" dirty="0">
                <a:latin typeface="Times New Roman" panose="02020603050405020304" pitchFamily="18" charset="0"/>
                <a:cs typeface="Times New Roman" panose="02020603050405020304" pitchFamily="18" charset="0"/>
              </a:rPr>
              <a:t>internetwork </a:t>
            </a:r>
            <a:r>
              <a:rPr sz="2400" b="1" spc="-250" dirty="0">
                <a:latin typeface="Times New Roman" panose="02020603050405020304" pitchFamily="18" charset="0"/>
                <a:cs typeface="Times New Roman" panose="02020603050405020304" pitchFamily="18" charset="0"/>
              </a:rPr>
              <a:t>is </a:t>
            </a:r>
            <a:r>
              <a:rPr sz="2400" b="1" spc="195" dirty="0">
                <a:latin typeface="Times New Roman" panose="02020603050405020304" pitchFamily="18" charset="0"/>
                <a:cs typeface="Times New Roman" panose="02020603050405020304" pitchFamily="18" charset="0"/>
              </a:rPr>
              <a:t>a </a:t>
            </a:r>
            <a:r>
              <a:rPr sz="2400" b="1" spc="15" dirty="0">
                <a:latin typeface="Times New Roman" panose="02020603050405020304" pitchFamily="18" charset="0"/>
                <a:cs typeface="Times New Roman" panose="02020603050405020304" pitchFamily="18" charset="0"/>
              </a:rPr>
              <a:t>collection </a:t>
            </a:r>
            <a:r>
              <a:rPr sz="2400" b="1" spc="10" dirty="0">
                <a:latin typeface="Times New Roman" panose="02020603050405020304" pitchFamily="18" charset="0"/>
                <a:cs typeface="Times New Roman" panose="02020603050405020304" pitchFamily="18" charset="0"/>
              </a:rPr>
              <a:t>of </a:t>
            </a:r>
            <a:r>
              <a:rPr sz="2400" b="1" spc="-50" dirty="0">
                <a:latin typeface="Times New Roman" panose="02020603050405020304" pitchFamily="18" charset="0"/>
                <a:cs typeface="Times New Roman" panose="02020603050405020304" pitchFamily="18" charset="0"/>
              </a:rPr>
              <a:t>individual  </a:t>
            </a:r>
            <a:r>
              <a:rPr sz="2400" b="1" spc="-110" dirty="0">
                <a:latin typeface="Times New Roman" panose="02020603050405020304" pitchFamily="18" charset="0"/>
                <a:cs typeface="Times New Roman" panose="02020603050405020304" pitchFamily="18" charset="0"/>
              </a:rPr>
              <a:t>networks,</a:t>
            </a:r>
            <a:r>
              <a:rPr sz="2400" b="1" spc="-204" dirty="0">
                <a:latin typeface="Times New Roman" panose="02020603050405020304" pitchFamily="18" charset="0"/>
                <a:cs typeface="Times New Roman" panose="02020603050405020304" pitchFamily="18" charset="0"/>
              </a:rPr>
              <a:t> </a:t>
            </a:r>
            <a:r>
              <a:rPr sz="2400" b="1" spc="95" dirty="0">
                <a:latin typeface="Times New Roman" panose="02020603050405020304" pitchFamily="18" charset="0"/>
                <a:cs typeface="Times New Roman" panose="02020603050405020304" pitchFamily="18" charset="0"/>
              </a:rPr>
              <a:t>connected</a:t>
            </a:r>
            <a:r>
              <a:rPr sz="2400" b="1" spc="-20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by</a:t>
            </a:r>
            <a:r>
              <a:rPr sz="2400" b="1" spc="-210"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intermediate</a:t>
            </a:r>
            <a:r>
              <a:rPr sz="2400" b="1" spc="-204" dirty="0">
                <a:latin typeface="Times New Roman" panose="02020603050405020304" pitchFamily="18" charset="0"/>
                <a:cs typeface="Times New Roman" panose="02020603050405020304" pitchFamily="18" charset="0"/>
              </a:rPr>
              <a:t> </a:t>
            </a:r>
            <a:r>
              <a:rPr sz="2400" b="1" spc="-55" dirty="0">
                <a:latin typeface="Times New Roman" panose="02020603050405020304" pitchFamily="18" charset="0"/>
                <a:cs typeface="Times New Roman" panose="02020603050405020304" pitchFamily="18" charset="0"/>
              </a:rPr>
              <a:t>networking  </a:t>
            </a:r>
            <a:r>
              <a:rPr sz="2400" b="1" spc="-15" dirty="0">
                <a:latin typeface="Times New Roman" panose="02020603050405020304" pitchFamily="18" charset="0"/>
                <a:cs typeface="Times New Roman" panose="02020603050405020304" pitchFamily="18" charset="0"/>
              </a:rPr>
              <a:t>devices,</a:t>
            </a:r>
            <a:r>
              <a:rPr sz="2400" b="1" spc="-195"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that</a:t>
            </a:r>
            <a:r>
              <a:rPr sz="2400" b="1" spc="-170" dirty="0">
                <a:latin typeface="Times New Roman" panose="02020603050405020304" pitchFamily="18" charset="0"/>
                <a:cs typeface="Times New Roman" panose="02020603050405020304" pitchFamily="18" charset="0"/>
              </a:rPr>
              <a:t> </a:t>
            </a:r>
            <a:r>
              <a:rPr sz="2400" b="1" spc="-55" dirty="0">
                <a:latin typeface="Times New Roman" panose="02020603050405020304" pitchFamily="18" charset="0"/>
                <a:cs typeface="Times New Roman" panose="02020603050405020304" pitchFamily="18" charset="0"/>
              </a:rPr>
              <a:t>functions</a:t>
            </a:r>
            <a:r>
              <a:rPr sz="2400" b="1" spc="-195" dirty="0">
                <a:latin typeface="Times New Roman" panose="02020603050405020304" pitchFamily="18" charset="0"/>
                <a:cs typeface="Times New Roman" panose="02020603050405020304" pitchFamily="18" charset="0"/>
              </a:rPr>
              <a:t> </a:t>
            </a:r>
            <a:r>
              <a:rPr sz="2400" b="1" spc="-60" dirty="0">
                <a:latin typeface="Times New Roman" panose="02020603050405020304" pitchFamily="18" charset="0"/>
                <a:cs typeface="Times New Roman" panose="02020603050405020304" pitchFamily="18" charset="0"/>
              </a:rPr>
              <a:t>as</a:t>
            </a:r>
            <a:r>
              <a:rPr sz="2400" b="1" spc="-190" dirty="0">
                <a:latin typeface="Times New Roman" panose="02020603050405020304" pitchFamily="18" charset="0"/>
                <a:cs typeface="Times New Roman" panose="02020603050405020304" pitchFamily="18" charset="0"/>
              </a:rPr>
              <a:t> </a:t>
            </a:r>
            <a:r>
              <a:rPr sz="2400" b="1" spc="195" dirty="0">
                <a:latin typeface="Times New Roman" panose="02020603050405020304" pitchFamily="18" charset="0"/>
                <a:cs typeface="Times New Roman" panose="02020603050405020304" pitchFamily="18" charset="0"/>
              </a:rPr>
              <a:t>a</a:t>
            </a:r>
            <a:r>
              <a:rPr sz="2400" b="1" spc="-175" dirty="0">
                <a:latin typeface="Times New Roman" panose="02020603050405020304" pitchFamily="18" charset="0"/>
                <a:cs typeface="Times New Roman" panose="02020603050405020304" pitchFamily="18" charset="0"/>
              </a:rPr>
              <a:t> </a:t>
            </a:r>
            <a:r>
              <a:rPr sz="2400" b="1" spc="-85" dirty="0">
                <a:latin typeface="Times New Roman" panose="02020603050405020304" pitchFamily="18" charset="0"/>
                <a:cs typeface="Times New Roman" panose="02020603050405020304" pitchFamily="18" charset="0"/>
              </a:rPr>
              <a:t>single</a:t>
            </a:r>
            <a:r>
              <a:rPr sz="2400" b="1" spc="-19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large</a:t>
            </a:r>
            <a:r>
              <a:rPr sz="2400" b="1" spc="-190" dirty="0">
                <a:latin typeface="Times New Roman" panose="02020603050405020304" pitchFamily="18" charset="0"/>
                <a:cs typeface="Times New Roman" panose="02020603050405020304" pitchFamily="18" charset="0"/>
              </a:rPr>
              <a:t> </a:t>
            </a:r>
            <a:r>
              <a:rPr sz="2400" b="1" spc="-85" dirty="0">
                <a:latin typeface="Times New Roman" panose="02020603050405020304" pitchFamily="18" charset="0"/>
                <a:cs typeface="Times New Roman" panose="02020603050405020304" pitchFamily="18" charset="0"/>
              </a:rPr>
              <a:t>network.</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80709" y="4168140"/>
            <a:ext cx="3463290" cy="268605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389629" y="212090"/>
            <a:ext cx="2384425" cy="848360"/>
          </a:xfrm>
          <a:prstGeom prst="rect">
            <a:avLst/>
          </a:prstGeom>
        </p:spPr>
        <p:txBody>
          <a:bodyPr vert="horz" wrap="square" lIns="0" tIns="12700" rIns="0" bIns="0" rtlCol="0">
            <a:spAutoFit/>
          </a:bodyPr>
          <a:lstStyle/>
          <a:p>
            <a:pPr marL="12700">
              <a:lnSpc>
                <a:spcPct val="100000"/>
              </a:lnSpc>
              <a:spcBef>
                <a:spcPts val="100"/>
              </a:spcBef>
            </a:pPr>
            <a:r>
              <a:rPr sz="5400" b="0" spc="-185" dirty="0">
                <a:latin typeface="Georgia"/>
                <a:cs typeface="Georgia"/>
              </a:rPr>
              <a:t>R</a:t>
            </a:r>
            <a:r>
              <a:rPr sz="5400" b="0" spc="85" dirty="0">
                <a:latin typeface="Georgia"/>
                <a:cs typeface="Georgia"/>
              </a:rPr>
              <a:t>o</a:t>
            </a:r>
            <a:r>
              <a:rPr sz="5400" b="0" spc="80" dirty="0">
                <a:latin typeface="Georgia"/>
                <a:cs typeface="Georgia"/>
              </a:rPr>
              <a:t>u</a:t>
            </a:r>
            <a:r>
              <a:rPr sz="5400" b="0" spc="-105" dirty="0">
                <a:latin typeface="Georgia"/>
                <a:cs typeface="Georgia"/>
              </a:rPr>
              <a:t>t</a:t>
            </a:r>
            <a:r>
              <a:rPr sz="5400" b="0" spc="-50" dirty="0">
                <a:latin typeface="Georgia"/>
                <a:cs typeface="Georgia"/>
              </a:rPr>
              <a:t>ers</a:t>
            </a:r>
            <a:endParaRPr sz="5400">
              <a:latin typeface="Georgia"/>
              <a:cs typeface="Georgia"/>
            </a:endParaRPr>
          </a:p>
        </p:txBody>
      </p:sp>
      <p:sp>
        <p:nvSpPr>
          <p:cNvPr id="4" name="object 4"/>
          <p:cNvSpPr txBox="1"/>
          <p:nvPr/>
        </p:nvSpPr>
        <p:spPr>
          <a:xfrm>
            <a:off x="547369" y="10312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5" name="object 5"/>
          <p:cNvSpPr txBox="1"/>
          <p:nvPr/>
        </p:nvSpPr>
        <p:spPr>
          <a:xfrm>
            <a:off x="547369" y="183769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6" name="object 6"/>
          <p:cNvSpPr txBox="1"/>
          <p:nvPr/>
        </p:nvSpPr>
        <p:spPr>
          <a:xfrm>
            <a:off x="547369" y="301117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7" name="object 7"/>
          <p:cNvSpPr txBox="1"/>
          <p:nvPr/>
        </p:nvSpPr>
        <p:spPr>
          <a:xfrm>
            <a:off x="547369" y="381889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8" name="object 8"/>
          <p:cNvSpPr txBox="1"/>
          <p:nvPr/>
        </p:nvSpPr>
        <p:spPr>
          <a:xfrm>
            <a:off x="890269" y="1047750"/>
            <a:ext cx="7526020" cy="3910329"/>
          </a:xfrm>
          <a:prstGeom prst="rect">
            <a:avLst/>
          </a:prstGeom>
        </p:spPr>
        <p:txBody>
          <a:bodyPr vert="horz" wrap="square" lIns="0" tIns="12700" rIns="0" bIns="0" rtlCol="0">
            <a:spAutoFit/>
          </a:bodyPr>
          <a:lstStyle/>
          <a:p>
            <a:pPr marL="12700" marR="399415">
              <a:lnSpc>
                <a:spcPct val="100000"/>
              </a:lnSpc>
              <a:spcBef>
                <a:spcPts val="100"/>
              </a:spcBef>
            </a:pPr>
            <a:r>
              <a:rPr sz="2400" i="1" spc="-85" dirty="0">
                <a:latin typeface="Verdana"/>
                <a:cs typeface="Verdana"/>
              </a:rPr>
              <a:t>Routes</a:t>
            </a:r>
            <a:r>
              <a:rPr sz="2400" i="1" spc="-180" dirty="0">
                <a:latin typeface="Verdana"/>
                <a:cs typeface="Verdana"/>
              </a:rPr>
              <a:t> </a:t>
            </a:r>
            <a:r>
              <a:rPr sz="2400" i="1" spc="10" dirty="0">
                <a:latin typeface="Verdana"/>
                <a:cs typeface="Verdana"/>
              </a:rPr>
              <a:t>packets</a:t>
            </a:r>
            <a:r>
              <a:rPr sz="2400" i="1" spc="-175" dirty="0">
                <a:latin typeface="Verdana"/>
                <a:cs typeface="Verdana"/>
              </a:rPr>
              <a:t> </a:t>
            </a:r>
            <a:r>
              <a:rPr sz="2400" i="1" spc="55" dirty="0">
                <a:latin typeface="Verdana"/>
                <a:cs typeface="Verdana"/>
              </a:rPr>
              <a:t>based</a:t>
            </a:r>
            <a:r>
              <a:rPr sz="2400" i="1" spc="-190" dirty="0">
                <a:latin typeface="Verdana"/>
                <a:cs typeface="Verdana"/>
              </a:rPr>
              <a:t> </a:t>
            </a:r>
            <a:r>
              <a:rPr sz="2400" i="1" spc="25" dirty="0">
                <a:latin typeface="Verdana"/>
                <a:cs typeface="Verdana"/>
              </a:rPr>
              <a:t>on</a:t>
            </a:r>
            <a:r>
              <a:rPr sz="2400" i="1" spc="-180" dirty="0">
                <a:latin typeface="Verdana"/>
                <a:cs typeface="Verdana"/>
              </a:rPr>
              <a:t> </a:t>
            </a:r>
            <a:r>
              <a:rPr sz="2400" i="1" spc="-110" dirty="0">
                <a:latin typeface="Verdana"/>
                <a:cs typeface="Verdana"/>
              </a:rPr>
              <a:t>their</a:t>
            </a:r>
            <a:r>
              <a:rPr sz="2400" i="1" spc="-185" dirty="0">
                <a:latin typeface="Verdana"/>
                <a:cs typeface="Verdana"/>
              </a:rPr>
              <a:t> </a:t>
            </a:r>
            <a:r>
              <a:rPr sz="2400" i="1" spc="20" dirty="0">
                <a:latin typeface="Verdana"/>
                <a:cs typeface="Verdana"/>
              </a:rPr>
              <a:t>logical</a:t>
            </a:r>
            <a:r>
              <a:rPr sz="2400" i="1" spc="-190" dirty="0">
                <a:latin typeface="Verdana"/>
                <a:cs typeface="Verdana"/>
              </a:rPr>
              <a:t> </a:t>
            </a:r>
            <a:r>
              <a:rPr sz="2400" i="1" spc="-60" dirty="0">
                <a:latin typeface="Verdana"/>
                <a:cs typeface="Verdana"/>
              </a:rPr>
              <a:t>addresses  </a:t>
            </a:r>
            <a:r>
              <a:rPr sz="2400" i="1" spc="-125" dirty="0">
                <a:latin typeface="Verdana"/>
                <a:cs typeface="Verdana"/>
              </a:rPr>
              <a:t>(host-to-host</a:t>
            </a:r>
            <a:r>
              <a:rPr sz="2400" i="1" spc="-175" dirty="0">
                <a:latin typeface="Verdana"/>
                <a:cs typeface="Verdana"/>
              </a:rPr>
              <a:t> </a:t>
            </a:r>
            <a:r>
              <a:rPr sz="2400" i="1" spc="-75" dirty="0">
                <a:latin typeface="Verdana"/>
                <a:cs typeface="Verdana"/>
              </a:rPr>
              <a:t>addressing).</a:t>
            </a:r>
            <a:endParaRPr sz="2400" dirty="0">
              <a:latin typeface="Verdana"/>
              <a:cs typeface="Verdana"/>
            </a:endParaRPr>
          </a:p>
          <a:p>
            <a:pPr marL="12700" marR="192405">
              <a:lnSpc>
                <a:spcPct val="100000"/>
              </a:lnSpc>
              <a:spcBef>
                <a:spcPts val="600"/>
              </a:spcBef>
            </a:pPr>
            <a:r>
              <a:rPr sz="2400" i="1" spc="135" dirty="0">
                <a:latin typeface="Verdana"/>
                <a:cs typeface="Verdana"/>
              </a:rPr>
              <a:t>A</a:t>
            </a:r>
            <a:r>
              <a:rPr sz="2400" i="1" spc="-195" dirty="0">
                <a:latin typeface="Verdana"/>
                <a:cs typeface="Verdana"/>
              </a:rPr>
              <a:t> </a:t>
            </a:r>
            <a:r>
              <a:rPr sz="2400" i="1" spc="-95" dirty="0">
                <a:latin typeface="Verdana"/>
                <a:cs typeface="Verdana"/>
              </a:rPr>
              <a:t>router</a:t>
            </a:r>
            <a:r>
              <a:rPr sz="2400" i="1" spc="-190" dirty="0">
                <a:latin typeface="Verdana"/>
                <a:cs typeface="Verdana"/>
              </a:rPr>
              <a:t> </a:t>
            </a:r>
            <a:r>
              <a:rPr sz="2400" i="1" spc="-90" dirty="0">
                <a:latin typeface="Verdana"/>
                <a:cs typeface="Verdana"/>
              </a:rPr>
              <a:t>normally</a:t>
            </a:r>
            <a:r>
              <a:rPr sz="2400" i="1" spc="-180" dirty="0">
                <a:latin typeface="Verdana"/>
                <a:cs typeface="Verdana"/>
              </a:rPr>
              <a:t> </a:t>
            </a:r>
            <a:r>
              <a:rPr sz="2400" i="1" spc="30" dirty="0">
                <a:latin typeface="Verdana"/>
                <a:cs typeface="Verdana"/>
              </a:rPr>
              <a:t>connects</a:t>
            </a:r>
            <a:r>
              <a:rPr sz="2400" i="1" spc="-180" dirty="0">
                <a:latin typeface="Verdana"/>
                <a:cs typeface="Verdana"/>
              </a:rPr>
              <a:t> </a:t>
            </a:r>
            <a:r>
              <a:rPr sz="2400" i="1" spc="-110" dirty="0">
                <a:latin typeface="Verdana"/>
                <a:cs typeface="Verdana"/>
              </a:rPr>
              <a:t>LANs</a:t>
            </a:r>
            <a:r>
              <a:rPr sz="2400" i="1" spc="-185" dirty="0">
                <a:latin typeface="Verdana"/>
                <a:cs typeface="Verdana"/>
              </a:rPr>
              <a:t> </a:t>
            </a:r>
            <a:r>
              <a:rPr sz="2400" i="1" spc="95" dirty="0">
                <a:latin typeface="Verdana"/>
                <a:cs typeface="Verdana"/>
              </a:rPr>
              <a:t>and</a:t>
            </a:r>
            <a:r>
              <a:rPr sz="2400" i="1" spc="-190" dirty="0">
                <a:latin typeface="Verdana"/>
                <a:cs typeface="Verdana"/>
              </a:rPr>
              <a:t> </a:t>
            </a:r>
            <a:r>
              <a:rPr sz="2400" i="1" spc="-75" dirty="0">
                <a:latin typeface="Verdana"/>
                <a:cs typeface="Verdana"/>
              </a:rPr>
              <a:t>WANs</a:t>
            </a:r>
            <a:r>
              <a:rPr sz="2400" i="1" spc="-185" dirty="0">
                <a:latin typeface="Verdana"/>
                <a:cs typeface="Verdana"/>
              </a:rPr>
              <a:t> </a:t>
            </a:r>
            <a:r>
              <a:rPr sz="2400" i="1" spc="-120" dirty="0">
                <a:latin typeface="Verdana"/>
                <a:cs typeface="Verdana"/>
              </a:rPr>
              <a:t>in</a:t>
            </a:r>
            <a:r>
              <a:rPr sz="2400" i="1" spc="-180" dirty="0">
                <a:latin typeface="Verdana"/>
                <a:cs typeface="Verdana"/>
              </a:rPr>
              <a:t> </a:t>
            </a:r>
            <a:r>
              <a:rPr sz="2400" i="1" spc="-20" dirty="0">
                <a:latin typeface="Verdana"/>
                <a:cs typeface="Verdana"/>
              </a:rPr>
              <a:t>the  </a:t>
            </a:r>
            <a:r>
              <a:rPr sz="2400" i="1" spc="-110" dirty="0">
                <a:latin typeface="Verdana"/>
                <a:cs typeface="Verdana"/>
              </a:rPr>
              <a:t>Internet </a:t>
            </a:r>
            <a:r>
              <a:rPr sz="2400" i="1" spc="90" dirty="0">
                <a:latin typeface="Verdana"/>
                <a:cs typeface="Verdana"/>
              </a:rPr>
              <a:t>and </a:t>
            </a:r>
            <a:r>
              <a:rPr sz="2400" i="1" spc="-65" dirty="0">
                <a:latin typeface="Verdana"/>
                <a:cs typeface="Verdana"/>
              </a:rPr>
              <a:t>has </a:t>
            </a:r>
            <a:r>
              <a:rPr sz="2400" i="1" spc="195" dirty="0">
                <a:latin typeface="Verdana"/>
                <a:cs typeface="Verdana"/>
              </a:rPr>
              <a:t>a </a:t>
            </a:r>
            <a:r>
              <a:rPr sz="2400" i="1" spc="-75" dirty="0">
                <a:latin typeface="Verdana"/>
                <a:cs typeface="Verdana"/>
              </a:rPr>
              <a:t>routing </a:t>
            </a:r>
            <a:r>
              <a:rPr sz="2400" i="1" spc="25" dirty="0">
                <a:latin typeface="Verdana"/>
                <a:cs typeface="Verdana"/>
              </a:rPr>
              <a:t>table </a:t>
            </a:r>
            <a:r>
              <a:rPr sz="2400" i="1" spc="-30" dirty="0">
                <a:latin typeface="Verdana"/>
                <a:cs typeface="Verdana"/>
              </a:rPr>
              <a:t>that </a:t>
            </a:r>
            <a:r>
              <a:rPr sz="2400" i="1" spc="-254" dirty="0">
                <a:latin typeface="Verdana"/>
                <a:cs typeface="Verdana"/>
              </a:rPr>
              <a:t>is </a:t>
            </a:r>
            <a:r>
              <a:rPr sz="2400" i="1" spc="-30" dirty="0">
                <a:latin typeface="Verdana"/>
                <a:cs typeface="Verdana"/>
              </a:rPr>
              <a:t>used </a:t>
            </a:r>
            <a:r>
              <a:rPr sz="2400" i="1" spc="-100" dirty="0">
                <a:latin typeface="Verdana"/>
                <a:cs typeface="Verdana"/>
              </a:rPr>
              <a:t>for  </a:t>
            </a:r>
            <a:r>
              <a:rPr sz="2400" i="1" spc="-40" dirty="0">
                <a:latin typeface="Verdana"/>
                <a:cs typeface="Verdana"/>
              </a:rPr>
              <a:t>making</a:t>
            </a:r>
            <a:r>
              <a:rPr sz="2400" i="1" spc="-190" dirty="0">
                <a:latin typeface="Verdana"/>
                <a:cs typeface="Verdana"/>
              </a:rPr>
              <a:t> </a:t>
            </a:r>
            <a:r>
              <a:rPr sz="2400" i="1" spc="-10" dirty="0">
                <a:latin typeface="Verdana"/>
                <a:cs typeface="Verdana"/>
              </a:rPr>
              <a:t>decision</a:t>
            </a:r>
            <a:r>
              <a:rPr sz="2400" i="1" spc="-190" dirty="0">
                <a:latin typeface="Verdana"/>
                <a:cs typeface="Verdana"/>
              </a:rPr>
              <a:t> </a:t>
            </a:r>
            <a:r>
              <a:rPr sz="2400" i="1" spc="45" dirty="0">
                <a:latin typeface="Verdana"/>
                <a:cs typeface="Verdana"/>
              </a:rPr>
              <a:t>about</a:t>
            </a:r>
            <a:r>
              <a:rPr sz="2400" i="1" spc="-170" dirty="0">
                <a:latin typeface="Verdana"/>
                <a:cs typeface="Verdana"/>
              </a:rPr>
              <a:t> </a:t>
            </a:r>
            <a:r>
              <a:rPr sz="2400" i="1" spc="-20" dirty="0">
                <a:latin typeface="Verdana"/>
                <a:cs typeface="Verdana"/>
              </a:rPr>
              <a:t>the</a:t>
            </a:r>
            <a:r>
              <a:rPr sz="2400" i="1" spc="-190" dirty="0">
                <a:latin typeface="Verdana"/>
                <a:cs typeface="Verdana"/>
              </a:rPr>
              <a:t> </a:t>
            </a:r>
            <a:r>
              <a:rPr sz="2400" i="1" spc="-80" dirty="0">
                <a:latin typeface="Verdana"/>
                <a:cs typeface="Verdana"/>
              </a:rPr>
              <a:t>route.</a:t>
            </a:r>
            <a:endParaRPr sz="2400" dirty="0">
              <a:latin typeface="Verdana"/>
              <a:cs typeface="Verdana"/>
            </a:endParaRPr>
          </a:p>
          <a:p>
            <a:pPr marL="12700" marR="316865">
              <a:lnSpc>
                <a:spcPct val="100000"/>
              </a:lnSpc>
              <a:spcBef>
                <a:spcPts val="600"/>
              </a:spcBef>
            </a:pPr>
            <a:r>
              <a:rPr sz="2400" i="1" spc="-135" dirty="0">
                <a:latin typeface="Verdana"/>
                <a:cs typeface="Verdana"/>
              </a:rPr>
              <a:t>The</a:t>
            </a:r>
            <a:r>
              <a:rPr sz="2400" i="1" spc="-195" dirty="0">
                <a:latin typeface="Verdana"/>
                <a:cs typeface="Verdana"/>
              </a:rPr>
              <a:t> </a:t>
            </a:r>
            <a:r>
              <a:rPr sz="2400" i="1" spc="-70" dirty="0">
                <a:latin typeface="Verdana"/>
                <a:cs typeface="Verdana"/>
              </a:rPr>
              <a:t>routing</a:t>
            </a:r>
            <a:r>
              <a:rPr sz="2400" i="1" spc="-190" dirty="0">
                <a:latin typeface="Verdana"/>
                <a:cs typeface="Verdana"/>
              </a:rPr>
              <a:t> </a:t>
            </a:r>
            <a:r>
              <a:rPr sz="2400" i="1" spc="-35" dirty="0">
                <a:latin typeface="Verdana"/>
                <a:cs typeface="Verdana"/>
              </a:rPr>
              <a:t>tables</a:t>
            </a:r>
            <a:r>
              <a:rPr sz="2400" i="1" spc="-180" dirty="0">
                <a:latin typeface="Verdana"/>
                <a:cs typeface="Verdana"/>
              </a:rPr>
              <a:t> </a:t>
            </a:r>
            <a:r>
              <a:rPr sz="2400" i="1" spc="5" dirty="0">
                <a:latin typeface="Verdana"/>
                <a:cs typeface="Verdana"/>
              </a:rPr>
              <a:t>are</a:t>
            </a:r>
            <a:r>
              <a:rPr sz="2400" i="1" spc="-190" dirty="0">
                <a:latin typeface="Verdana"/>
                <a:cs typeface="Verdana"/>
              </a:rPr>
              <a:t> </a:t>
            </a:r>
            <a:r>
              <a:rPr sz="2400" i="1" spc="-85" dirty="0">
                <a:latin typeface="Verdana"/>
                <a:cs typeface="Verdana"/>
              </a:rPr>
              <a:t>normally</a:t>
            </a:r>
            <a:r>
              <a:rPr sz="2400" i="1" spc="-200" dirty="0">
                <a:latin typeface="Verdana"/>
                <a:cs typeface="Verdana"/>
              </a:rPr>
              <a:t> </a:t>
            </a:r>
            <a:r>
              <a:rPr sz="2400" i="1" spc="20" dirty="0">
                <a:latin typeface="Verdana"/>
                <a:cs typeface="Verdana"/>
              </a:rPr>
              <a:t>dynamic</a:t>
            </a:r>
            <a:r>
              <a:rPr sz="2400" i="1" spc="-185" dirty="0">
                <a:latin typeface="Verdana"/>
                <a:cs typeface="Verdana"/>
              </a:rPr>
              <a:t> </a:t>
            </a:r>
            <a:r>
              <a:rPr sz="2400" i="1" spc="95" dirty="0">
                <a:latin typeface="Verdana"/>
                <a:cs typeface="Verdana"/>
              </a:rPr>
              <a:t>and</a:t>
            </a:r>
            <a:r>
              <a:rPr sz="2400" i="1" spc="-195" dirty="0">
                <a:latin typeface="Verdana"/>
                <a:cs typeface="Verdana"/>
              </a:rPr>
              <a:t> </a:t>
            </a:r>
            <a:r>
              <a:rPr sz="2400" i="1" spc="5" dirty="0">
                <a:latin typeface="Verdana"/>
                <a:cs typeface="Verdana"/>
              </a:rPr>
              <a:t>are  </a:t>
            </a:r>
            <a:r>
              <a:rPr sz="2400" i="1" spc="80" dirty="0">
                <a:latin typeface="Verdana"/>
                <a:cs typeface="Verdana"/>
              </a:rPr>
              <a:t>updated </a:t>
            </a:r>
            <a:r>
              <a:rPr sz="2400" i="1" spc="-100" dirty="0">
                <a:latin typeface="Verdana"/>
                <a:cs typeface="Verdana"/>
              </a:rPr>
              <a:t>using </a:t>
            </a:r>
            <a:r>
              <a:rPr sz="2400" i="1" spc="-75" dirty="0">
                <a:latin typeface="Verdana"/>
                <a:cs typeface="Verdana"/>
              </a:rPr>
              <a:t>routing</a:t>
            </a:r>
            <a:r>
              <a:rPr sz="2400" i="1" spc="-550" dirty="0">
                <a:latin typeface="Verdana"/>
                <a:cs typeface="Verdana"/>
              </a:rPr>
              <a:t> </a:t>
            </a:r>
            <a:r>
              <a:rPr sz="2400" i="1" spc="-40" dirty="0">
                <a:latin typeface="Verdana"/>
                <a:cs typeface="Verdana"/>
              </a:rPr>
              <a:t>protocols.</a:t>
            </a:r>
            <a:endParaRPr sz="2400" dirty="0">
              <a:latin typeface="Verdana"/>
              <a:cs typeface="Verdana"/>
            </a:endParaRPr>
          </a:p>
          <a:p>
            <a:pPr marL="12700" marR="5080">
              <a:lnSpc>
                <a:spcPct val="100000"/>
              </a:lnSpc>
              <a:spcBef>
                <a:spcPts val="590"/>
              </a:spcBef>
            </a:pPr>
            <a:r>
              <a:rPr sz="2400" i="1" spc="-114" dirty="0">
                <a:latin typeface="Verdana"/>
                <a:cs typeface="Verdana"/>
              </a:rPr>
              <a:t>Routers</a:t>
            </a:r>
            <a:r>
              <a:rPr sz="2400" i="1" spc="-185" dirty="0">
                <a:latin typeface="Verdana"/>
                <a:cs typeface="Verdana"/>
              </a:rPr>
              <a:t> </a:t>
            </a:r>
            <a:r>
              <a:rPr sz="2400" i="1" spc="145" dirty="0">
                <a:latin typeface="Verdana"/>
                <a:cs typeface="Verdana"/>
              </a:rPr>
              <a:t>can</a:t>
            </a:r>
            <a:r>
              <a:rPr sz="2400" i="1" spc="-195" dirty="0">
                <a:latin typeface="Verdana"/>
                <a:cs typeface="Verdana"/>
              </a:rPr>
              <a:t> </a:t>
            </a:r>
            <a:r>
              <a:rPr sz="2400" i="1" spc="-15" dirty="0">
                <a:latin typeface="Verdana"/>
                <a:cs typeface="Verdana"/>
              </a:rPr>
              <a:t>increase</a:t>
            </a:r>
            <a:r>
              <a:rPr sz="2400" i="1" spc="-190" dirty="0">
                <a:latin typeface="Verdana"/>
                <a:cs typeface="Verdana"/>
              </a:rPr>
              <a:t> </a:t>
            </a:r>
            <a:r>
              <a:rPr sz="2400" i="1" spc="-65" dirty="0">
                <a:latin typeface="Verdana"/>
                <a:cs typeface="Verdana"/>
              </a:rPr>
              <a:t>network</a:t>
            </a:r>
            <a:r>
              <a:rPr sz="2400" i="1" spc="-195" dirty="0">
                <a:latin typeface="Verdana"/>
                <a:cs typeface="Verdana"/>
              </a:rPr>
              <a:t> </a:t>
            </a:r>
            <a:r>
              <a:rPr sz="2400" i="1" spc="5" dirty="0">
                <a:latin typeface="Verdana"/>
                <a:cs typeface="Verdana"/>
              </a:rPr>
              <a:t>efficiency</a:t>
            </a:r>
            <a:r>
              <a:rPr sz="2400" i="1" spc="-185" dirty="0">
                <a:latin typeface="Verdana"/>
                <a:cs typeface="Verdana"/>
              </a:rPr>
              <a:t> </a:t>
            </a:r>
            <a:r>
              <a:rPr sz="2400" i="1" dirty="0">
                <a:latin typeface="Verdana"/>
                <a:cs typeface="Verdana"/>
              </a:rPr>
              <a:t>by</a:t>
            </a:r>
            <a:r>
              <a:rPr sz="2400" i="1" spc="-190" dirty="0">
                <a:latin typeface="Verdana"/>
                <a:cs typeface="Verdana"/>
              </a:rPr>
              <a:t> </a:t>
            </a:r>
            <a:r>
              <a:rPr sz="2400" i="1" spc="-100" dirty="0">
                <a:latin typeface="Verdana"/>
                <a:cs typeface="Verdana"/>
              </a:rPr>
              <a:t>filtering  </a:t>
            </a:r>
            <a:r>
              <a:rPr sz="2400" i="1" spc="-30" dirty="0">
                <a:latin typeface="Verdana"/>
                <a:cs typeface="Verdana"/>
              </a:rPr>
              <a:t>out </a:t>
            </a:r>
            <a:r>
              <a:rPr sz="2400" i="1" spc="35" dirty="0">
                <a:latin typeface="Verdana"/>
                <a:cs typeface="Verdana"/>
              </a:rPr>
              <a:t>broadcast </a:t>
            </a:r>
            <a:r>
              <a:rPr sz="2400" i="1" spc="-45" dirty="0">
                <a:latin typeface="Verdana"/>
                <a:cs typeface="Verdana"/>
              </a:rPr>
              <a:t>traffic </a:t>
            </a:r>
            <a:r>
              <a:rPr sz="2400" i="1" spc="50" dirty="0">
                <a:latin typeface="Verdana"/>
                <a:cs typeface="Verdana"/>
              </a:rPr>
              <a:t>between </a:t>
            </a:r>
            <a:r>
              <a:rPr sz="2400" i="1" spc="-110" dirty="0">
                <a:latin typeface="Verdana"/>
                <a:cs typeface="Verdana"/>
              </a:rPr>
              <a:t>networks, </a:t>
            </a:r>
            <a:r>
              <a:rPr sz="2400" i="1" spc="-145" dirty="0">
                <a:latin typeface="Verdana"/>
                <a:cs typeface="Verdana"/>
              </a:rPr>
              <a:t>thus  </a:t>
            </a:r>
            <a:r>
              <a:rPr sz="2400" i="1" spc="5" dirty="0">
                <a:latin typeface="Verdana"/>
                <a:cs typeface="Verdana"/>
              </a:rPr>
              <a:t>reducing </a:t>
            </a:r>
            <a:r>
              <a:rPr sz="2400" i="1" spc="-50" dirty="0">
                <a:latin typeface="Verdana"/>
                <a:cs typeface="Verdana"/>
              </a:rPr>
              <a:t>unnecessary </a:t>
            </a:r>
            <a:r>
              <a:rPr sz="2400" i="1" spc="-45" dirty="0">
                <a:latin typeface="Verdana"/>
                <a:cs typeface="Verdana"/>
              </a:rPr>
              <a:t>traffic </a:t>
            </a:r>
            <a:r>
              <a:rPr sz="2400" i="1" spc="50" dirty="0">
                <a:latin typeface="Verdana"/>
                <a:cs typeface="Verdana"/>
              </a:rPr>
              <a:t>between</a:t>
            </a:r>
            <a:r>
              <a:rPr sz="2400" i="1" spc="-640" dirty="0">
                <a:latin typeface="Verdana"/>
                <a:cs typeface="Verdana"/>
              </a:rPr>
              <a:t> </a:t>
            </a:r>
            <a:r>
              <a:rPr sz="2400" i="1" spc="-110" dirty="0">
                <a:latin typeface="Verdana"/>
                <a:cs typeface="Verdana"/>
              </a:rPr>
              <a:t>networks.</a:t>
            </a:r>
            <a:endParaRPr sz="2400" dirty="0">
              <a:latin typeface="Verdana"/>
              <a:cs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1110" y="718820"/>
            <a:ext cx="6612890" cy="848360"/>
          </a:xfrm>
          <a:prstGeom prst="rect">
            <a:avLst/>
          </a:prstGeom>
        </p:spPr>
        <p:txBody>
          <a:bodyPr vert="horz" wrap="square" lIns="0" tIns="12700" rIns="0" bIns="0" rtlCol="0">
            <a:spAutoFit/>
          </a:bodyPr>
          <a:lstStyle/>
          <a:p>
            <a:pPr marL="12700">
              <a:lnSpc>
                <a:spcPct val="100000"/>
              </a:lnSpc>
              <a:spcBef>
                <a:spcPts val="100"/>
              </a:spcBef>
            </a:pPr>
            <a:r>
              <a:rPr sz="5400" b="0" spc="-40" dirty="0">
                <a:latin typeface="Georgia"/>
                <a:cs typeface="Georgia"/>
              </a:rPr>
              <a:t>Routers </a:t>
            </a:r>
            <a:r>
              <a:rPr sz="5400" b="0" spc="-35" dirty="0">
                <a:latin typeface="Georgia"/>
                <a:cs typeface="Georgia"/>
              </a:rPr>
              <a:t>in an</a:t>
            </a:r>
            <a:r>
              <a:rPr sz="5400" b="0" spc="140" dirty="0">
                <a:latin typeface="Georgia"/>
                <a:cs typeface="Georgia"/>
              </a:rPr>
              <a:t> </a:t>
            </a:r>
            <a:r>
              <a:rPr sz="5400" b="0" spc="-60" dirty="0">
                <a:latin typeface="Georgia"/>
                <a:cs typeface="Georgia"/>
              </a:rPr>
              <a:t>internet</a:t>
            </a:r>
            <a:endParaRPr sz="5400">
              <a:latin typeface="Georgia"/>
              <a:cs typeface="Georgia"/>
            </a:endParaRPr>
          </a:p>
        </p:txBody>
      </p:sp>
      <p:sp>
        <p:nvSpPr>
          <p:cNvPr id="3" name="object 3"/>
          <p:cNvSpPr/>
          <p:nvPr/>
        </p:nvSpPr>
        <p:spPr>
          <a:xfrm>
            <a:off x="553719" y="2152650"/>
            <a:ext cx="8133080" cy="40957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59" y="260350"/>
            <a:ext cx="8403590" cy="530225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501390" y="6271259"/>
            <a:ext cx="2700020" cy="391160"/>
          </a:xfrm>
          <a:prstGeom prst="rect">
            <a:avLst/>
          </a:prstGeom>
        </p:spPr>
        <p:txBody>
          <a:bodyPr vert="horz" wrap="square" lIns="0" tIns="12700" rIns="0" bIns="0" rtlCol="0">
            <a:spAutoFit/>
          </a:bodyPr>
          <a:lstStyle/>
          <a:p>
            <a:pPr marL="12700">
              <a:lnSpc>
                <a:spcPct val="100000"/>
              </a:lnSpc>
              <a:spcBef>
                <a:spcPts val="100"/>
              </a:spcBef>
            </a:pPr>
            <a:r>
              <a:rPr sz="2400" spc="-270" dirty="0">
                <a:latin typeface="Arial Black"/>
                <a:cs typeface="Arial Black"/>
              </a:rPr>
              <a:t>Operation of</a:t>
            </a:r>
            <a:r>
              <a:rPr sz="2400" spc="-70" dirty="0">
                <a:latin typeface="Arial Black"/>
                <a:cs typeface="Arial Black"/>
              </a:rPr>
              <a:t> </a:t>
            </a:r>
            <a:r>
              <a:rPr sz="2400" spc="-275" dirty="0">
                <a:latin typeface="Arial Black"/>
                <a:cs typeface="Arial Black"/>
              </a:rPr>
              <a:t>Router</a:t>
            </a:r>
            <a:endParaRPr sz="2400">
              <a:latin typeface="Arial Black"/>
              <a:cs typeface="Arial Blac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620520"/>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Arial"/>
                <a:cs typeface="Arial"/>
              </a:rPr>
              <a:t>•</a:t>
            </a:r>
            <a:endParaRPr sz="1800">
              <a:latin typeface="Arial"/>
              <a:cs typeface="Arial"/>
            </a:endParaRPr>
          </a:p>
        </p:txBody>
      </p:sp>
      <p:sp>
        <p:nvSpPr>
          <p:cNvPr id="3" name="object 3"/>
          <p:cNvSpPr txBox="1">
            <a:spLocks noGrp="1"/>
          </p:cNvSpPr>
          <p:nvPr>
            <p:ph type="title"/>
          </p:nvPr>
        </p:nvSpPr>
        <p:spPr>
          <a:xfrm>
            <a:off x="878839" y="444500"/>
            <a:ext cx="7549515" cy="2860040"/>
          </a:xfrm>
          <a:prstGeom prst="rect">
            <a:avLst/>
          </a:prstGeom>
        </p:spPr>
        <p:txBody>
          <a:bodyPr vert="horz" wrap="square" lIns="0" tIns="287020" rIns="0" bIns="0" rtlCol="0">
            <a:spAutoFit/>
          </a:bodyPr>
          <a:lstStyle/>
          <a:p>
            <a:pPr marR="161925" algn="ctr">
              <a:lnSpc>
                <a:spcPct val="100000"/>
              </a:lnSpc>
              <a:spcBef>
                <a:spcPts val="2260"/>
              </a:spcBef>
            </a:pPr>
            <a:r>
              <a:rPr sz="5400" b="0" spc="5" dirty="0">
                <a:latin typeface="Georgia"/>
                <a:cs typeface="Georgia"/>
              </a:rPr>
              <a:t>Routing</a:t>
            </a:r>
            <a:r>
              <a:rPr sz="5400" b="0" spc="40" dirty="0">
                <a:latin typeface="Georgia"/>
                <a:cs typeface="Georgia"/>
              </a:rPr>
              <a:t> </a:t>
            </a:r>
            <a:r>
              <a:rPr sz="5400" b="0" spc="-30" dirty="0">
                <a:latin typeface="Georgia"/>
                <a:cs typeface="Georgia"/>
              </a:rPr>
              <a:t>Tables</a:t>
            </a:r>
            <a:endParaRPr sz="5400" dirty="0">
              <a:latin typeface="Georgia"/>
              <a:cs typeface="Georgia"/>
            </a:endParaRPr>
          </a:p>
          <a:p>
            <a:pPr marL="12700" marR="5080">
              <a:lnSpc>
                <a:spcPct val="100000"/>
              </a:lnSpc>
              <a:spcBef>
                <a:spcPts val="720"/>
              </a:spcBef>
            </a:pPr>
            <a:r>
              <a:rPr sz="1800" b="0" i="1" spc="-90" dirty="0">
                <a:solidFill>
                  <a:schemeClr val="tx1"/>
                </a:solidFill>
                <a:latin typeface="Verdana"/>
                <a:cs typeface="Verdana"/>
              </a:rPr>
              <a:t>Routers </a:t>
            </a:r>
            <a:r>
              <a:rPr sz="1800" b="0" i="1" spc="15" dirty="0">
                <a:solidFill>
                  <a:schemeClr val="tx1"/>
                </a:solidFill>
                <a:latin typeface="Verdana"/>
                <a:cs typeface="Verdana"/>
              </a:rPr>
              <a:t>contain </a:t>
            </a:r>
            <a:r>
              <a:rPr sz="1800" b="0" i="1" spc="-60" dirty="0">
                <a:solidFill>
                  <a:schemeClr val="tx1"/>
                </a:solidFill>
                <a:latin typeface="Verdana"/>
                <a:cs typeface="Verdana"/>
              </a:rPr>
              <a:t>internal </a:t>
            </a:r>
            <a:r>
              <a:rPr sz="1800" b="0" i="1" spc="-25" dirty="0">
                <a:solidFill>
                  <a:schemeClr val="tx1"/>
                </a:solidFill>
                <a:latin typeface="Verdana"/>
                <a:cs typeface="Verdana"/>
              </a:rPr>
              <a:t>tables </a:t>
            </a:r>
            <a:r>
              <a:rPr sz="1800" b="0" i="1" spc="5" dirty="0">
                <a:solidFill>
                  <a:schemeClr val="tx1"/>
                </a:solidFill>
                <a:latin typeface="Verdana"/>
                <a:cs typeface="Verdana"/>
              </a:rPr>
              <a:t>of </a:t>
            </a:r>
            <a:r>
              <a:rPr sz="1800" b="0" i="1" spc="-45" dirty="0">
                <a:solidFill>
                  <a:schemeClr val="tx1"/>
                </a:solidFill>
                <a:latin typeface="Verdana"/>
                <a:cs typeface="Verdana"/>
              </a:rPr>
              <a:t>information </a:t>
            </a:r>
            <a:r>
              <a:rPr sz="1800" b="0" i="1" spc="45" dirty="0">
                <a:solidFill>
                  <a:schemeClr val="tx1"/>
                </a:solidFill>
                <a:latin typeface="Verdana"/>
                <a:cs typeface="Verdana"/>
              </a:rPr>
              <a:t>called </a:t>
            </a:r>
            <a:r>
              <a:rPr sz="1800" b="0" i="1" spc="-55" dirty="0">
                <a:solidFill>
                  <a:schemeClr val="tx1"/>
                </a:solidFill>
                <a:latin typeface="Verdana"/>
                <a:cs typeface="Verdana"/>
              </a:rPr>
              <a:t>routing </a:t>
            </a:r>
            <a:r>
              <a:rPr sz="1800" b="0" i="1" spc="-25" dirty="0">
                <a:solidFill>
                  <a:schemeClr val="tx1"/>
                </a:solidFill>
                <a:latin typeface="Verdana"/>
                <a:cs typeface="Verdana"/>
              </a:rPr>
              <a:t>tables  </a:t>
            </a:r>
            <a:r>
              <a:rPr sz="1800" b="0" i="1" spc="-30" dirty="0">
                <a:solidFill>
                  <a:schemeClr val="tx1"/>
                </a:solidFill>
                <a:latin typeface="Verdana"/>
                <a:cs typeface="Verdana"/>
              </a:rPr>
              <a:t>that </a:t>
            </a:r>
            <a:r>
              <a:rPr sz="1800" b="0" i="1" spc="25" dirty="0">
                <a:solidFill>
                  <a:schemeClr val="tx1"/>
                </a:solidFill>
                <a:latin typeface="Verdana"/>
                <a:cs typeface="Verdana"/>
              </a:rPr>
              <a:t>keep </a:t>
            </a:r>
            <a:r>
              <a:rPr sz="1800" b="0" i="1" spc="-25" dirty="0">
                <a:solidFill>
                  <a:schemeClr val="tx1"/>
                </a:solidFill>
                <a:latin typeface="Verdana"/>
                <a:cs typeface="Verdana"/>
              </a:rPr>
              <a:t>track </a:t>
            </a:r>
            <a:r>
              <a:rPr sz="1800" b="0" i="1" spc="5" dirty="0">
                <a:solidFill>
                  <a:schemeClr val="tx1"/>
                </a:solidFill>
                <a:latin typeface="Verdana"/>
                <a:cs typeface="Verdana"/>
              </a:rPr>
              <a:t>of </a:t>
            </a:r>
            <a:r>
              <a:rPr sz="1800" b="0" i="1" spc="-45" dirty="0">
                <a:solidFill>
                  <a:schemeClr val="tx1"/>
                </a:solidFill>
                <a:latin typeface="Verdana"/>
                <a:cs typeface="Verdana"/>
              </a:rPr>
              <a:t>all </a:t>
            </a:r>
            <a:r>
              <a:rPr sz="1800" b="0" i="1" spc="-40" dirty="0">
                <a:solidFill>
                  <a:schemeClr val="tx1"/>
                </a:solidFill>
                <a:latin typeface="Verdana"/>
                <a:cs typeface="Verdana"/>
              </a:rPr>
              <a:t>known </a:t>
            </a:r>
            <a:r>
              <a:rPr sz="1800" b="0" i="1" spc="-55" dirty="0">
                <a:solidFill>
                  <a:schemeClr val="tx1"/>
                </a:solidFill>
                <a:latin typeface="Verdana"/>
                <a:cs typeface="Verdana"/>
              </a:rPr>
              <a:t>network </a:t>
            </a:r>
            <a:r>
              <a:rPr sz="1800" b="0" i="1" spc="-50" dirty="0">
                <a:solidFill>
                  <a:schemeClr val="tx1"/>
                </a:solidFill>
                <a:latin typeface="Verdana"/>
                <a:cs typeface="Verdana"/>
              </a:rPr>
              <a:t>addresses </a:t>
            </a:r>
            <a:r>
              <a:rPr sz="1800" b="0" i="1" spc="65" dirty="0">
                <a:solidFill>
                  <a:schemeClr val="tx1"/>
                </a:solidFill>
                <a:latin typeface="Verdana"/>
                <a:cs typeface="Verdana"/>
              </a:rPr>
              <a:t>and </a:t>
            </a:r>
            <a:r>
              <a:rPr sz="1800" b="0" i="1" spc="-50" dirty="0">
                <a:solidFill>
                  <a:schemeClr val="tx1"/>
                </a:solidFill>
                <a:latin typeface="Verdana"/>
                <a:cs typeface="Verdana"/>
              </a:rPr>
              <a:t>possible </a:t>
            </a:r>
            <a:r>
              <a:rPr sz="1800" b="0" i="1" spc="-30" dirty="0">
                <a:solidFill>
                  <a:schemeClr val="tx1"/>
                </a:solidFill>
                <a:latin typeface="Verdana"/>
                <a:cs typeface="Verdana"/>
              </a:rPr>
              <a:t>paths  </a:t>
            </a:r>
            <a:r>
              <a:rPr sz="1800" b="0" i="1" spc="-40" dirty="0">
                <a:solidFill>
                  <a:schemeClr val="tx1"/>
                </a:solidFill>
                <a:latin typeface="Verdana"/>
                <a:cs typeface="Verdana"/>
              </a:rPr>
              <a:t>throughout </a:t>
            </a:r>
            <a:r>
              <a:rPr sz="1800" b="0" i="1" spc="-15" dirty="0">
                <a:solidFill>
                  <a:schemeClr val="tx1"/>
                </a:solidFill>
                <a:latin typeface="Verdana"/>
                <a:cs typeface="Verdana"/>
              </a:rPr>
              <a:t>the </a:t>
            </a:r>
            <a:r>
              <a:rPr sz="1800" b="0" i="1" spc="-75" dirty="0">
                <a:solidFill>
                  <a:schemeClr val="tx1"/>
                </a:solidFill>
                <a:latin typeface="Verdana"/>
                <a:cs typeface="Verdana"/>
              </a:rPr>
              <a:t>internetwork, </a:t>
            </a:r>
            <a:r>
              <a:rPr sz="1800" b="0" i="1" spc="20" dirty="0">
                <a:solidFill>
                  <a:schemeClr val="tx1"/>
                </a:solidFill>
                <a:latin typeface="Verdana"/>
                <a:cs typeface="Verdana"/>
              </a:rPr>
              <a:t>along </a:t>
            </a:r>
            <a:r>
              <a:rPr sz="1800" b="0" i="1" spc="-70" dirty="0">
                <a:solidFill>
                  <a:schemeClr val="tx1"/>
                </a:solidFill>
                <a:latin typeface="Verdana"/>
                <a:cs typeface="Verdana"/>
              </a:rPr>
              <a:t>with </a:t>
            </a:r>
            <a:r>
              <a:rPr sz="1800" b="0" i="1" spc="-15" dirty="0">
                <a:solidFill>
                  <a:schemeClr val="tx1"/>
                </a:solidFill>
                <a:latin typeface="Verdana"/>
                <a:cs typeface="Verdana"/>
              </a:rPr>
              <a:t>cost </a:t>
            </a:r>
            <a:r>
              <a:rPr sz="1800" b="0" i="1" spc="5" dirty="0">
                <a:solidFill>
                  <a:schemeClr val="tx1"/>
                </a:solidFill>
                <a:latin typeface="Verdana"/>
                <a:cs typeface="Verdana"/>
              </a:rPr>
              <a:t>of reaching </a:t>
            </a:r>
            <a:r>
              <a:rPr sz="1800" b="0" i="1" spc="100" dirty="0">
                <a:solidFill>
                  <a:schemeClr val="tx1"/>
                </a:solidFill>
                <a:latin typeface="Verdana"/>
                <a:cs typeface="Verdana"/>
              </a:rPr>
              <a:t>each  </a:t>
            </a:r>
            <a:r>
              <a:rPr sz="1800" b="0" i="1" spc="-70" dirty="0">
                <a:solidFill>
                  <a:schemeClr val="tx1"/>
                </a:solidFill>
                <a:latin typeface="Verdana"/>
                <a:cs typeface="Verdana"/>
              </a:rPr>
              <a:t>network. </a:t>
            </a:r>
            <a:r>
              <a:rPr sz="1800" b="0" i="1" spc="-90" dirty="0">
                <a:solidFill>
                  <a:schemeClr val="tx1"/>
                </a:solidFill>
                <a:latin typeface="Verdana"/>
                <a:cs typeface="Verdana"/>
              </a:rPr>
              <a:t>Routers </a:t>
            </a:r>
            <a:r>
              <a:rPr sz="1800" b="0" i="1" spc="-40" dirty="0">
                <a:solidFill>
                  <a:schemeClr val="tx1"/>
                </a:solidFill>
                <a:latin typeface="Verdana"/>
                <a:cs typeface="Verdana"/>
              </a:rPr>
              <a:t>route </a:t>
            </a:r>
            <a:r>
              <a:rPr sz="1800" b="0" i="1" spc="5" dirty="0">
                <a:solidFill>
                  <a:schemeClr val="tx1"/>
                </a:solidFill>
                <a:latin typeface="Verdana"/>
                <a:cs typeface="Verdana"/>
              </a:rPr>
              <a:t>packets </a:t>
            </a:r>
            <a:r>
              <a:rPr sz="1800" b="0" i="1" spc="35" dirty="0">
                <a:solidFill>
                  <a:schemeClr val="tx1"/>
                </a:solidFill>
                <a:latin typeface="Verdana"/>
                <a:cs typeface="Verdana"/>
              </a:rPr>
              <a:t>based </a:t>
            </a:r>
            <a:r>
              <a:rPr sz="1800" b="0" i="1" spc="20" dirty="0">
                <a:solidFill>
                  <a:schemeClr val="tx1"/>
                </a:solidFill>
                <a:latin typeface="Verdana"/>
                <a:cs typeface="Verdana"/>
              </a:rPr>
              <a:t>on </a:t>
            </a:r>
            <a:r>
              <a:rPr sz="1800" b="0" i="1" spc="-15" dirty="0">
                <a:solidFill>
                  <a:schemeClr val="tx1"/>
                </a:solidFill>
                <a:latin typeface="Verdana"/>
                <a:cs typeface="Verdana"/>
              </a:rPr>
              <a:t>the </a:t>
            </a:r>
            <a:r>
              <a:rPr sz="1800" b="0" i="1" spc="15" dirty="0">
                <a:solidFill>
                  <a:schemeClr val="tx1"/>
                </a:solidFill>
                <a:latin typeface="Verdana"/>
                <a:cs typeface="Verdana"/>
              </a:rPr>
              <a:t>available </a:t>
            </a:r>
            <a:r>
              <a:rPr sz="1800" b="0" i="1" spc="-30" dirty="0">
                <a:solidFill>
                  <a:schemeClr val="tx1"/>
                </a:solidFill>
                <a:latin typeface="Verdana"/>
                <a:cs typeface="Verdana"/>
              </a:rPr>
              <a:t>paths </a:t>
            </a:r>
            <a:r>
              <a:rPr sz="1800" b="0" i="1" spc="65" dirty="0">
                <a:solidFill>
                  <a:schemeClr val="tx1"/>
                </a:solidFill>
                <a:latin typeface="Verdana"/>
                <a:cs typeface="Verdana"/>
              </a:rPr>
              <a:t>and  </a:t>
            </a:r>
            <a:r>
              <a:rPr sz="1800" b="0" i="1" spc="-85" dirty="0">
                <a:solidFill>
                  <a:schemeClr val="tx1"/>
                </a:solidFill>
                <a:latin typeface="Verdana"/>
                <a:cs typeface="Verdana"/>
              </a:rPr>
              <a:t>their</a:t>
            </a:r>
            <a:r>
              <a:rPr sz="1800" b="0" i="1" spc="-130" dirty="0">
                <a:solidFill>
                  <a:schemeClr val="tx1"/>
                </a:solidFill>
                <a:latin typeface="Verdana"/>
                <a:cs typeface="Verdana"/>
              </a:rPr>
              <a:t> </a:t>
            </a:r>
            <a:r>
              <a:rPr sz="1800" b="0" i="1" spc="-75" dirty="0">
                <a:solidFill>
                  <a:schemeClr val="tx1"/>
                </a:solidFill>
                <a:latin typeface="Verdana"/>
                <a:cs typeface="Verdana"/>
              </a:rPr>
              <a:t>costs,</a:t>
            </a:r>
            <a:r>
              <a:rPr sz="1800" b="0" i="1" spc="-110" dirty="0">
                <a:solidFill>
                  <a:schemeClr val="tx1"/>
                </a:solidFill>
                <a:latin typeface="Verdana"/>
                <a:cs typeface="Verdana"/>
              </a:rPr>
              <a:t> thus</a:t>
            </a:r>
            <a:r>
              <a:rPr sz="1800" b="0" i="1" spc="-135" dirty="0">
                <a:solidFill>
                  <a:schemeClr val="tx1"/>
                </a:solidFill>
                <a:latin typeface="Verdana"/>
                <a:cs typeface="Verdana"/>
              </a:rPr>
              <a:t> </a:t>
            </a:r>
            <a:r>
              <a:rPr sz="1800" b="0" i="1" spc="-35" dirty="0">
                <a:solidFill>
                  <a:schemeClr val="tx1"/>
                </a:solidFill>
                <a:latin typeface="Verdana"/>
                <a:cs typeface="Verdana"/>
              </a:rPr>
              <a:t>taking</a:t>
            </a:r>
            <a:r>
              <a:rPr sz="1800" b="0" i="1" spc="-125" dirty="0">
                <a:solidFill>
                  <a:schemeClr val="tx1"/>
                </a:solidFill>
                <a:latin typeface="Verdana"/>
                <a:cs typeface="Verdana"/>
              </a:rPr>
              <a:t> </a:t>
            </a:r>
            <a:r>
              <a:rPr sz="1800" b="0" i="1" spc="55" dirty="0">
                <a:solidFill>
                  <a:schemeClr val="tx1"/>
                </a:solidFill>
                <a:latin typeface="Verdana"/>
                <a:cs typeface="Verdana"/>
              </a:rPr>
              <a:t>advantage</a:t>
            </a:r>
            <a:r>
              <a:rPr sz="1800" b="0" i="1" spc="-135" dirty="0">
                <a:solidFill>
                  <a:schemeClr val="tx1"/>
                </a:solidFill>
                <a:latin typeface="Verdana"/>
                <a:cs typeface="Verdana"/>
              </a:rPr>
              <a:t> </a:t>
            </a:r>
            <a:r>
              <a:rPr sz="1800" b="0" i="1" spc="5" dirty="0">
                <a:solidFill>
                  <a:schemeClr val="tx1"/>
                </a:solidFill>
                <a:latin typeface="Verdana"/>
                <a:cs typeface="Verdana"/>
              </a:rPr>
              <a:t>of</a:t>
            </a:r>
            <a:r>
              <a:rPr sz="1800" b="0" i="1" spc="-125" dirty="0">
                <a:solidFill>
                  <a:schemeClr val="tx1"/>
                </a:solidFill>
                <a:latin typeface="Verdana"/>
                <a:cs typeface="Verdana"/>
              </a:rPr>
              <a:t> </a:t>
            </a:r>
            <a:r>
              <a:rPr sz="1800" b="0" i="1" spc="-5" dirty="0">
                <a:solidFill>
                  <a:schemeClr val="tx1"/>
                </a:solidFill>
                <a:latin typeface="Verdana"/>
                <a:cs typeface="Verdana"/>
              </a:rPr>
              <a:t>redundant</a:t>
            </a:r>
            <a:r>
              <a:rPr sz="1800" b="0" i="1" spc="-114" dirty="0">
                <a:solidFill>
                  <a:schemeClr val="tx1"/>
                </a:solidFill>
                <a:latin typeface="Verdana"/>
                <a:cs typeface="Verdana"/>
              </a:rPr>
              <a:t> </a:t>
            </a:r>
            <a:r>
              <a:rPr sz="1800" b="0" i="1" spc="-30" dirty="0">
                <a:solidFill>
                  <a:schemeClr val="tx1"/>
                </a:solidFill>
                <a:latin typeface="Verdana"/>
                <a:cs typeface="Verdana"/>
              </a:rPr>
              <a:t>paths</a:t>
            </a:r>
            <a:r>
              <a:rPr sz="1800" b="0" i="1" spc="-135" dirty="0">
                <a:solidFill>
                  <a:schemeClr val="tx1"/>
                </a:solidFill>
                <a:latin typeface="Verdana"/>
                <a:cs typeface="Verdana"/>
              </a:rPr>
              <a:t> </a:t>
            </a:r>
            <a:r>
              <a:rPr sz="1800" b="0" i="1" spc="-25" dirty="0">
                <a:solidFill>
                  <a:schemeClr val="tx1"/>
                </a:solidFill>
                <a:latin typeface="Verdana"/>
                <a:cs typeface="Verdana"/>
              </a:rPr>
              <a:t>that</a:t>
            </a:r>
            <a:r>
              <a:rPr sz="1800" b="0" i="1" spc="-120" dirty="0">
                <a:solidFill>
                  <a:schemeClr val="tx1"/>
                </a:solidFill>
                <a:latin typeface="Verdana"/>
                <a:cs typeface="Verdana"/>
              </a:rPr>
              <a:t> </a:t>
            </a:r>
            <a:r>
              <a:rPr sz="1800" b="0" i="1" spc="105" dirty="0">
                <a:solidFill>
                  <a:schemeClr val="tx1"/>
                </a:solidFill>
                <a:latin typeface="Verdana"/>
                <a:cs typeface="Verdana"/>
              </a:rPr>
              <a:t>can</a:t>
            </a:r>
            <a:r>
              <a:rPr sz="1800" b="0" i="1" spc="-135" dirty="0">
                <a:solidFill>
                  <a:schemeClr val="tx1"/>
                </a:solidFill>
                <a:latin typeface="Verdana"/>
                <a:cs typeface="Verdana"/>
              </a:rPr>
              <a:t> </a:t>
            </a:r>
            <a:r>
              <a:rPr sz="1800" b="0" i="1" spc="-120" dirty="0">
                <a:solidFill>
                  <a:schemeClr val="tx1"/>
                </a:solidFill>
                <a:latin typeface="Verdana"/>
                <a:cs typeface="Verdana"/>
              </a:rPr>
              <a:t>exist  </a:t>
            </a:r>
            <a:r>
              <a:rPr sz="1800" b="0" i="1" spc="-85" dirty="0">
                <a:solidFill>
                  <a:schemeClr val="tx1"/>
                </a:solidFill>
                <a:latin typeface="Verdana"/>
                <a:cs typeface="Verdana"/>
              </a:rPr>
              <a:t>in </a:t>
            </a:r>
            <a:r>
              <a:rPr sz="1800" b="0" i="1" spc="145" dirty="0">
                <a:solidFill>
                  <a:schemeClr val="tx1"/>
                </a:solidFill>
                <a:latin typeface="Verdana"/>
                <a:cs typeface="Verdana"/>
              </a:rPr>
              <a:t>a</a:t>
            </a:r>
            <a:r>
              <a:rPr sz="1800" b="0" i="1" spc="-409" dirty="0">
                <a:solidFill>
                  <a:schemeClr val="tx1"/>
                </a:solidFill>
                <a:latin typeface="Verdana"/>
                <a:cs typeface="Verdana"/>
              </a:rPr>
              <a:t> </a:t>
            </a:r>
            <a:r>
              <a:rPr sz="1800" b="0" i="1" spc="-65" dirty="0">
                <a:solidFill>
                  <a:schemeClr val="tx1"/>
                </a:solidFill>
                <a:latin typeface="Verdana"/>
                <a:cs typeface="Verdana"/>
              </a:rPr>
              <a:t>mesh </a:t>
            </a:r>
            <a:r>
              <a:rPr sz="1800" b="0" i="1" spc="10" dirty="0">
                <a:solidFill>
                  <a:schemeClr val="tx1"/>
                </a:solidFill>
                <a:latin typeface="Verdana"/>
                <a:cs typeface="Verdana"/>
              </a:rPr>
              <a:t>topology </a:t>
            </a:r>
            <a:r>
              <a:rPr sz="1800" b="0" i="1" spc="-70" dirty="0">
                <a:solidFill>
                  <a:schemeClr val="tx1"/>
                </a:solidFill>
                <a:latin typeface="Verdana"/>
                <a:cs typeface="Verdana"/>
              </a:rPr>
              <a:t>network.</a:t>
            </a:r>
            <a:endParaRPr sz="1800" dirty="0">
              <a:solidFill>
                <a:schemeClr val="tx1"/>
              </a:solidFill>
              <a:latin typeface="Verdana"/>
              <a:cs typeface="Verdana"/>
            </a:endParaRPr>
          </a:p>
        </p:txBody>
      </p:sp>
      <p:sp>
        <p:nvSpPr>
          <p:cNvPr id="4" name="object 4"/>
          <p:cNvSpPr txBox="1"/>
          <p:nvPr/>
        </p:nvSpPr>
        <p:spPr>
          <a:xfrm>
            <a:off x="535940" y="3655059"/>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Arial"/>
                <a:cs typeface="Arial"/>
              </a:rPr>
              <a:t>•</a:t>
            </a:r>
            <a:endParaRPr sz="1800">
              <a:latin typeface="Arial"/>
              <a:cs typeface="Arial"/>
            </a:endParaRPr>
          </a:p>
        </p:txBody>
      </p:sp>
      <p:sp>
        <p:nvSpPr>
          <p:cNvPr id="5" name="object 5"/>
          <p:cNvSpPr txBox="1"/>
          <p:nvPr/>
        </p:nvSpPr>
        <p:spPr>
          <a:xfrm>
            <a:off x="878839" y="3667759"/>
            <a:ext cx="7478395" cy="1671320"/>
          </a:xfrm>
          <a:prstGeom prst="rect">
            <a:avLst/>
          </a:prstGeom>
        </p:spPr>
        <p:txBody>
          <a:bodyPr vert="horz" wrap="square" lIns="0" tIns="12700" rIns="0" bIns="0" rtlCol="0">
            <a:spAutoFit/>
          </a:bodyPr>
          <a:lstStyle/>
          <a:p>
            <a:pPr marL="12700" marR="5080">
              <a:lnSpc>
                <a:spcPct val="100000"/>
              </a:lnSpc>
              <a:spcBef>
                <a:spcPts val="100"/>
              </a:spcBef>
            </a:pPr>
            <a:r>
              <a:rPr sz="1800" i="1" spc="5" dirty="0">
                <a:latin typeface="Verdana"/>
                <a:cs typeface="Verdana"/>
              </a:rPr>
              <a:t>Because</a:t>
            </a:r>
            <a:r>
              <a:rPr sz="1800" i="1" spc="-130" dirty="0">
                <a:latin typeface="Verdana"/>
                <a:cs typeface="Verdana"/>
              </a:rPr>
              <a:t> </a:t>
            </a:r>
            <a:r>
              <a:rPr sz="1800" i="1" spc="-100" dirty="0">
                <a:latin typeface="Verdana"/>
                <a:cs typeface="Verdana"/>
              </a:rPr>
              <a:t>routers</a:t>
            </a:r>
            <a:r>
              <a:rPr sz="1800" i="1" spc="-125" dirty="0">
                <a:latin typeface="Verdana"/>
                <a:cs typeface="Verdana"/>
              </a:rPr>
              <a:t> </a:t>
            </a:r>
            <a:r>
              <a:rPr sz="1800" i="1" spc="-70" dirty="0">
                <a:latin typeface="Verdana"/>
                <a:cs typeface="Verdana"/>
              </a:rPr>
              <a:t>use</a:t>
            </a:r>
            <a:r>
              <a:rPr sz="1800" i="1" spc="-135" dirty="0">
                <a:latin typeface="Verdana"/>
                <a:cs typeface="Verdana"/>
              </a:rPr>
              <a:t> </a:t>
            </a:r>
            <a:r>
              <a:rPr sz="1800" i="1" spc="-35" dirty="0">
                <a:latin typeface="Verdana"/>
                <a:cs typeface="Verdana"/>
              </a:rPr>
              <a:t>destination</a:t>
            </a:r>
            <a:r>
              <a:rPr sz="1800" i="1" spc="-125" dirty="0">
                <a:latin typeface="Verdana"/>
                <a:cs typeface="Verdana"/>
              </a:rPr>
              <a:t> </a:t>
            </a:r>
            <a:r>
              <a:rPr sz="1800" i="1" spc="-55" dirty="0">
                <a:latin typeface="Verdana"/>
                <a:cs typeface="Verdana"/>
              </a:rPr>
              <a:t>network</a:t>
            </a:r>
            <a:r>
              <a:rPr sz="1800" i="1" spc="-135" dirty="0">
                <a:latin typeface="Verdana"/>
                <a:cs typeface="Verdana"/>
              </a:rPr>
              <a:t> </a:t>
            </a:r>
            <a:r>
              <a:rPr sz="1800" i="1" spc="-50" dirty="0">
                <a:latin typeface="Verdana"/>
                <a:cs typeface="Verdana"/>
              </a:rPr>
              <a:t>addresses</a:t>
            </a:r>
            <a:r>
              <a:rPr sz="1800" i="1" spc="-135" dirty="0">
                <a:latin typeface="Verdana"/>
                <a:cs typeface="Verdana"/>
              </a:rPr>
              <a:t> </a:t>
            </a:r>
            <a:r>
              <a:rPr sz="1800" i="1" dirty="0">
                <a:latin typeface="Verdana"/>
                <a:cs typeface="Verdana"/>
              </a:rPr>
              <a:t>of</a:t>
            </a:r>
            <a:r>
              <a:rPr sz="1800" i="1" spc="-114" dirty="0">
                <a:latin typeface="Verdana"/>
                <a:cs typeface="Verdana"/>
              </a:rPr>
              <a:t> </a:t>
            </a:r>
            <a:r>
              <a:rPr sz="1800" i="1" spc="-15" dirty="0">
                <a:latin typeface="Verdana"/>
                <a:cs typeface="Verdana"/>
              </a:rPr>
              <a:t>packets,</a:t>
            </a:r>
            <a:r>
              <a:rPr sz="1800" i="1" spc="-100" dirty="0">
                <a:latin typeface="Verdana"/>
                <a:cs typeface="Verdana"/>
              </a:rPr>
              <a:t> </a:t>
            </a:r>
            <a:r>
              <a:rPr sz="1800" i="1" spc="-40" dirty="0">
                <a:latin typeface="Verdana"/>
                <a:cs typeface="Verdana"/>
              </a:rPr>
              <a:t>they  </a:t>
            </a:r>
            <a:r>
              <a:rPr sz="1800" i="1" spc="-80" dirty="0">
                <a:latin typeface="Verdana"/>
                <a:cs typeface="Verdana"/>
              </a:rPr>
              <a:t>work </a:t>
            </a:r>
            <a:r>
              <a:rPr sz="1800" i="1" spc="-55" dirty="0">
                <a:latin typeface="Verdana"/>
                <a:cs typeface="Verdana"/>
              </a:rPr>
              <a:t>only </a:t>
            </a:r>
            <a:r>
              <a:rPr sz="1800" i="1" spc="-100" dirty="0">
                <a:latin typeface="Verdana"/>
                <a:cs typeface="Verdana"/>
              </a:rPr>
              <a:t>if </a:t>
            </a:r>
            <a:r>
              <a:rPr sz="1800" i="1" spc="-15" dirty="0">
                <a:latin typeface="Verdana"/>
                <a:cs typeface="Verdana"/>
              </a:rPr>
              <a:t>the </a:t>
            </a:r>
            <a:r>
              <a:rPr sz="1800" i="1" spc="5" dirty="0">
                <a:latin typeface="Verdana"/>
                <a:cs typeface="Verdana"/>
              </a:rPr>
              <a:t>configured </a:t>
            </a:r>
            <a:r>
              <a:rPr sz="1800" i="1" spc="-55" dirty="0">
                <a:latin typeface="Verdana"/>
                <a:cs typeface="Verdana"/>
              </a:rPr>
              <a:t>network </a:t>
            </a:r>
            <a:r>
              <a:rPr sz="1800" i="1" spc="10" dirty="0">
                <a:latin typeface="Verdana"/>
                <a:cs typeface="Verdana"/>
              </a:rPr>
              <a:t>protocol </a:t>
            </a:r>
            <a:r>
              <a:rPr sz="1800" i="1" spc="-185" dirty="0">
                <a:latin typeface="Verdana"/>
                <a:cs typeface="Verdana"/>
              </a:rPr>
              <a:t>is </a:t>
            </a:r>
            <a:r>
              <a:rPr sz="1800" i="1" spc="145" dirty="0">
                <a:latin typeface="Verdana"/>
                <a:cs typeface="Verdana"/>
              </a:rPr>
              <a:t>a </a:t>
            </a:r>
            <a:r>
              <a:rPr sz="1800" i="1" spc="-15" dirty="0">
                <a:latin typeface="Verdana"/>
                <a:cs typeface="Verdana"/>
              </a:rPr>
              <a:t>routable </a:t>
            </a:r>
            <a:r>
              <a:rPr sz="1800" i="1" spc="10" dirty="0">
                <a:latin typeface="Verdana"/>
                <a:cs typeface="Verdana"/>
              </a:rPr>
              <a:t>protocol  </a:t>
            </a:r>
            <a:r>
              <a:rPr sz="1800" i="1" spc="-30" dirty="0">
                <a:latin typeface="Verdana"/>
                <a:cs typeface="Verdana"/>
              </a:rPr>
              <a:t>such </a:t>
            </a:r>
            <a:r>
              <a:rPr sz="1800" i="1" spc="-55" dirty="0">
                <a:latin typeface="Verdana"/>
                <a:cs typeface="Verdana"/>
              </a:rPr>
              <a:t>as </a:t>
            </a:r>
            <a:r>
              <a:rPr sz="1800" i="1" spc="-85" dirty="0">
                <a:latin typeface="Verdana"/>
                <a:cs typeface="Verdana"/>
              </a:rPr>
              <a:t>TCP/IP </a:t>
            </a:r>
            <a:r>
              <a:rPr sz="1800" i="1" spc="-75" dirty="0">
                <a:latin typeface="Verdana"/>
                <a:cs typeface="Verdana"/>
              </a:rPr>
              <a:t>or </a:t>
            </a:r>
            <a:r>
              <a:rPr sz="1800" i="1" spc="-150" dirty="0">
                <a:latin typeface="Verdana"/>
                <a:cs typeface="Verdana"/>
              </a:rPr>
              <a:t>IPX/SPX. </a:t>
            </a:r>
            <a:r>
              <a:rPr sz="1800" i="1" spc="-185" dirty="0">
                <a:latin typeface="Verdana"/>
                <a:cs typeface="Verdana"/>
              </a:rPr>
              <a:t>This is </a:t>
            </a:r>
            <a:r>
              <a:rPr sz="1800" i="1" spc="-40" dirty="0">
                <a:latin typeface="Verdana"/>
                <a:cs typeface="Verdana"/>
              </a:rPr>
              <a:t>different </a:t>
            </a:r>
            <a:r>
              <a:rPr sz="1800" i="1" spc="-70" dirty="0">
                <a:latin typeface="Verdana"/>
                <a:cs typeface="Verdana"/>
              </a:rPr>
              <a:t>from </a:t>
            </a:r>
            <a:r>
              <a:rPr sz="1800" i="1" spc="-50" dirty="0">
                <a:latin typeface="Verdana"/>
                <a:cs typeface="Verdana"/>
              </a:rPr>
              <a:t>bridges, </a:t>
            </a:r>
            <a:r>
              <a:rPr sz="1800" i="1" spc="-5" dirty="0">
                <a:latin typeface="Verdana"/>
                <a:cs typeface="Verdana"/>
              </a:rPr>
              <a:t>which </a:t>
            </a:r>
            <a:r>
              <a:rPr sz="1800" i="1" dirty="0">
                <a:latin typeface="Verdana"/>
                <a:cs typeface="Verdana"/>
              </a:rPr>
              <a:t>are  </a:t>
            </a:r>
            <a:r>
              <a:rPr sz="1800" i="1" spc="10" dirty="0">
                <a:latin typeface="Verdana"/>
                <a:cs typeface="Verdana"/>
              </a:rPr>
              <a:t>protocol</a:t>
            </a:r>
            <a:r>
              <a:rPr sz="1800" i="1" spc="-135" dirty="0">
                <a:latin typeface="Verdana"/>
                <a:cs typeface="Verdana"/>
              </a:rPr>
              <a:t> </a:t>
            </a:r>
            <a:r>
              <a:rPr sz="1800" i="1" spc="5" dirty="0">
                <a:latin typeface="Verdana"/>
                <a:cs typeface="Verdana"/>
              </a:rPr>
              <a:t>independent.</a:t>
            </a:r>
            <a:r>
              <a:rPr sz="1800" i="1" spc="-125" dirty="0">
                <a:latin typeface="Verdana"/>
                <a:cs typeface="Verdana"/>
              </a:rPr>
              <a:t> </a:t>
            </a:r>
            <a:r>
              <a:rPr sz="1800" i="1" spc="-90" dirty="0">
                <a:latin typeface="Verdana"/>
                <a:cs typeface="Verdana"/>
              </a:rPr>
              <a:t>The</a:t>
            </a:r>
            <a:r>
              <a:rPr sz="1800" i="1" spc="-140" dirty="0">
                <a:latin typeface="Verdana"/>
                <a:cs typeface="Verdana"/>
              </a:rPr>
              <a:t> </a:t>
            </a:r>
            <a:r>
              <a:rPr sz="1800" i="1" spc="-55" dirty="0">
                <a:latin typeface="Verdana"/>
                <a:cs typeface="Verdana"/>
              </a:rPr>
              <a:t>routing</a:t>
            </a:r>
            <a:r>
              <a:rPr sz="1800" i="1" spc="-130" dirty="0">
                <a:latin typeface="Verdana"/>
                <a:cs typeface="Verdana"/>
              </a:rPr>
              <a:t> </a:t>
            </a:r>
            <a:r>
              <a:rPr sz="1800" i="1" spc="-25" dirty="0">
                <a:latin typeface="Verdana"/>
                <a:cs typeface="Verdana"/>
              </a:rPr>
              <a:t>tables</a:t>
            </a:r>
            <a:r>
              <a:rPr sz="1800" i="1" spc="-130" dirty="0">
                <a:latin typeface="Verdana"/>
                <a:cs typeface="Verdana"/>
              </a:rPr>
              <a:t> </a:t>
            </a:r>
            <a:r>
              <a:rPr sz="1800" i="1" dirty="0">
                <a:latin typeface="Verdana"/>
                <a:cs typeface="Verdana"/>
              </a:rPr>
              <a:t>are</a:t>
            </a:r>
            <a:r>
              <a:rPr sz="1800" i="1" spc="-145" dirty="0">
                <a:latin typeface="Verdana"/>
                <a:cs typeface="Verdana"/>
              </a:rPr>
              <a:t> </a:t>
            </a:r>
            <a:r>
              <a:rPr sz="1800" i="1" spc="-15" dirty="0">
                <a:latin typeface="Verdana"/>
                <a:cs typeface="Verdana"/>
              </a:rPr>
              <a:t>the</a:t>
            </a:r>
            <a:r>
              <a:rPr sz="1800" i="1" spc="-135" dirty="0">
                <a:latin typeface="Verdana"/>
                <a:cs typeface="Verdana"/>
              </a:rPr>
              <a:t> </a:t>
            </a:r>
            <a:r>
              <a:rPr sz="1800" i="1" spc="-35" dirty="0">
                <a:latin typeface="Verdana"/>
                <a:cs typeface="Verdana"/>
              </a:rPr>
              <a:t>heart</a:t>
            </a:r>
            <a:r>
              <a:rPr sz="1800" i="1" spc="-130" dirty="0">
                <a:latin typeface="Verdana"/>
                <a:cs typeface="Verdana"/>
              </a:rPr>
              <a:t> </a:t>
            </a:r>
            <a:r>
              <a:rPr sz="1800" i="1" spc="5" dirty="0">
                <a:latin typeface="Verdana"/>
                <a:cs typeface="Verdana"/>
              </a:rPr>
              <a:t>of</a:t>
            </a:r>
            <a:r>
              <a:rPr sz="1800" i="1" spc="-120" dirty="0">
                <a:latin typeface="Verdana"/>
                <a:cs typeface="Verdana"/>
              </a:rPr>
              <a:t> </a:t>
            </a:r>
            <a:r>
              <a:rPr sz="1800" i="1" spc="145" dirty="0">
                <a:latin typeface="Verdana"/>
                <a:cs typeface="Verdana"/>
              </a:rPr>
              <a:t>a</a:t>
            </a:r>
            <a:r>
              <a:rPr sz="1800" i="1" spc="-135" dirty="0">
                <a:latin typeface="Verdana"/>
                <a:cs typeface="Verdana"/>
              </a:rPr>
              <a:t> </a:t>
            </a:r>
            <a:r>
              <a:rPr sz="1800" i="1" spc="-110" dirty="0">
                <a:latin typeface="Verdana"/>
                <a:cs typeface="Verdana"/>
              </a:rPr>
              <a:t>router;  </a:t>
            </a:r>
            <a:r>
              <a:rPr sz="1800" i="1" spc="-50" dirty="0">
                <a:latin typeface="Verdana"/>
                <a:cs typeface="Verdana"/>
              </a:rPr>
              <a:t>without </a:t>
            </a:r>
            <a:r>
              <a:rPr sz="1800" i="1" spc="-55" dirty="0">
                <a:latin typeface="Verdana"/>
                <a:cs typeface="Verdana"/>
              </a:rPr>
              <a:t>them, </a:t>
            </a:r>
            <a:r>
              <a:rPr sz="1800" i="1" spc="-80" dirty="0">
                <a:latin typeface="Verdana"/>
                <a:cs typeface="Verdana"/>
              </a:rPr>
              <a:t>there's </a:t>
            </a:r>
            <a:r>
              <a:rPr sz="1800" i="1" spc="15" dirty="0">
                <a:latin typeface="Verdana"/>
                <a:cs typeface="Verdana"/>
              </a:rPr>
              <a:t>no </a:t>
            </a:r>
            <a:r>
              <a:rPr sz="1800" i="1" spc="5" dirty="0">
                <a:latin typeface="Verdana"/>
                <a:cs typeface="Verdana"/>
              </a:rPr>
              <a:t>way </a:t>
            </a:r>
            <a:r>
              <a:rPr sz="1800" i="1" spc="-70" dirty="0">
                <a:latin typeface="Verdana"/>
                <a:cs typeface="Verdana"/>
              </a:rPr>
              <a:t>for </a:t>
            </a:r>
            <a:r>
              <a:rPr sz="1800" i="1" spc="-20" dirty="0">
                <a:latin typeface="Verdana"/>
                <a:cs typeface="Verdana"/>
              </a:rPr>
              <a:t>the </a:t>
            </a:r>
            <a:r>
              <a:rPr sz="1800" i="1" spc="-75" dirty="0">
                <a:latin typeface="Verdana"/>
                <a:cs typeface="Verdana"/>
              </a:rPr>
              <a:t>router </a:t>
            </a:r>
            <a:r>
              <a:rPr sz="1800" i="1" dirty="0">
                <a:latin typeface="Verdana"/>
                <a:cs typeface="Verdana"/>
              </a:rPr>
              <a:t>to </a:t>
            </a:r>
            <a:r>
              <a:rPr sz="1800" i="1" spc="-30" dirty="0">
                <a:latin typeface="Verdana"/>
                <a:cs typeface="Verdana"/>
              </a:rPr>
              <a:t>know </a:t>
            </a:r>
            <a:r>
              <a:rPr sz="1800" i="1" spc="-25" dirty="0">
                <a:latin typeface="Verdana"/>
                <a:cs typeface="Verdana"/>
              </a:rPr>
              <a:t>where </a:t>
            </a:r>
            <a:r>
              <a:rPr sz="1800" i="1" dirty="0">
                <a:latin typeface="Verdana"/>
                <a:cs typeface="Verdana"/>
              </a:rPr>
              <a:t>to </a:t>
            </a:r>
            <a:r>
              <a:rPr sz="1800" i="1" spc="-25" dirty="0">
                <a:latin typeface="Verdana"/>
                <a:cs typeface="Verdana"/>
              </a:rPr>
              <a:t>send  </a:t>
            </a:r>
            <a:r>
              <a:rPr sz="1800" i="1" spc="-20" dirty="0">
                <a:latin typeface="Verdana"/>
                <a:cs typeface="Verdana"/>
              </a:rPr>
              <a:t>the </a:t>
            </a:r>
            <a:r>
              <a:rPr sz="1800" i="1" spc="5" dirty="0">
                <a:latin typeface="Verdana"/>
                <a:cs typeface="Verdana"/>
              </a:rPr>
              <a:t>packets </a:t>
            </a:r>
            <a:r>
              <a:rPr sz="1800" i="1" spc="-114" dirty="0">
                <a:latin typeface="Verdana"/>
                <a:cs typeface="Verdana"/>
              </a:rPr>
              <a:t>it</a:t>
            </a:r>
            <a:r>
              <a:rPr sz="1800" i="1" spc="-385" dirty="0">
                <a:latin typeface="Verdana"/>
                <a:cs typeface="Verdana"/>
              </a:rPr>
              <a:t> </a:t>
            </a:r>
            <a:r>
              <a:rPr sz="1800" i="1" spc="-40" dirty="0">
                <a:latin typeface="Verdana"/>
                <a:cs typeface="Verdana"/>
              </a:rPr>
              <a:t>receives.</a:t>
            </a:r>
            <a:endParaRPr sz="1800" dirty="0">
              <a:latin typeface="Verdana"/>
              <a:cs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3709" y="1607820"/>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Arial"/>
                <a:cs typeface="Arial"/>
              </a:rPr>
              <a:t>•</a:t>
            </a:r>
            <a:endParaRPr sz="1800">
              <a:latin typeface="Arial"/>
              <a:cs typeface="Arial"/>
            </a:endParaRPr>
          </a:p>
        </p:txBody>
      </p:sp>
      <p:sp>
        <p:nvSpPr>
          <p:cNvPr id="3" name="object 3"/>
          <p:cNvSpPr txBox="1"/>
          <p:nvPr/>
        </p:nvSpPr>
        <p:spPr>
          <a:xfrm>
            <a:off x="473709" y="2213609"/>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Arial"/>
                <a:cs typeface="Arial"/>
              </a:rPr>
              <a:t>•</a:t>
            </a:r>
            <a:endParaRPr sz="1800">
              <a:latin typeface="Arial"/>
              <a:cs typeface="Arial"/>
            </a:endParaRPr>
          </a:p>
        </p:txBody>
      </p:sp>
      <p:sp>
        <p:nvSpPr>
          <p:cNvPr id="4" name="object 4"/>
          <p:cNvSpPr txBox="1"/>
          <p:nvPr/>
        </p:nvSpPr>
        <p:spPr>
          <a:xfrm>
            <a:off x="473709" y="2819400"/>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Arial"/>
                <a:cs typeface="Arial"/>
              </a:rPr>
              <a:t>•</a:t>
            </a:r>
            <a:endParaRPr sz="1800">
              <a:latin typeface="Arial"/>
              <a:cs typeface="Arial"/>
            </a:endParaRPr>
          </a:p>
        </p:txBody>
      </p:sp>
      <p:sp>
        <p:nvSpPr>
          <p:cNvPr id="5" name="object 5"/>
          <p:cNvSpPr txBox="1"/>
          <p:nvPr/>
        </p:nvSpPr>
        <p:spPr>
          <a:xfrm>
            <a:off x="473709" y="3699509"/>
            <a:ext cx="1060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Arial"/>
                <a:cs typeface="Arial"/>
              </a:rPr>
              <a:t>•</a:t>
            </a:r>
            <a:endParaRPr sz="1800">
              <a:latin typeface="Arial"/>
              <a:cs typeface="Arial"/>
            </a:endParaRPr>
          </a:p>
        </p:txBody>
      </p:sp>
      <p:sp>
        <p:nvSpPr>
          <p:cNvPr id="6" name="object 6"/>
          <p:cNvSpPr txBox="1"/>
          <p:nvPr/>
        </p:nvSpPr>
        <p:spPr>
          <a:xfrm>
            <a:off x="473709" y="4523740"/>
            <a:ext cx="106045" cy="685800"/>
          </a:xfrm>
          <a:prstGeom prst="rect">
            <a:avLst/>
          </a:prstGeom>
        </p:spPr>
        <p:txBody>
          <a:bodyPr vert="horz" wrap="square" lIns="0" tIns="68580" rIns="0" bIns="0" rtlCol="0">
            <a:spAutoFit/>
          </a:bodyPr>
          <a:lstStyle/>
          <a:p>
            <a:pPr marL="12700">
              <a:lnSpc>
                <a:spcPct val="100000"/>
              </a:lnSpc>
              <a:spcBef>
                <a:spcPts val="540"/>
              </a:spcBef>
            </a:pPr>
            <a:r>
              <a:rPr sz="1800" dirty="0">
                <a:solidFill>
                  <a:srgbClr val="7E7E7E"/>
                </a:solidFill>
                <a:latin typeface="Arial"/>
                <a:cs typeface="Arial"/>
              </a:rPr>
              <a:t>•</a:t>
            </a:r>
            <a:endParaRPr sz="1800">
              <a:latin typeface="Arial"/>
              <a:cs typeface="Arial"/>
            </a:endParaRPr>
          </a:p>
          <a:p>
            <a:pPr marL="12700">
              <a:lnSpc>
                <a:spcPct val="100000"/>
              </a:lnSpc>
              <a:spcBef>
                <a:spcPts val="440"/>
              </a:spcBef>
            </a:pPr>
            <a:r>
              <a:rPr sz="1800" dirty="0">
                <a:solidFill>
                  <a:srgbClr val="7E7E7E"/>
                </a:solidFill>
                <a:latin typeface="Arial"/>
                <a:cs typeface="Arial"/>
              </a:rPr>
              <a:t>•</a:t>
            </a:r>
            <a:endParaRPr sz="1800">
              <a:latin typeface="Arial"/>
              <a:cs typeface="Arial"/>
            </a:endParaRPr>
          </a:p>
        </p:txBody>
      </p:sp>
      <p:sp>
        <p:nvSpPr>
          <p:cNvPr id="7" name="object 7"/>
          <p:cNvSpPr txBox="1"/>
          <p:nvPr/>
        </p:nvSpPr>
        <p:spPr>
          <a:xfrm>
            <a:off x="838200" y="779479"/>
            <a:ext cx="7661275" cy="5840060"/>
          </a:xfrm>
          <a:prstGeom prst="rect">
            <a:avLst/>
          </a:prstGeom>
        </p:spPr>
        <p:txBody>
          <a:bodyPr vert="horz" wrap="square" lIns="0" tIns="12700" rIns="0" bIns="0" rtlCol="0">
            <a:spAutoFit/>
          </a:bodyPr>
          <a:lstStyle/>
          <a:p>
            <a:pPr marL="12700" marR="321945">
              <a:lnSpc>
                <a:spcPct val="100000"/>
              </a:lnSpc>
              <a:spcBef>
                <a:spcPts val="100"/>
              </a:spcBef>
            </a:pPr>
            <a:r>
              <a:rPr sz="1800" b="1" spc="-175" dirty="0">
                <a:latin typeface="Verdana"/>
                <a:cs typeface="Verdana"/>
              </a:rPr>
              <a:t>Static </a:t>
            </a:r>
            <a:r>
              <a:rPr sz="1800" b="1" spc="-225" dirty="0">
                <a:latin typeface="Verdana"/>
                <a:cs typeface="Verdana"/>
              </a:rPr>
              <a:t>routers: </a:t>
            </a:r>
            <a:r>
              <a:rPr sz="1800" i="1" spc="-90" dirty="0">
                <a:latin typeface="Verdana"/>
                <a:cs typeface="Verdana"/>
              </a:rPr>
              <a:t>These </a:t>
            </a:r>
            <a:r>
              <a:rPr sz="1800" i="1" spc="-114" dirty="0">
                <a:latin typeface="Verdana"/>
                <a:cs typeface="Verdana"/>
              </a:rPr>
              <a:t>must </a:t>
            </a:r>
            <a:r>
              <a:rPr sz="1800" i="1" spc="25" dirty="0">
                <a:latin typeface="Verdana"/>
                <a:cs typeface="Verdana"/>
              </a:rPr>
              <a:t>have </a:t>
            </a:r>
            <a:r>
              <a:rPr sz="1800" i="1" spc="-85" dirty="0">
                <a:latin typeface="Verdana"/>
                <a:cs typeface="Verdana"/>
              </a:rPr>
              <a:t>their </a:t>
            </a:r>
            <a:r>
              <a:rPr sz="1800" i="1" spc="-55" dirty="0">
                <a:latin typeface="Verdana"/>
                <a:cs typeface="Verdana"/>
              </a:rPr>
              <a:t>routing </a:t>
            </a:r>
            <a:r>
              <a:rPr sz="1800" i="1" spc="-25" dirty="0">
                <a:latin typeface="Verdana"/>
                <a:cs typeface="Verdana"/>
              </a:rPr>
              <a:t>tables </a:t>
            </a:r>
            <a:r>
              <a:rPr sz="1800" i="1" spc="5" dirty="0">
                <a:latin typeface="Verdana"/>
                <a:cs typeface="Verdana"/>
              </a:rPr>
              <a:t>configured  </a:t>
            </a:r>
            <a:r>
              <a:rPr sz="1800" i="1" spc="-35" dirty="0">
                <a:latin typeface="Verdana"/>
                <a:cs typeface="Verdana"/>
              </a:rPr>
              <a:t>manually</a:t>
            </a:r>
            <a:r>
              <a:rPr sz="1800" i="1" spc="-130" dirty="0">
                <a:latin typeface="Verdana"/>
                <a:cs typeface="Verdana"/>
              </a:rPr>
              <a:t> </a:t>
            </a:r>
            <a:r>
              <a:rPr sz="1800" i="1" spc="-70" dirty="0">
                <a:latin typeface="Verdana"/>
                <a:cs typeface="Verdana"/>
              </a:rPr>
              <a:t>with</a:t>
            </a:r>
            <a:r>
              <a:rPr sz="1800" i="1" spc="-130" dirty="0">
                <a:latin typeface="Verdana"/>
                <a:cs typeface="Verdana"/>
              </a:rPr>
              <a:t> </a:t>
            </a:r>
            <a:r>
              <a:rPr sz="1800" i="1" spc="-45" dirty="0">
                <a:latin typeface="Verdana"/>
                <a:cs typeface="Verdana"/>
              </a:rPr>
              <a:t>all</a:t>
            </a:r>
            <a:r>
              <a:rPr sz="1800" i="1" spc="-125" dirty="0">
                <a:latin typeface="Verdana"/>
                <a:cs typeface="Verdana"/>
              </a:rPr>
              <a:t> </a:t>
            </a:r>
            <a:r>
              <a:rPr sz="1800" i="1" spc="-55" dirty="0">
                <a:latin typeface="Verdana"/>
                <a:cs typeface="Verdana"/>
              </a:rPr>
              <a:t>network</a:t>
            </a:r>
            <a:r>
              <a:rPr sz="1800" i="1" spc="-135" dirty="0">
                <a:latin typeface="Verdana"/>
                <a:cs typeface="Verdana"/>
              </a:rPr>
              <a:t> </a:t>
            </a:r>
            <a:r>
              <a:rPr sz="1800" i="1" spc="-50" dirty="0">
                <a:latin typeface="Verdana"/>
                <a:cs typeface="Verdana"/>
              </a:rPr>
              <a:t>addresses</a:t>
            </a:r>
            <a:r>
              <a:rPr sz="1800" i="1" spc="-135" dirty="0">
                <a:latin typeface="Verdana"/>
                <a:cs typeface="Verdana"/>
              </a:rPr>
              <a:t> </a:t>
            </a:r>
            <a:r>
              <a:rPr sz="1800" i="1" spc="65" dirty="0">
                <a:latin typeface="Verdana"/>
                <a:cs typeface="Verdana"/>
              </a:rPr>
              <a:t>and</a:t>
            </a:r>
            <a:r>
              <a:rPr sz="1800" i="1" spc="-125" dirty="0">
                <a:latin typeface="Verdana"/>
                <a:cs typeface="Verdana"/>
              </a:rPr>
              <a:t> </a:t>
            </a:r>
            <a:r>
              <a:rPr sz="1800" i="1" spc="-30" dirty="0">
                <a:latin typeface="Verdana"/>
                <a:cs typeface="Verdana"/>
              </a:rPr>
              <a:t>paths</a:t>
            </a:r>
            <a:r>
              <a:rPr sz="1800" i="1" spc="-125" dirty="0">
                <a:latin typeface="Verdana"/>
                <a:cs typeface="Verdana"/>
              </a:rPr>
              <a:t> </a:t>
            </a:r>
            <a:r>
              <a:rPr sz="1800" i="1" spc="-85" dirty="0">
                <a:latin typeface="Verdana"/>
                <a:cs typeface="Verdana"/>
              </a:rPr>
              <a:t>in</a:t>
            </a:r>
            <a:r>
              <a:rPr sz="1800" i="1" spc="-130" dirty="0">
                <a:latin typeface="Verdana"/>
                <a:cs typeface="Verdana"/>
              </a:rPr>
              <a:t> </a:t>
            </a:r>
            <a:r>
              <a:rPr sz="1800" i="1" spc="-20" dirty="0">
                <a:latin typeface="Verdana"/>
                <a:cs typeface="Verdana"/>
              </a:rPr>
              <a:t>the</a:t>
            </a:r>
            <a:r>
              <a:rPr sz="1800" i="1" spc="-135" dirty="0">
                <a:latin typeface="Verdana"/>
                <a:cs typeface="Verdana"/>
              </a:rPr>
              <a:t> </a:t>
            </a:r>
            <a:r>
              <a:rPr sz="1800" i="1" spc="-75" dirty="0">
                <a:latin typeface="Verdana"/>
                <a:cs typeface="Verdana"/>
              </a:rPr>
              <a:t>internetwork.</a:t>
            </a:r>
            <a:endParaRPr lang="en-US" sz="1800" i="1" spc="-75" dirty="0">
              <a:latin typeface="Verdana"/>
              <a:cs typeface="Verdana"/>
            </a:endParaRPr>
          </a:p>
          <a:p>
            <a:pPr marL="12700" marR="321945">
              <a:lnSpc>
                <a:spcPct val="100000"/>
              </a:lnSpc>
              <a:spcBef>
                <a:spcPts val="100"/>
              </a:spcBef>
            </a:pPr>
            <a:endParaRPr sz="1800" dirty="0">
              <a:latin typeface="Verdana"/>
              <a:cs typeface="Verdana"/>
            </a:endParaRPr>
          </a:p>
          <a:p>
            <a:pPr marL="12700" marR="212090">
              <a:lnSpc>
                <a:spcPct val="100000"/>
              </a:lnSpc>
              <a:spcBef>
                <a:spcPts val="450"/>
              </a:spcBef>
            </a:pPr>
            <a:r>
              <a:rPr sz="1800" b="1" spc="-130" dirty="0">
                <a:latin typeface="Verdana"/>
                <a:cs typeface="Verdana"/>
              </a:rPr>
              <a:t>Dynamic </a:t>
            </a:r>
            <a:r>
              <a:rPr sz="1800" b="1" spc="-225" dirty="0">
                <a:latin typeface="Verdana"/>
                <a:cs typeface="Verdana"/>
              </a:rPr>
              <a:t>routers: </a:t>
            </a:r>
            <a:r>
              <a:rPr sz="1800" i="1" spc="-90" dirty="0">
                <a:latin typeface="Verdana"/>
                <a:cs typeface="Verdana"/>
              </a:rPr>
              <a:t>These </a:t>
            </a:r>
            <a:r>
              <a:rPr sz="1800" i="1" spc="-5" dirty="0">
                <a:latin typeface="Verdana"/>
                <a:cs typeface="Verdana"/>
              </a:rPr>
              <a:t>automatically </a:t>
            </a:r>
            <a:r>
              <a:rPr sz="1800" i="1" spc="35" dirty="0">
                <a:latin typeface="Verdana"/>
                <a:cs typeface="Verdana"/>
              </a:rPr>
              <a:t>create </a:t>
            </a:r>
            <a:r>
              <a:rPr sz="1800" i="1" spc="-85" dirty="0">
                <a:latin typeface="Verdana"/>
                <a:cs typeface="Verdana"/>
              </a:rPr>
              <a:t>their </a:t>
            </a:r>
            <a:r>
              <a:rPr sz="1800" i="1" spc="-55" dirty="0">
                <a:latin typeface="Verdana"/>
                <a:cs typeface="Verdana"/>
              </a:rPr>
              <a:t>routing </a:t>
            </a:r>
            <a:r>
              <a:rPr sz="1800" i="1" spc="-25" dirty="0">
                <a:latin typeface="Verdana"/>
                <a:cs typeface="Verdana"/>
              </a:rPr>
              <a:t>tables</a:t>
            </a:r>
            <a:r>
              <a:rPr sz="1800" i="1" spc="-475" dirty="0">
                <a:latin typeface="Verdana"/>
                <a:cs typeface="Verdana"/>
              </a:rPr>
              <a:t> </a:t>
            </a:r>
            <a:r>
              <a:rPr sz="1800" i="1" spc="-5" dirty="0">
                <a:latin typeface="Verdana"/>
                <a:cs typeface="Verdana"/>
              </a:rPr>
              <a:t>by  </a:t>
            </a:r>
            <a:r>
              <a:rPr sz="1800" i="1" spc="-75" dirty="0">
                <a:latin typeface="Verdana"/>
                <a:cs typeface="Verdana"/>
              </a:rPr>
              <a:t>listening </a:t>
            </a:r>
            <a:r>
              <a:rPr sz="1800" i="1" spc="-5" dirty="0">
                <a:latin typeface="Verdana"/>
                <a:cs typeface="Verdana"/>
              </a:rPr>
              <a:t>to </a:t>
            </a:r>
            <a:r>
              <a:rPr sz="1800" i="1" spc="-55" dirty="0">
                <a:latin typeface="Verdana"/>
                <a:cs typeface="Verdana"/>
              </a:rPr>
              <a:t>network</a:t>
            </a:r>
            <a:r>
              <a:rPr sz="1800" i="1" spc="-320" dirty="0">
                <a:latin typeface="Verdana"/>
                <a:cs typeface="Verdana"/>
              </a:rPr>
              <a:t> </a:t>
            </a:r>
            <a:r>
              <a:rPr sz="1800" i="1" spc="-50" dirty="0">
                <a:latin typeface="Verdana"/>
                <a:cs typeface="Verdana"/>
              </a:rPr>
              <a:t>traffic.</a:t>
            </a:r>
            <a:endParaRPr lang="en-US" sz="1800" i="1" spc="-50" dirty="0">
              <a:latin typeface="Verdana"/>
              <a:cs typeface="Verdana"/>
            </a:endParaRPr>
          </a:p>
          <a:p>
            <a:pPr marL="12700" marR="212090">
              <a:lnSpc>
                <a:spcPct val="100000"/>
              </a:lnSpc>
              <a:spcBef>
                <a:spcPts val="450"/>
              </a:spcBef>
            </a:pPr>
            <a:endParaRPr sz="1800" dirty="0">
              <a:latin typeface="Verdana"/>
              <a:cs typeface="Verdana"/>
            </a:endParaRPr>
          </a:p>
          <a:p>
            <a:pPr marL="12700" marR="109220">
              <a:lnSpc>
                <a:spcPct val="100000"/>
              </a:lnSpc>
              <a:spcBef>
                <a:spcPts val="450"/>
              </a:spcBef>
            </a:pPr>
            <a:r>
              <a:rPr sz="1800" b="1" spc="-204" dirty="0">
                <a:latin typeface="Verdana"/>
                <a:cs typeface="Verdana"/>
              </a:rPr>
              <a:t>Routing</a:t>
            </a:r>
            <a:r>
              <a:rPr sz="1800" b="1" spc="-120" dirty="0">
                <a:latin typeface="Verdana"/>
                <a:cs typeface="Verdana"/>
              </a:rPr>
              <a:t> </a:t>
            </a:r>
            <a:r>
              <a:rPr sz="1800" b="1" spc="-150" dirty="0">
                <a:latin typeface="Verdana"/>
                <a:cs typeface="Verdana"/>
              </a:rPr>
              <a:t>tables</a:t>
            </a:r>
            <a:r>
              <a:rPr sz="1800" b="1" spc="-90" dirty="0">
                <a:latin typeface="Verdana"/>
                <a:cs typeface="Verdana"/>
              </a:rPr>
              <a:t> </a:t>
            </a:r>
            <a:r>
              <a:rPr sz="1800" i="1" dirty="0">
                <a:latin typeface="Verdana"/>
                <a:cs typeface="Verdana"/>
              </a:rPr>
              <a:t>are</a:t>
            </a:r>
            <a:r>
              <a:rPr sz="1800" i="1" spc="-135" dirty="0">
                <a:latin typeface="Verdana"/>
                <a:cs typeface="Verdana"/>
              </a:rPr>
              <a:t> </a:t>
            </a:r>
            <a:r>
              <a:rPr sz="1800" i="1" spc="-20" dirty="0">
                <a:latin typeface="Verdana"/>
                <a:cs typeface="Verdana"/>
              </a:rPr>
              <a:t>the</a:t>
            </a:r>
            <a:r>
              <a:rPr sz="1800" i="1" spc="-135" dirty="0">
                <a:latin typeface="Verdana"/>
                <a:cs typeface="Verdana"/>
              </a:rPr>
              <a:t> </a:t>
            </a:r>
            <a:r>
              <a:rPr sz="1800" i="1" spc="-25" dirty="0">
                <a:latin typeface="Verdana"/>
                <a:cs typeface="Verdana"/>
              </a:rPr>
              <a:t>means</a:t>
            </a:r>
            <a:r>
              <a:rPr sz="1800" i="1" spc="-130" dirty="0">
                <a:latin typeface="Verdana"/>
                <a:cs typeface="Verdana"/>
              </a:rPr>
              <a:t> </a:t>
            </a:r>
            <a:r>
              <a:rPr sz="1800" i="1" spc="-5" dirty="0">
                <a:latin typeface="Verdana"/>
                <a:cs typeface="Verdana"/>
              </a:rPr>
              <a:t>by</a:t>
            </a:r>
            <a:r>
              <a:rPr sz="1800" i="1" spc="-120" dirty="0">
                <a:latin typeface="Verdana"/>
                <a:cs typeface="Verdana"/>
              </a:rPr>
              <a:t> </a:t>
            </a:r>
            <a:r>
              <a:rPr sz="1800" i="1" spc="-5" dirty="0">
                <a:latin typeface="Verdana"/>
                <a:cs typeface="Verdana"/>
              </a:rPr>
              <a:t>which</a:t>
            </a:r>
            <a:r>
              <a:rPr sz="1800" i="1" spc="-130" dirty="0">
                <a:latin typeface="Verdana"/>
                <a:cs typeface="Verdana"/>
              </a:rPr>
              <a:t> </a:t>
            </a:r>
            <a:r>
              <a:rPr sz="1800" i="1" spc="145" dirty="0">
                <a:latin typeface="Verdana"/>
                <a:cs typeface="Verdana"/>
              </a:rPr>
              <a:t>a</a:t>
            </a:r>
            <a:r>
              <a:rPr sz="1800" i="1" spc="-140" dirty="0">
                <a:latin typeface="Verdana"/>
                <a:cs typeface="Verdana"/>
              </a:rPr>
              <a:t> </a:t>
            </a:r>
            <a:r>
              <a:rPr sz="1800" i="1" spc="-75" dirty="0">
                <a:latin typeface="Verdana"/>
                <a:cs typeface="Verdana"/>
              </a:rPr>
              <a:t>router</a:t>
            </a:r>
            <a:r>
              <a:rPr sz="1800" i="1" spc="-135" dirty="0">
                <a:latin typeface="Verdana"/>
                <a:cs typeface="Verdana"/>
              </a:rPr>
              <a:t> </a:t>
            </a:r>
            <a:r>
              <a:rPr sz="1800" i="1" spc="-45" dirty="0">
                <a:latin typeface="Verdana"/>
                <a:cs typeface="Verdana"/>
              </a:rPr>
              <a:t>selects</a:t>
            </a:r>
            <a:r>
              <a:rPr sz="1800" i="1" spc="-145" dirty="0">
                <a:latin typeface="Verdana"/>
                <a:cs typeface="Verdana"/>
              </a:rPr>
              <a:t> </a:t>
            </a:r>
            <a:r>
              <a:rPr sz="1800" i="1" spc="-15" dirty="0">
                <a:latin typeface="Verdana"/>
                <a:cs typeface="Verdana"/>
              </a:rPr>
              <a:t>the</a:t>
            </a:r>
            <a:r>
              <a:rPr sz="1800" i="1" spc="-135" dirty="0">
                <a:latin typeface="Verdana"/>
                <a:cs typeface="Verdana"/>
              </a:rPr>
              <a:t> </a:t>
            </a:r>
            <a:r>
              <a:rPr sz="1800" i="1" spc="-75" dirty="0">
                <a:latin typeface="Verdana"/>
                <a:cs typeface="Verdana"/>
              </a:rPr>
              <a:t>fastest</a:t>
            </a:r>
            <a:r>
              <a:rPr sz="1800" i="1" spc="-114" dirty="0">
                <a:latin typeface="Verdana"/>
                <a:cs typeface="Verdana"/>
              </a:rPr>
              <a:t> </a:t>
            </a:r>
            <a:r>
              <a:rPr sz="1800" i="1" spc="-80" dirty="0">
                <a:latin typeface="Verdana"/>
                <a:cs typeface="Verdana"/>
              </a:rPr>
              <a:t>or  </a:t>
            </a:r>
            <a:r>
              <a:rPr sz="1800" i="1" spc="-50" dirty="0">
                <a:latin typeface="Verdana"/>
                <a:cs typeface="Verdana"/>
              </a:rPr>
              <a:t>nearest </a:t>
            </a:r>
            <a:r>
              <a:rPr sz="1800" i="1" spc="25" dirty="0">
                <a:latin typeface="Verdana"/>
                <a:cs typeface="Verdana"/>
              </a:rPr>
              <a:t>path </a:t>
            </a:r>
            <a:r>
              <a:rPr sz="1800" i="1" spc="-5" dirty="0">
                <a:latin typeface="Verdana"/>
                <a:cs typeface="Verdana"/>
              </a:rPr>
              <a:t>to </a:t>
            </a:r>
            <a:r>
              <a:rPr sz="1800" i="1" spc="-15" dirty="0">
                <a:latin typeface="Verdana"/>
                <a:cs typeface="Verdana"/>
              </a:rPr>
              <a:t>the </a:t>
            </a:r>
            <a:r>
              <a:rPr sz="1800" i="1" spc="-70" dirty="0">
                <a:latin typeface="Verdana"/>
                <a:cs typeface="Verdana"/>
              </a:rPr>
              <a:t>next </a:t>
            </a:r>
            <a:r>
              <a:rPr sz="1800" i="1" spc="-85" dirty="0">
                <a:latin typeface="Verdana"/>
                <a:cs typeface="Verdana"/>
              </a:rPr>
              <a:t>"hop" </a:t>
            </a:r>
            <a:r>
              <a:rPr sz="1800" i="1" spc="20" dirty="0">
                <a:latin typeface="Verdana"/>
                <a:cs typeface="Verdana"/>
              </a:rPr>
              <a:t>on </a:t>
            </a:r>
            <a:r>
              <a:rPr sz="1800" i="1" spc="-15" dirty="0">
                <a:latin typeface="Verdana"/>
                <a:cs typeface="Verdana"/>
              </a:rPr>
              <a:t>the </a:t>
            </a:r>
            <a:r>
              <a:rPr sz="1800" i="1" spc="5" dirty="0">
                <a:latin typeface="Verdana"/>
                <a:cs typeface="Verdana"/>
              </a:rPr>
              <a:t>way </a:t>
            </a:r>
            <a:r>
              <a:rPr sz="1800" i="1" dirty="0">
                <a:latin typeface="Verdana"/>
                <a:cs typeface="Verdana"/>
              </a:rPr>
              <a:t>to </a:t>
            </a:r>
            <a:r>
              <a:rPr sz="1800" i="1" spc="145" dirty="0">
                <a:latin typeface="Verdana"/>
                <a:cs typeface="Verdana"/>
              </a:rPr>
              <a:t>a </a:t>
            </a:r>
            <a:r>
              <a:rPr sz="1800" i="1" spc="75" dirty="0">
                <a:latin typeface="Verdana"/>
                <a:cs typeface="Verdana"/>
              </a:rPr>
              <a:t>data </a:t>
            </a:r>
            <a:r>
              <a:rPr sz="1800" i="1" spc="-10" dirty="0">
                <a:latin typeface="Verdana"/>
                <a:cs typeface="Verdana"/>
              </a:rPr>
              <a:t>packet's </a:t>
            </a:r>
            <a:r>
              <a:rPr sz="1800" i="1" spc="-50" dirty="0">
                <a:latin typeface="Verdana"/>
                <a:cs typeface="Verdana"/>
              </a:rPr>
              <a:t>final  </a:t>
            </a:r>
            <a:r>
              <a:rPr sz="1800" i="1" spc="-45" dirty="0">
                <a:latin typeface="Verdana"/>
                <a:cs typeface="Verdana"/>
              </a:rPr>
              <a:t>destination.</a:t>
            </a:r>
            <a:r>
              <a:rPr sz="1800" i="1" spc="-125" dirty="0">
                <a:latin typeface="Verdana"/>
                <a:cs typeface="Verdana"/>
              </a:rPr>
              <a:t> </a:t>
            </a:r>
            <a:r>
              <a:rPr sz="1800" i="1" spc="-185" dirty="0">
                <a:latin typeface="Verdana"/>
                <a:cs typeface="Verdana"/>
              </a:rPr>
              <a:t>This</a:t>
            </a:r>
            <a:r>
              <a:rPr sz="1800" i="1" spc="-130" dirty="0">
                <a:latin typeface="Verdana"/>
                <a:cs typeface="Verdana"/>
              </a:rPr>
              <a:t> </a:t>
            </a:r>
            <a:r>
              <a:rPr sz="1800" i="1" spc="-35" dirty="0">
                <a:latin typeface="Verdana"/>
                <a:cs typeface="Verdana"/>
              </a:rPr>
              <a:t>process</a:t>
            </a:r>
            <a:r>
              <a:rPr sz="1800" i="1" spc="-135" dirty="0">
                <a:latin typeface="Verdana"/>
                <a:cs typeface="Verdana"/>
              </a:rPr>
              <a:t> </a:t>
            </a:r>
            <a:r>
              <a:rPr sz="1800" i="1" spc="-185" dirty="0">
                <a:latin typeface="Verdana"/>
                <a:cs typeface="Verdana"/>
              </a:rPr>
              <a:t>is</a:t>
            </a:r>
            <a:r>
              <a:rPr sz="1800" i="1" spc="-130" dirty="0">
                <a:latin typeface="Verdana"/>
                <a:cs typeface="Verdana"/>
              </a:rPr>
              <a:t> </a:t>
            </a:r>
            <a:r>
              <a:rPr sz="1800" i="1" spc="60" dirty="0">
                <a:latin typeface="Verdana"/>
                <a:cs typeface="Verdana"/>
              </a:rPr>
              <a:t>done</a:t>
            </a:r>
            <a:r>
              <a:rPr sz="1800" i="1" spc="-145" dirty="0">
                <a:latin typeface="Verdana"/>
                <a:cs typeface="Verdana"/>
              </a:rPr>
              <a:t> </a:t>
            </a:r>
            <a:r>
              <a:rPr sz="1800" i="1" spc="-45" dirty="0">
                <a:latin typeface="Verdana"/>
                <a:cs typeface="Verdana"/>
              </a:rPr>
              <a:t>through</a:t>
            </a:r>
            <a:r>
              <a:rPr sz="1800" i="1" spc="-130" dirty="0">
                <a:latin typeface="Verdana"/>
                <a:cs typeface="Verdana"/>
              </a:rPr>
              <a:t> </a:t>
            </a:r>
            <a:r>
              <a:rPr sz="1800" i="1" spc="-20" dirty="0">
                <a:latin typeface="Verdana"/>
                <a:cs typeface="Verdana"/>
              </a:rPr>
              <a:t>the</a:t>
            </a:r>
            <a:r>
              <a:rPr sz="1800" i="1" spc="-135" dirty="0">
                <a:latin typeface="Verdana"/>
                <a:cs typeface="Verdana"/>
              </a:rPr>
              <a:t> </a:t>
            </a:r>
            <a:r>
              <a:rPr sz="1800" i="1" spc="-70" dirty="0">
                <a:latin typeface="Verdana"/>
                <a:cs typeface="Verdana"/>
              </a:rPr>
              <a:t>use</a:t>
            </a:r>
            <a:r>
              <a:rPr sz="1800" i="1" spc="-135" dirty="0">
                <a:latin typeface="Verdana"/>
                <a:cs typeface="Verdana"/>
              </a:rPr>
              <a:t> </a:t>
            </a:r>
            <a:r>
              <a:rPr sz="1800" i="1" dirty="0">
                <a:latin typeface="Verdana"/>
                <a:cs typeface="Verdana"/>
              </a:rPr>
              <a:t>of</a:t>
            </a:r>
            <a:r>
              <a:rPr sz="1800" i="1" spc="-120" dirty="0">
                <a:latin typeface="Verdana"/>
                <a:cs typeface="Verdana"/>
              </a:rPr>
              <a:t> </a:t>
            </a:r>
            <a:r>
              <a:rPr sz="1800" i="1" spc="-55" dirty="0">
                <a:latin typeface="Verdana"/>
                <a:cs typeface="Verdana"/>
              </a:rPr>
              <a:t>routing</a:t>
            </a:r>
            <a:r>
              <a:rPr sz="1800" i="1" spc="-140" dirty="0">
                <a:latin typeface="Verdana"/>
                <a:cs typeface="Verdana"/>
              </a:rPr>
              <a:t> </a:t>
            </a:r>
            <a:r>
              <a:rPr sz="1800" i="1" spc="-75" dirty="0">
                <a:latin typeface="Verdana"/>
                <a:cs typeface="Verdana"/>
              </a:rPr>
              <a:t>metrics.</a:t>
            </a:r>
            <a:endParaRPr lang="en-US" sz="1800" i="1" spc="-75" dirty="0">
              <a:latin typeface="Verdana"/>
              <a:cs typeface="Verdana"/>
            </a:endParaRPr>
          </a:p>
          <a:p>
            <a:pPr marL="12700" marR="109220">
              <a:lnSpc>
                <a:spcPct val="100000"/>
              </a:lnSpc>
              <a:spcBef>
                <a:spcPts val="450"/>
              </a:spcBef>
            </a:pPr>
            <a:endParaRPr sz="1800" dirty="0">
              <a:latin typeface="Verdana"/>
              <a:cs typeface="Verdana"/>
            </a:endParaRPr>
          </a:p>
          <a:p>
            <a:pPr marL="12700" marR="216535">
              <a:lnSpc>
                <a:spcPct val="100000"/>
              </a:lnSpc>
              <a:spcBef>
                <a:spcPts val="439"/>
              </a:spcBef>
            </a:pPr>
            <a:r>
              <a:rPr sz="1800" b="1" spc="-204" dirty="0">
                <a:latin typeface="Verdana"/>
                <a:cs typeface="Verdana"/>
              </a:rPr>
              <a:t>Routing </a:t>
            </a:r>
            <a:r>
              <a:rPr sz="1800" b="1" spc="-180" dirty="0">
                <a:latin typeface="Verdana"/>
                <a:cs typeface="Verdana"/>
              </a:rPr>
              <a:t>metrics </a:t>
            </a:r>
            <a:r>
              <a:rPr sz="1800" i="1" spc="-5" dirty="0">
                <a:latin typeface="Verdana"/>
                <a:cs typeface="Verdana"/>
              </a:rPr>
              <a:t>which </a:t>
            </a:r>
            <a:r>
              <a:rPr sz="1800" i="1" dirty="0">
                <a:latin typeface="Verdana"/>
                <a:cs typeface="Verdana"/>
              </a:rPr>
              <a:t>are </a:t>
            </a:r>
            <a:r>
              <a:rPr sz="1800" i="1" spc="-15" dirty="0">
                <a:latin typeface="Verdana"/>
                <a:cs typeface="Verdana"/>
              </a:rPr>
              <a:t>the </a:t>
            </a:r>
            <a:r>
              <a:rPr sz="1800" i="1" spc="-25" dirty="0">
                <a:latin typeface="Verdana"/>
                <a:cs typeface="Verdana"/>
              </a:rPr>
              <a:t>means </a:t>
            </a:r>
            <a:r>
              <a:rPr sz="1800" i="1" spc="5" dirty="0">
                <a:latin typeface="Verdana"/>
                <a:cs typeface="Verdana"/>
              </a:rPr>
              <a:t>of </a:t>
            </a:r>
            <a:r>
              <a:rPr sz="1800" i="1" spc="-35" dirty="0">
                <a:latin typeface="Verdana"/>
                <a:cs typeface="Verdana"/>
              </a:rPr>
              <a:t>determining </a:t>
            </a:r>
            <a:r>
              <a:rPr sz="1800" i="1" spc="15" dirty="0">
                <a:latin typeface="Verdana"/>
                <a:cs typeface="Verdana"/>
              </a:rPr>
              <a:t>how much  </a:t>
            </a:r>
            <a:r>
              <a:rPr sz="1800" i="1" spc="5" dirty="0">
                <a:latin typeface="Verdana"/>
                <a:cs typeface="Verdana"/>
              </a:rPr>
              <a:t>distance</a:t>
            </a:r>
            <a:r>
              <a:rPr sz="1800" i="1" spc="-135" dirty="0">
                <a:latin typeface="Verdana"/>
                <a:cs typeface="Verdana"/>
              </a:rPr>
              <a:t> </a:t>
            </a:r>
            <a:r>
              <a:rPr sz="1800" i="1" spc="-80" dirty="0">
                <a:latin typeface="Verdana"/>
                <a:cs typeface="Verdana"/>
              </a:rPr>
              <a:t>or</a:t>
            </a:r>
            <a:r>
              <a:rPr sz="1800" i="1" spc="-125" dirty="0">
                <a:latin typeface="Verdana"/>
                <a:cs typeface="Verdana"/>
              </a:rPr>
              <a:t> </a:t>
            </a:r>
            <a:r>
              <a:rPr sz="1800" i="1" spc="-45" dirty="0">
                <a:latin typeface="Verdana"/>
                <a:cs typeface="Verdana"/>
              </a:rPr>
              <a:t>time</a:t>
            </a:r>
            <a:r>
              <a:rPr sz="1800" i="1" spc="-140" dirty="0">
                <a:latin typeface="Verdana"/>
                <a:cs typeface="Verdana"/>
              </a:rPr>
              <a:t> </a:t>
            </a:r>
            <a:r>
              <a:rPr sz="1800" i="1" spc="145" dirty="0">
                <a:latin typeface="Verdana"/>
                <a:cs typeface="Verdana"/>
              </a:rPr>
              <a:t>a</a:t>
            </a:r>
            <a:r>
              <a:rPr sz="1800" i="1" spc="-130" dirty="0">
                <a:latin typeface="Verdana"/>
                <a:cs typeface="Verdana"/>
              </a:rPr>
              <a:t> </a:t>
            </a:r>
            <a:r>
              <a:rPr sz="1800" i="1" spc="45" dirty="0">
                <a:latin typeface="Verdana"/>
                <a:cs typeface="Verdana"/>
              </a:rPr>
              <a:t>packet</a:t>
            </a:r>
            <a:r>
              <a:rPr sz="1800" i="1" spc="-114" dirty="0">
                <a:latin typeface="Verdana"/>
                <a:cs typeface="Verdana"/>
              </a:rPr>
              <a:t> </a:t>
            </a:r>
            <a:r>
              <a:rPr sz="1800" i="1" spc="-105" dirty="0">
                <a:latin typeface="Verdana"/>
                <a:cs typeface="Verdana"/>
              </a:rPr>
              <a:t>will</a:t>
            </a:r>
            <a:r>
              <a:rPr sz="1800" i="1" spc="-125" dirty="0">
                <a:latin typeface="Verdana"/>
                <a:cs typeface="Verdana"/>
              </a:rPr>
              <a:t> </a:t>
            </a:r>
            <a:r>
              <a:rPr sz="1800" i="1" spc="-55" dirty="0">
                <a:latin typeface="Verdana"/>
                <a:cs typeface="Verdana"/>
              </a:rPr>
              <a:t>require</a:t>
            </a:r>
            <a:r>
              <a:rPr sz="1800" i="1" spc="-135" dirty="0">
                <a:latin typeface="Verdana"/>
                <a:cs typeface="Verdana"/>
              </a:rPr>
              <a:t> </a:t>
            </a:r>
            <a:r>
              <a:rPr sz="1800" i="1" spc="-5" dirty="0">
                <a:latin typeface="Verdana"/>
                <a:cs typeface="Verdana"/>
              </a:rPr>
              <a:t>to</a:t>
            </a:r>
            <a:r>
              <a:rPr sz="1800" i="1" spc="-130" dirty="0">
                <a:latin typeface="Verdana"/>
                <a:cs typeface="Verdana"/>
              </a:rPr>
              <a:t> </a:t>
            </a:r>
            <a:r>
              <a:rPr sz="1800" i="1" spc="30" dirty="0">
                <a:latin typeface="Verdana"/>
                <a:cs typeface="Verdana"/>
              </a:rPr>
              <a:t>reach</a:t>
            </a:r>
            <a:r>
              <a:rPr sz="1800" i="1" spc="-130" dirty="0">
                <a:latin typeface="Verdana"/>
                <a:cs typeface="Verdana"/>
              </a:rPr>
              <a:t> </a:t>
            </a:r>
            <a:r>
              <a:rPr sz="1800" i="1" spc="-15" dirty="0">
                <a:latin typeface="Verdana"/>
                <a:cs typeface="Verdana"/>
              </a:rPr>
              <a:t>the</a:t>
            </a:r>
            <a:r>
              <a:rPr sz="1800" i="1" spc="-140" dirty="0">
                <a:latin typeface="Verdana"/>
                <a:cs typeface="Verdana"/>
              </a:rPr>
              <a:t> </a:t>
            </a:r>
            <a:r>
              <a:rPr sz="1800" i="1" spc="-50" dirty="0">
                <a:latin typeface="Verdana"/>
                <a:cs typeface="Verdana"/>
              </a:rPr>
              <a:t>final</a:t>
            </a:r>
            <a:r>
              <a:rPr sz="1800" i="1" spc="-130" dirty="0">
                <a:latin typeface="Verdana"/>
                <a:cs typeface="Verdana"/>
              </a:rPr>
              <a:t> </a:t>
            </a:r>
            <a:r>
              <a:rPr sz="1800" i="1" spc="-45" dirty="0">
                <a:latin typeface="Verdana"/>
                <a:cs typeface="Verdana"/>
              </a:rPr>
              <a:t>destination.  Routing</a:t>
            </a:r>
            <a:r>
              <a:rPr sz="1800" i="1" spc="-145" dirty="0">
                <a:latin typeface="Verdana"/>
                <a:cs typeface="Verdana"/>
              </a:rPr>
              <a:t> </a:t>
            </a:r>
            <a:r>
              <a:rPr sz="1800" i="1" spc="-65" dirty="0">
                <a:latin typeface="Verdana"/>
                <a:cs typeface="Verdana"/>
              </a:rPr>
              <a:t>metrics</a:t>
            </a:r>
            <a:r>
              <a:rPr sz="1800" i="1" spc="-135" dirty="0">
                <a:latin typeface="Verdana"/>
                <a:cs typeface="Verdana"/>
              </a:rPr>
              <a:t> </a:t>
            </a:r>
            <a:r>
              <a:rPr sz="1800" i="1" dirty="0">
                <a:latin typeface="Verdana"/>
                <a:cs typeface="Verdana"/>
              </a:rPr>
              <a:t>are</a:t>
            </a:r>
            <a:r>
              <a:rPr sz="1800" i="1" spc="-135" dirty="0">
                <a:latin typeface="Verdana"/>
                <a:cs typeface="Verdana"/>
              </a:rPr>
              <a:t> </a:t>
            </a:r>
            <a:r>
              <a:rPr sz="1800" i="1" spc="5" dirty="0">
                <a:latin typeface="Verdana"/>
                <a:cs typeface="Verdana"/>
              </a:rPr>
              <a:t>provided</a:t>
            </a:r>
            <a:r>
              <a:rPr sz="1800" i="1" spc="-130" dirty="0">
                <a:latin typeface="Verdana"/>
                <a:cs typeface="Verdana"/>
              </a:rPr>
              <a:t> </a:t>
            </a:r>
            <a:r>
              <a:rPr sz="1800" i="1" spc="-85" dirty="0">
                <a:latin typeface="Verdana"/>
                <a:cs typeface="Verdana"/>
              </a:rPr>
              <a:t>in</a:t>
            </a:r>
            <a:r>
              <a:rPr sz="1800" i="1" spc="-135" dirty="0">
                <a:latin typeface="Verdana"/>
                <a:cs typeface="Verdana"/>
              </a:rPr>
              <a:t> </a:t>
            </a:r>
            <a:r>
              <a:rPr sz="1800" i="1" spc="-40" dirty="0">
                <a:latin typeface="Verdana"/>
                <a:cs typeface="Verdana"/>
              </a:rPr>
              <a:t>different</a:t>
            </a:r>
            <a:r>
              <a:rPr sz="1800" i="1" spc="-120" dirty="0">
                <a:latin typeface="Verdana"/>
                <a:cs typeface="Verdana"/>
              </a:rPr>
              <a:t> </a:t>
            </a:r>
            <a:r>
              <a:rPr sz="1800" i="1" spc="-114" dirty="0">
                <a:latin typeface="Verdana"/>
                <a:cs typeface="Verdana"/>
              </a:rPr>
              <a:t>forms.</a:t>
            </a:r>
            <a:endParaRPr lang="en-US" sz="1800" i="1" spc="-114" dirty="0">
              <a:latin typeface="Verdana"/>
              <a:cs typeface="Verdana"/>
            </a:endParaRPr>
          </a:p>
          <a:p>
            <a:pPr marL="12700" marR="216535">
              <a:lnSpc>
                <a:spcPct val="100000"/>
              </a:lnSpc>
              <a:spcBef>
                <a:spcPts val="439"/>
              </a:spcBef>
            </a:pPr>
            <a:endParaRPr sz="1800" dirty="0">
              <a:latin typeface="Verdana"/>
              <a:cs typeface="Verdana"/>
            </a:endParaRPr>
          </a:p>
          <a:p>
            <a:pPr marL="12700">
              <a:lnSpc>
                <a:spcPct val="100000"/>
              </a:lnSpc>
              <a:spcBef>
                <a:spcPts val="450"/>
              </a:spcBef>
            </a:pPr>
            <a:r>
              <a:rPr sz="1800" b="1" spc="-150" dirty="0">
                <a:latin typeface="Verdana"/>
                <a:cs typeface="Verdana"/>
              </a:rPr>
              <a:t>Hop</a:t>
            </a:r>
            <a:r>
              <a:rPr sz="1800" b="1" spc="-114" dirty="0">
                <a:latin typeface="Verdana"/>
                <a:cs typeface="Verdana"/>
              </a:rPr>
              <a:t> </a:t>
            </a:r>
            <a:r>
              <a:rPr sz="1800" i="1" spc="-185" dirty="0">
                <a:latin typeface="Verdana"/>
                <a:cs typeface="Verdana"/>
              </a:rPr>
              <a:t>is</a:t>
            </a:r>
            <a:r>
              <a:rPr sz="1800" i="1" spc="-135" dirty="0">
                <a:latin typeface="Verdana"/>
                <a:cs typeface="Verdana"/>
              </a:rPr>
              <a:t> </a:t>
            </a:r>
            <a:r>
              <a:rPr sz="1800" i="1" spc="-95" dirty="0">
                <a:latin typeface="Verdana"/>
                <a:cs typeface="Verdana"/>
              </a:rPr>
              <a:t>simply</a:t>
            </a:r>
            <a:r>
              <a:rPr sz="1800" i="1" spc="-135" dirty="0">
                <a:latin typeface="Verdana"/>
                <a:cs typeface="Verdana"/>
              </a:rPr>
              <a:t> </a:t>
            </a:r>
            <a:r>
              <a:rPr sz="1800" i="1" spc="145" dirty="0">
                <a:latin typeface="Verdana"/>
                <a:cs typeface="Verdana"/>
              </a:rPr>
              <a:t>a</a:t>
            </a:r>
            <a:r>
              <a:rPr sz="1800" i="1" spc="-135" dirty="0">
                <a:latin typeface="Verdana"/>
                <a:cs typeface="Verdana"/>
              </a:rPr>
              <a:t> </a:t>
            </a:r>
            <a:r>
              <a:rPr sz="1800" i="1" spc="-75" dirty="0">
                <a:latin typeface="Verdana"/>
                <a:cs typeface="Verdana"/>
              </a:rPr>
              <a:t>router</a:t>
            </a:r>
            <a:r>
              <a:rPr sz="1800" i="1" spc="-140" dirty="0">
                <a:latin typeface="Verdana"/>
                <a:cs typeface="Verdana"/>
              </a:rPr>
              <a:t> </a:t>
            </a:r>
            <a:r>
              <a:rPr sz="1800" i="1" spc="-25" dirty="0">
                <a:latin typeface="Verdana"/>
                <a:cs typeface="Verdana"/>
              </a:rPr>
              <a:t>that</a:t>
            </a:r>
            <a:r>
              <a:rPr sz="1800" i="1" spc="-120" dirty="0">
                <a:latin typeface="Verdana"/>
                <a:cs typeface="Verdana"/>
              </a:rPr>
              <a:t> </a:t>
            </a:r>
            <a:r>
              <a:rPr sz="1800" i="1" spc="-15" dirty="0">
                <a:latin typeface="Verdana"/>
                <a:cs typeface="Verdana"/>
              </a:rPr>
              <a:t>the</a:t>
            </a:r>
            <a:r>
              <a:rPr sz="1800" i="1" spc="-145" dirty="0">
                <a:latin typeface="Verdana"/>
                <a:cs typeface="Verdana"/>
              </a:rPr>
              <a:t> </a:t>
            </a:r>
            <a:r>
              <a:rPr sz="1800" i="1" spc="45" dirty="0">
                <a:latin typeface="Verdana"/>
                <a:cs typeface="Verdana"/>
              </a:rPr>
              <a:t>packet</a:t>
            </a:r>
            <a:r>
              <a:rPr sz="1800" i="1" spc="-120" dirty="0">
                <a:latin typeface="Verdana"/>
                <a:cs typeface="Verdana"/>
              </a:rPr>
              <a:t> </a:t>
            </a:r>
            <a:r>
              <a:rPr sz="1800" i="1" spc="-114" dirty="0">
                <a:latin typeface="Verdana"/>
                <a:cs typeface="Verdana"/>
              </a:rPr>
              <a:t>must</a:t>
            </a:r>
            <a:r>
              <a:rPr sz="1800" i="1" spc="-120" dirty="0">
                <a:latin typeface="Verdana"/>
                <a:cs typeface="Verdana"/>
              </a:rPr>
              <a:t> </a:t>
            </a:r>
            <a:r>
              <a:rPr sz="1800" i="1" spc="-50" dirty="0">
                <a:latin typeface="Verdana"/>
                <a:cs typeface="Verdana"/>
              </a:rPr>
              <a:t>travel</a:t>
            </a:r>
            <a:r>
              <a:rPr sz="1800" i="1" spc="-140" dirty="0">
                <a:latin typeface="Verdana"/>
                <a:cs typeface="Verdana"/>
              </a:rPr>
              <a:t> </a:t>
            </a:r>
            <a:r>
              <a:rPr sz="1800" i="1" spc="-60" dirty="0">
                <a:latin typeface="Verdana"/>
                <a:cs typeface="Verdana"/>
              </a:rPr>
              <a:t>through.</a:t>
            </a:r>
            <a:endParaRPr lang="en-US" sz="1800" i="1" spc="-60" dirty="0">
              <a:latin typeface="Verdana"/>
              <a:cs typeface="Verdana"/>
            </a:endParaRPr>
          </a:p>
          <a:p>
            <a:pPr marL="12700">
              <a:lnSpc>
                <a:spcPct val="100000"/>
              </a:lnSpc>
              <a:spcBef>
                <a:spcPts val="450"/>
              </a:spcBef>
            </a:pPr>
            <a:endParaRPr sz="1800" dirty="0">
              <a:latin typeface="Verdana"/>
              <a:cs typeface="Verdana"/>
            </a:endParaRPr>
          </a:p>
          <a:p>
            <a:pPr marL="12700" marR="5080">
              <a:lnSpc>
                <a:spcPct val="100000"/>
              </a:lnSpc>
              <a:spcBef>
                <a:spcPts val="450"/>
              </a:spcBef>
            </a:pPr>
            <a:r>
              <a:rPr sz="1800" b="1" spc="-204" dirty="0">
                <a:latin typeface="Verdana"/>
                <a:cs typeface="Verdana"/>
              </a:rPr>
              <a:t>Ticks</a:t>
            </a:r>
            <a:r>
              <a:rPr sz="1800" b="1" spc="-114" dirty="0">
                <a:latin typeface="Verdana"/>
                <a:cs typeface="Verdana"/>
              </a:rPr>
              <a:t> </a:t>
            </a:r>
            <a:r>
              <a:rPr sz="1800" i="1" spc="-40" dirty="0">
                <a:latin typeface="Verdana"/>
                <a:cs typeface="Verdana"/>
              </a:rPr>
              <a:t>measure</a:t>
            </a:r>
            <a:r>
              <a:rPr sz="1800" i="1" spc="-140" dirty="0">
                <a:latin typeface="Verdana"/>
                <a:cs typeface="Verdana"/>
              </a:rPr>
              <a:t> </a:t>
            </a:r>
            <a:r>
              <a:rPr sz="1800" i="1" spc="-15" dirty="0">
                <a:latin typeface="Verdana"/>
                <a:cs typeface="Verdana"/>
              </a:rPr>
              <a:t>the</a:t>
            </a:r>
            <a:r>
              <a:rPr sz="1800" i="1" spc="-140" dirty="0">
                <a:latin typeface="Verdana"/>
                <a:cs typeface="Verdana"/>
              </a:rPr>
              <a:t> </a:t>
            </a:r>
            <a:r>
              <a:rPr sz="1800" i="1" spc="-45" dirty="0">
                <a:latin typeface="Verdana"/>
                <a:cs typeface="Verdana"/>
              </a:rPr>
              <a:t>time</a:t>
            </a:r>
            <a:r>
              <a:rPr sz="1800" i="1" spc="-140" dirty="0">
                <a:latin typeface="Verdana"/>
                <a:cs typeface="Verdana"/>
              </a:rPr>
              <a:t> </a:t>
            </a:r>
            <a:r>
              <a:rPr sz="1800" i="1" spc="-114" dirty="0">
                <a:latin typeface="Verdana"/>
                <a:cs typeface="Verdana"/>
              </a:rPr>
              <a:t>it </a:t>
            </a:r>
            <a:r>
              <a:rPr sz="1800" i="1" spc="-55" dirty="0">
                <a:latin typeface="Verdana"/>
                <a:cs typeface="Verdana"/>
              </a:rPr>
              <a:t>takes</a:t>
            </a:r>
            <a:r>
              <a:rPr sz="1800" i="1" spc="-135" dirty="0">
                <a:latin typeface="Verdana"/>
                <a:cs typeface="Verdana"/>
              </a:rPr>
              <a:t> </a:t>
            </a:r>
            <a:r>
              <a:rPr sz="1800" i="1" dirty="0">
                <a:latin typeface="Verdana"/>
                <a:cs typeface="Verdana"/>
              </a:rPr>
              <a:t>to</a:t>
            </a:r>
            <a:r>
              <a:rPr sz="1800" i="1" spc="-135" dirty="0">
                <a:latin typeface="Verdana"/>
                <a:cs typeface="Verdana"/>
              </a:rPr>
              <a:t> </a:t>
            </a:r>
            <a:r>
              <a:rPr sz="1800" i="1" spc="-70" dirty="0">
                <a:latin typeface="Verdana"/>
                <a:cs typeface="Verdana"/>
              </a:rPr>
              <a:t>traverse</a:t>
            </a:r>
            <a:r>
              <a:rPr sz="1800" i="1" spc="-130" dirty="0">
                <a:latin typeface="Verdana"/>
                <a:cs typeface="Verdana"/>
              </a:rPr>
              <a:t> </a:t>
            </a:r>
            <a:r>
              <a:rPr sz="1800" i="1" spc="145" dirty="0">
                <a:latin typeface="Verdana"/>
                <a:cs typeface="Verdana"/>
              </a:rPr>
              <a:t>a</a:t>
            </a:r>
            <a:r>
              <a:rPr sz="1800" i="1" spc="-135" dirty="0">
                <a:latin typeface="Verdana"/>
                <a:cs typeface="Verdana"/>
              </a:rPr>
              <a:t> </a:t>
            </a:r>
            <a:r>
              <a:rPr sz="1800" i="1" spc="-130" dirty="0">
                <a:latin typeface="Verdana"/>
                <a:cs typeface="Verdana"/>
              </a:rPr>
              <a:t>link.</a:t>
            </a:r>
            <a:r>
              <a:rPr sz="1800" i="1" spc="-120" dirty="0">
                <a:latin typeface="Verdana"/>
                <a:cs typeface="Verdana"/>
              </a:rPr>
              <a:t> </a:t>
            </a:r>
            <a:r>
              <a:rPr sz="1800" i="1" spc="35" dirty="0">
                <a:latin typeface="Verdana"/>
                <a:cs typeface="Verdana"/>
              </a:rPr>
              <a:t>Each</a:t>
            </a:r>
            <a:r>
              <a:rPr sz="1800" i="1" spc="-145" dirty="0">
                <a:latin typeface="Verdana"/>
                <a:cs typeface="Verdana"/>
              </a:rPr>
              <a:t> </a:t>
            </a:r>
            <a:r>
              <a:rPr sz="1800" i="1" spc="-40" dirty="0">
                <a:latin typeface="Verdana"/>
                <a:cs typeface="Verdana"/>
              </a:rPr>
              <a:t>tick</a:t>
            </a:r>
            <a:r>
              <a:rPr sz="1800" i="1" spc="-125" dirty="0">
                <a:latin typeface="Verdana"/>
                <a:cs typeface="Verdana"/>
              </a:rPr>
              <a:t> </a:t>
            </a:r>
            <a:r>
              <a:rPr sz="1800" i="1" spc="-185" dirty="0">
                <a:latin typeface="Verdana"/>
                <a:cs typeface="Verdana"/>
              </a:rPr>
              <a:t>is</a:t>
            </a:r>
            <a:r>
              <a:rPr sz="1800" i="1" spc="-135" dirty="0">
                <a:latin typeface="Verdana"/>
                <a:cs typeface="Verdana"/>
              </a:rPr>
              <a:t> </a:t>
            </a:r>
            <a:r>
              <a:rPr sz="1800" i="1" spc="-125" dirty="0">
                <a:latin typeface="Verdana"/>
                <a:cs typeface="Verdana"/>
              </a:rPr>
              <a:t>1/18</a:t>
            </a:r>
            <a:r>
              <a:rPr sz="1800" i="1" spc="-135" dirty="0">
                <a:latin typeface="Verdana"/>
                <a:cs typeface="Verdana"/>
              </a:rPr>
              <a:t> </a:t>
            </a:r>
            <a:r>
              <a:rPr sz="1800" i="1" spc="5" dirty="0">
                <a:latin typeface="Verdana"/>
                <a:cs typeface="Verdana"/>
              </a:rPr>
              <a:t>of</a:t>
            </a:r>
            <a:r>
              <a:rPr sz="1800" i="1" spc="-120" dirty="0">
                <a:latin typeface="Verdana"/>
                <a:cs typeface="Verdana"/>
              </a:rPr>
              <a:t> </a:t>
            </a:r>
            <a:r>
              <a:rPr sz="1800" i="1" spc="145" dirty="0">
                <a:latin typeface="Verdana"/>
                <a:cs typeface="Verdana"/>
              </a:rPr>
              <a:t>a  </a:t>
            </a:r>
            <a:r>
              <a:rPr sz="1800" i="1" spc="5" dirty="0">
                <a:latin typeface="Verdana"/>
                <a:cs typeface="Verdana"/>
              </a:rPr>
              <a:t>second. </a:t>
            </a:r>
            <a:r>
              <a:rPr sz="1800" i="1" spc="-15" dirty="0">
                <a:latin typeface="Verdana"/>
                <a:cs typeface="Verdana"/>
              </a:rPr>
              <a:t>When the </a:t>
            </a:r>
            <a:r>
              <a:rPr sz="1800" i="1" spc="-75" dirty="0">
                <a:latin typeface="Verdana"/>
                <a:cs typeface="Verdana"/>
              </a:rPr>
              <a:t>router </a:t>
            </a:r>
            <a:r>
              <a:rPr sz="1800" i="1" spc="-45" dirty="0">
                <a:latin typeface="Verdana"/>
                <a:cs typeface="Verdana"/>
              </a:rPr>
              <a:t>selects </a:t>
            </a:r>
            <a:r>
              <a:rPr sz="1800" i="1" spc="145" dirty="0">
                <a:latin typeface="Verdana"/>
                <a:cs typeface="Verdana"/>
              </a:rPr>
              <a:t>a </a:t>
            </a:r>
            <a:r>
              <a:rPr sz="1800" i="1" spc="-40" dirty="0">
                <a:latin typeface="Verdana"/>
                <a:cs typeface="Verdana"/>
              </a:rPr>
              <a:t>route </a:t>
            </a:r>
            <a:r>
              <a:rPr sz="1800" i="1" spc="35" dirty="0">
                <a:latin typeface="Verdana"/>
                <a:cs typeface="Verdana"/>
              </a:rPr>
              <a:t>based </a:t>
            </a:r>
            <a:r>
              <a:rPr sz="1800" i="1" spc="20" dirty="0">
                <a:latin typeface="Verdana"/>
                <a:cs typeface="Verdana"/>
              </a:rPr>
              <a:t>on </a:t>
            </a:r>
            <a:r>
              <a:rPr sz="1800" i="1" spc="-40" dirty="0">
                <a:latin typeface="Verdana"/>
                <a:cs typeface="Verdana"/>
              </a:rPr>
              <a:t>tick </a:t>
            </a:r>
            <a:r>
              <a:rPr sz="1800" i="1" spc="65" dirty="0">
                <a:latin typeface="Verdana"/>
                <a:cs typeface="Verdana"/>
              </a:rPr>
              <a:t>and </a:t>
            </a:r>
            <a:r>
              <a:rPr sz="1800" i="1" spc="45" dirty="0">
                <a:latin typeface="Verdana"/>
                <a:cs typeface="Verdana"/>
              </a:rPr>
              <a:t>hop  </a:t>
            </a:r>
            <a:r>
              <a:rPr sz="1800" i="1" spc="-75" dirty="0">
                <a:latin typeface="Verdana"/>
                <a:cs typeface="Verdana"/>
              </a:rPr>
              <a:t>metrics,</a:t>
            </a:r>
            <a:r>
              <a:rPr sz="1800" i="1" spc="-105" dirty="0">
                <a:latin typeface="Verdana"/>
                <a:cs typeface="Verdana"/>
              </a:rPr>
              <a:t> </a:t>
            </a:r>
            <a:r>
              <a:rPr sz="1800" i="1" spc="-114" dirty="0">
                <a:latin typeface="Verdana"/>
                <a:cs typeface="Verdana"/>
              </a:rPr>
              <a:t>it</a:t>
            </a:r>
            <a:r>
              <a:rPr sz="1800" i="1" spc="-120" dirty="0">
                <a:latin typeface="Verdana"/>
                <a:cs typeface="Verdana"/>
              </a:rPr>
              <a:t> </a:t>
            </a:r>
            <a:r>
              <a:rPr sz="1800" i="1" spc="-10" dirty="0">
                <a:latin typeface="Verdana"/>
                <a:cs typeface="Verdana"/>
              </a:rPr>
              <a:t>chooses</a:t>
            </a:r>
            <a:r>
              <a:rPr sz="1800" i="1" spc="-145" dirty="0">
                <a:latin typeface="Verdana"/>
                <a:cs typeface="Verdana"/>
              </a:rPr>
              <a:t> </a:t>
            </a:r>
            <a:r>
              <a:rPr sz="1800" i="1" spc="-15" dirty="0">
                <a:latin typeface="Verdana"/>
                <a:cs typeface="Verdana"/>
              </a:rPr>
              <a:t>the</a:t>
            </a:r>
            <a:r>
              <a:rPr sz="1800" i="1" spc="-140" dirty="0">
                <a:latin typeface="Verdana"/>
                <a:cs typeface="Verdana"/>
              </a:rPr>
              <a:t> </a:t>
            </a:r>
            <a:r>
              <a:rPr sz="1800" i="1" spc="40" dirty="0">
                <a:latin typeface="Verdana"/>
                <a:cs typeface="Verdana"/>
              </a:rPr>
              <a:t>one</a:t>
            </a:r>
            <a:r>
              <a:rPr sz="1800" i="1" spc="-145" dirty="0">
                <a:latin typeface="Verdana"/>
                <a:cs typeface="Verdana"/>
              </a:rPr>
              <a:t> </a:t>
            </a:r>
            <a:r>
              <a:rPr sz="1800" i="1" spc="-70" dirty="0">
                <a:latin typeface="Verdana"/>
                <a:cs typeface="Verdana"/>
              </a:rPr>
              <a:t>with</a:t>
            </a:r>
            <a:r>
              <a:rPr sz="1800" i="1" spc="-130" dirty="0">
                <a:latin typeface="Verdana"/>
                <a:cs typeface="Verdana"/>
              </a:rPr>
              <a:t> </a:t>
            </a:r>
            <a:r>
              <a:rPr sz="1800" i="1" spc="-15" dirty="0">
                <a:latin typeface="Verdana"/>
                <a:cs typeface="Verdana"/>
              </a:rPr>
              <a:t>the</a:t>
            </a:r>
            <a:r>
              <a:rPr sz="1800" i="1" spc="-145" dirty="0">
                <a:latin typeface="Verdana"/>
                <a:cs typeface="Verdana"/>
              </a:rPr>
              <a:t> </a:t>
            </a:r>
            <a:r>
              <a:rPr sz="1800" i="1" spc="-55" dirty="0">
                <a:latin typeface="Verdana"/>
                <a:cs typeface="Verdana"/>
              </a:rPr>
              <a:t>lowest</a:t>
            </a:r>
            <a:r>
              <a:rPr sz="1800" i="1" spc="-130" dirty="0">
                <a:latin typeface="Verdana"/>
                <a:cs typeface="Verdana"/>
              </a:rPr>
              <a:t> </a:t>
            </a:r>
            <a:r>
              <a:rPr sz="1800" i="1" spc="-35" dirty="0">
                <a:latin typeface="Verdana"/>
                <a:cs typeface="Verdana"/>
              </a:rPr>
              <a:t>number</a:t>
            </a:r>
            <a:r>
              <a:rPr sz="1800" i="1" spc="-140" dirty="0">
                <a:latin typeface="Verdana"/>
                <a:cs typeface="Verdana"/>
              </a:rPr>
              <a:t> </a:t>
            </a:r>
            <a:r>
              <a:rPr sz="1800" i="1" spc="5" dirty="0">
                <a:latin typeface="Verdana"/>
                <a:cs typeface="Verdana"/>
              </a:rPr>
              <a:t>of</a:t>
            </a:r>
            <a:r>
              <a:rPr sz="1800" i="1" spc="-125" dirty="0">
                <a:latin typeface="Verdana"/>
                <a:cs typeface="Verdana"/>
              </a:rPr>
              <a:t> </a:t>
            </a:r>
            <a:r>
              <a:rPr sz="1800" i="1" spc="-80" dirty="0">
                <a:latin typeface="Verdana"/>
                <a:cs typeface="Verdana"/>
              </a:rPr>
              <a:t>ticks</a:t>
            </a:r>
            <a:r>
              <a:rPr sz="1800" i="1" spc="-135" dirty="0">
                <a:latin typeface="Verdana"/>
                <a:cs typeface="Verdana"/>
              </a:rPr>
              <a:t> </a:t>
            </a:r>
            <a:r>
              <a:rPr sz="1800" i="1" spc="-155" dirty="0">
                <a:latin typeface="Verdana"/>
                <a:cs typeface="Verdana"/>
              </a:rPr>
              <a:t>first.</a:t>
            </a:r>
            <a:endParaRPr sz="1800" dirty="0">
              <a:latin typeface="Verdana"/>
              <a:cs typeface="Verdana"/>
            </a:endParaRPr>
          </a:p>
        </p:txBody>
      </p:sp>
      <p:sp>
        <p:nvSpPr>
          <p:cNvPr id="8" name="object 8"/>
          <p:cNvSpPr txBox="1">
            <a:spLocks noGrp="1"/>
          </p:cNvSpPr>
          <p:nvPr>
            <p:ph type="title"/>
          </p:nvPr>
        </p:nvSpPr>
        <p:spPr>
          <a:xfrm>
            <a:off x="705802" y="304800"/>
            <a:ext cx="5681981" cy="382156"/>
          </a:xfrm>
          <a:prstGeom prst="rect">
            <a:avLst/>
          </a:prstGeom>
        </p:spPr>
        <p:txBody>
          <a:bodyPr vert="horz" wrap="square" lIns="0" tIns="12700" rIns="0" bIns="0" rtlCol="0">
            <a:spAutoFit/>
          </a:bodyPr>
          <a:lstStyle/>
          <a:p>
            <a:pPr marL="12700">
              <a:lnSpc>
                <a:spcPct val="100000"/>
              </a:lnSpc>
              <a:spcBef>
                <a:spcPts val="100"/>
              </a:spcBef>
            </a:pPr>
            <a:r>
              <a:rPr lang="en-US" sz="2400" spc="-275" dirty="0">
                <a:solidFill>
                  <a:srgbClr val="567192"/>
                </a:solidFill>
                <a:latin typeface="Arial Black"/>
                <a:cs typeface="Arial Black"/>
              </a:rPr>
              <a:t>Terms Associated with Routers</a:t>
            </a:r>
            <a:endParaRPr sz="2400" dirty="0">
              <a:latin typeface="Arial Black"/>
              <a:cs typeface="Arial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7016115" cy="848360"/>
          </a:xfrm>
          <a:prstGeom prst="rect">
            <a:avLst/>
          </a:prstGeom>
        </p:spPr>
        <p:txBody>
          <a:bodyPr vert="horz" wrap="square" lIns="0" tIns="12700" rIns="0" bIns="0" rtlCol="0">
            <a:spAutoFit/>
          </a:bodyPr>
          <a:lstStyle/>
          <a:p>
            <a:pPr marL="12700">
              <a:lnSpc>
                <a:spcPct val="100000"/>
              </a:lnSpc>
              <a:spcBef>
                <a:spcPts val="100"/>
              </a:spcBef>
            </a:pPr>
            <a:r>
              <a:rPr sz="5400" b="0" spc="-40" dirty="0">
                <a:latin typeface="Georgia"/>
                <a:cs typeface="Georgia"/>
              </a:rPr>
              <a:t>Routers </a:t>
            </a:r>
            <a:r>
              <a:rPr sz="5400" b="0" spc="50" dirty="0">
                <a:latin typeface="Georgia"/>
                <a:cs typeface="Georgia"/>
              </a:rPr>
              <a:t>versus </a:t>
            </a:r>
            <a:r>
              <a:rPr sz="5400" b="0" spc="5" dirty="0">
                <a:latin typeface="Georgia"/>
                <a:cs typeface="Georgia"/>
              </a:rPr>
              <a:t>Bridges</a:t>
            </a:r>
            <a:endParaRPr sz="5400" dirty="0">
              <a:latin typeface="Georgia"/>
              <a:cs typeface="Georgia"/>
            </a:endParaRPr>
          </a:p>
        </p:txBody>
      </p:sp>
      <p:sp>
        <p:nvSpPr>
          <p:cNvPr id="3" name="object 3"/>
          <p:cNvSpPr txBox="1"/>
          <p:nvPr/>
        </p:nvSpPr>
        <p:spPr>
          <a:xfrm>
            <a:off x="535940" y="1572259"/>
            <a:ext cx="8028305" cy="4438650"/>
          </a:xfrm>
          <a:prstGeom prst="rect">
            <a:avLst/>
          </a:prstGeom>
        </p:spPr>
        <p:txBody>
          <a:bodyPr vert="horz" wrap="square" lIns="0" tIns="12700" rIns="0" bIns="0" rtlCol="0">
            <a:spAutoFit/>
          </a:bodyPr>
          <a:lstStyle/>
          <a:p>
            <a:pPr marL="12700">
              <a:lnSpc>
                <a:spcPct val="100000"/>
              </a:lnSpc>
              <a:spcBef>
                <a:spcPts val="100"/>
              </a:spcBef>
            </a:pPr>
            <a:r>
              <a:rPr sz="2000" b="1" i="1" spc="-45" dirty="0">
                <a:latin typeface="Verdana"/>
                <a:cs typeface="Verdana"/>
              </a:rPr>
              <a:t>Addressing</a:t>
            </a:r>
            <a:endParaRPr sz="2000" b="1" dirty="0">
              <a:latin typeface="Verdana"/>
              <a:cs typeface="Verdana"/>
            </a:endParaRPr>
          </a:p>
          <a:p>
            <a:pPr marL="102235" indent="-90170">
              <a:lnSpc>
                <a:spcPct val="100000"/>
              </a:lnSpc>
              <a:spcBef>
                <a:spcPts val="20"/>
              </a:spcBef>
              <a:buSzPct val="95000"/>
              <a:buFont typeface="Arial"/>
              <a:buChar char="•"/>
              <a:tabLst>
                <a:tab pos="102870" algn="l"/>
              </a:tabLst>
            </a:pPr>
            <a:r>
              <a:rPr sz="2000" i="1" spc="-90" dirty="0">
                <a:latin typeface="Verdana"/>
                <a:cs typeface="Verdana"/>
              </a:rPr>
              <a:t>Routers </a:t>
            </a:r>
            <a:r>
              <a:rPr sz="2000" i="1" dirty="0">
                <a:latin typeface="Verdana"/>
                <a:cs typeface="Verdana"/>
              </a:rPr>
              <a:t>are </a:t>
            </a:r>
            <a:r>
              <a:rPr sz="2000" i="1" spc="-55" dirty="0">
                <a:latin typeface="Verdana"/>
                <a:cs typeface="Verdana"/>
              </a:rPr>
              <a:t>explicitly</a:t>
            </a:r>
            <a:r>
              <a:rPr sz="2000" i="1" spc="-355" dirty="0">
                <a:latin typeface="Verdana"/>
                <a:cs typeface="Verdana"/>
              </a:rPr>
              <a:t> </a:t>
            </a:r>
            <a:r>
              <a:rPr sz="2000" i="1" spc="-25" dirty="0">
                <a:latin typeface="Verdana"/>
                <a:cs typeface="Verdana"/>
              </a:rPr>
              <a:t>addressed.</a:t>
            </a:r>
            <a:endParaRPr sz="2000" dirty="0">
              <a:latin typeface="Verdana"/>
              <a:cs typeface="Verdana"/>
            </a:endParaRPr>
          </a:p>
          <a:p>
            <a:pPr marL="12700" marR="4628515">
              <a:lnSpc>
                <a:spcPct val="100000"/>
              </a:lnSpc>
              <a:spcBef>
                <a:spcPts val="20"/>
              </a:spcBef>
              <a:buSzPct val="95000"/>
              <a:buFont typeface="Arial"/>
              <a:buChar char="•"/>
              <a:tabLst>
                <a:tab pos="102870" algn="l"/>
              </a:tabLst>
            </a:pPr>
            <a:r>
              <a:rPr sz="2000" i="1" spc="-85" dirty="0">
                <a:latin typeface="Verdana"/>
                <a:cs typeface="Verdana"/>
              </a:rPr>
              <a:t>Bridges </a:t>
            </a:r>
            <a:r>
              <a:rPr sz="2000" i="1" dirty="0">
                <a:latin typeface="Verdana"/>
                <a:cs typeface="Verdana"/>
              </a:rPr>
              <a:t>are </a:t>
            </a:r>
            <a:r>
              <a:rPr sz="2000" i="1" spc="-25" dirty="0">
                <a:latin typeface="Verdana"/>
                <a:cs typeface="Verdana"/>
              </a:rPr>
              <a:t>not</a:t>
            </a:r>
            <a:r>
              <a:rPr sz="2000" i="1" spc="-365" dirty="0">
                <a:latin typeface="Verdana"/>
                <a:cs typeface="Verdana"/>
              </a:rPr>
              <a:t> </a:t>
            </a:r>
            <a:r>
              <a:rPr sz="2000" i="1" spc="-25" dirty="0">
                <a:latin typeface="Verdana"/>
                <a:cs typeface="Verdana"/>
              </a:rPr>
              <a:t>addressed.  </a:t>
            </a:r>
            <a:r>
              <a:rPr sz="2000" b="1" i="1" spc="-40" dirty="0">
                <a:latin typeface="Verdana"/>
                <a:cs typeface="Verdana"/>
              </a:rPr>
              <a:t>Availability</a:t>
            </a:r>
            <a:endParaRPr sz="2000" b="1" dirty="0">
              <a:latin typeface="Verdana"/>
              <a:cs typeface="Verdana"/>
            </a:endParaRPr>
          </a:p>
          <a:p>
            <a:pPr marL="102235" indent="-90170">
              <a:lnSpc>
                <a:spcPct val="100000"/>
              </a:lnSpc>
              <a:spcBef>
                <a:spcPts val="30"/>
              </a:spcBef>
              <a:buSzPct val="95000"/>
              <a:buFont typeface="Arial"/>
              <a:buChar char="•"/>
              <a:tabLst>
                <a:tab pos="102870" algn="l"/>
              </a:tabLst>
            </a:pPr>
            <a:r>
              <a:rPr sz="2000" i="1" spc="-90" dirty="0">
                <a:latin typeface="Verdana"/>
                <a:cs typeface="Verdana"/>
              </a:rPr>
              <a:t>Routers</a:t>
            </a:r>
            <a:r>
              <a:rPr sz="2000" i="1" spc="-155" dirty="0">
                <a:latin typeface="Verdana"/>
                <a:cs typeface="Verdana"/>
              </a:rPr>
              <a:t> </a:t>
            </a:r>
            <a:r>
              <a:rPr sz="2000" i="1" spc="120" dirty="0">
                <a:latin typeface="Verdana"/>
                <a:cs typeface="Verdana"/>
              </a:rPr>
              <a:t>can</a:t>
            </a:r>
            <a:r>
              <a:rPr sz="2000" i="1" spc="-150" dirty="0">
                <a:latin typeface="Verdana"/>
                <a:cs typeface="Verdana"/>
              </a:rPr>
              <a:t> </a:t>
            </a:r>
            <a:r>
              <a:rPr sz="2000" i="1" spc="20" dirty="0">
                <a:latin typeface="Verdana"/>
                <a:cs typeface="Verdana"/>
              </a:rPr>
              <a:t>handle</a:t>
            </a:r>
            <a:r>
              <a:rPr sz="2000" i="1" spc="-140" dirty="0">
                <a:latin typeface="Verdana"/>
                <a:cs typeface="Verdana"/>
              </a:rPr>
              <a:t> </a:t>
            </a:r>
            <a:r>
              <a:rPr sz="2000" i="1" spc="-85" dirty="0">
                <a:latin typeface="Verdana"/>
                <a:cs typeface="Verdana"/>
              </a:rPr>
              <a:t>failures</a:t>
            </a:r>
            <a:r>
              <a:rPr sz="2000" i="1" spc="-145" dirty="0">
                <a:latin typeface="Verdana"/>
                <a:cs typeface="Verdana"/>
              </a:rPr>
              <a:t> </a:t>
            </a:r>
            <a:r>
              <a:rPr sz="2000" i="1" spc="-100" dirty="0">
                <a:latin typeface="Verdana"/>
                <a:cs typeface="Verdana"/>
              </a:rPr>
              <a:t>in</a:t>
            </a:r>
            <a:r>
              <a:rPr sz="2000" i="1" spc="-145" dirty="0">
                <a:latin typeface="Verdana"/>
                <a:cs typeface="Verdana"/>
              </a:rPr>
              <a:t> </a:t>
            </a:r>
            <a:r>
              <a:rPr sz="2000" i="1" spc="-160" dirty="0">
                <a:latin typeface="Verdana"/>
                <a:cs typeface="Verdana"/>
              </a:rPr>
              <a:t>links,</a:t>
            </a:r>
            <a:r>
              <a:rPr sz="2000" i="1" spc="-130" dirty="0">
                <a:latin typeface="Verdana"/>
                <a:cs typeface="Verdana"/>
              </a:rPr>
              <a:t> </a:t>
            </a:r>
            <a:r>
              <a:rPr sz="2000" i="1" spc="-90" dirty="0">
                <a:latin typeface="Verdana"/>
                <a:cs typeface="Verdana"/>
              </a:rPr>
              <a:t>stations,</a:t>
            </a:r>
            <a:r>
              <a:rPr sz="2000" i="1" spc="-135" dirty="0">
                <a:latin typeface="Verdana"/>
                <a:cs typeface="Verdana"/>
              </a:rPr>
              <a:t> </a:t>
            </a:r>
            <a:r>
              <a:rPr sz="2000" i="1" spc="75" dirty="0">
                <a:latin typeface="Verdana"/>
                <a:cs typeface="Verdana"/>
              </a:rPr>
              <a:t>and</a:t>
            </a:r>
            <a:r>
              <a:rPr sz="2000" i="1" spc="-160" dirty="0">
                <a:latin typeface="Verdana"/>
                <a:cs typeface="Verdana"/>
              </a:rPr>
              <a:t> </a:t>
            </a:r>
            <a:r>
              <a:rPr sz="2000" i="1" spc="-40" dirty="0">
                <a:latin typeface="Verdana"/>
                <a:cs typeface="Verdana"/>
              </a:rPr>
              <a:t>other</a:t>
            </a:r>
            <a:r>
              <a:rPr sz="2000" i="1" spc="-155" dirty="0">
                <a:latin typeface="Verdana"/>
                <a:cs typeface="Verdana"/>
              </a:rPr>
              <a:t> </a:t>
            </a:r>
            <a:r>
              <a:rPr sz="2000" i="1" spc="-110" dirty="0">
                <a:latin typeface="Verdana"/>
                <a:cs typeface="Verdana"/>
              </a:rPr>
              <a:t>routers.</a:t>
            </a:r>
            <a:endParaRPr sz="2000" dirty="0">
              <a:latin typeface="Verdana"/>
              <a:cs typeface="Verdana"/>
            </a:endParaRPr>
          </a:p>
          <a:p>
            <a:pPr marL="12700" marR="445770">
              <a:lnSpc>
                <a:spcPct val="80000"/>
              </a:lnSpc>
              <a:spcBef>
                <a:spcPts val="500"/>
              </a:spcBef>
              <a:buSzPct val="95000"/>
              <a:buFont typeface="Arial"/>
              <a:buChar char="•"/>
              <a:tabLst>
                <a:tab pos="102870" algn="l"/>
              </a:tabLst>
            </a:pPr>
            <a:r>
              <a:rPr sz="2000" i="1" spc="-85" dirty="0">
                <a:latin typeface="Verdana"/>
                <a:cs typeface="Verdana"/>
              </a:rPr>
              <a:t>Bridges</a:t>
            </a:r>
            <a:r>
              <a:rPr sz="2000" i="1" spc="-140" dirty="0">
                <a:latin typeface="Verdana"/>
                <a:cs typeface="Verdana"/>
              </a:rPr>
              <a:t> </a:t>
            </a:r>
            <a:r>
              <a:rPr sz="2000" i="1" spc="-70" dirty="0">
                <a:latin typeface="Verdana"/>
                <a:cs typeface="Verdana"/>
              </a:rPr>
              <a:t>use</a:t>
            </a:r>
            <a:r>
              <a:rPr sz="2000" i="1" spc="-140" dirty="0">
                <a:latin typeface="Verdana"/>
                <a:cs typeface="Verdana"/>
              </a:rPr>
              <a:t> </a:t>
            </a:r>
            <a:r>
              <a:rPr sz="2000" i="1" spc="-55" dirty="0">
                <a:latin typeface="Verdana"/>
                <a:cs typeface="Verdana"/>
              </a:rPr>
              <a:t>only</a:t>
            </a:r>
            <a:r>
              <a:rPr sz="2000" i="1" spc="-135" dirty="0">
                <a:latin typeface="Verdana"/>
                <a:cs typeface="Verdana"/>
              </a:rPr>
              <a:t> </a:t>
            </a:r>
            <a:r>
              <a:rPr sz="2000" i="1" spc="-20" dirty="0">
                <a:latin typeface="Verdana"/>
                <a:cs typeface="Verdana"/>
              </a:rPr>
              <a:t>source</a:t>
            </a:r>
            <a:r>
              <a:rPr sz="2000" i="1" spc="-135" dirty="0">
                <a:latin typeface="Verdana"/>
                <a:cs typeface="Verdana"/>
              </a:rPr>
              <a:t> </a:t>
            </a:r>
            <a:r>
              <a:rPr sz="2000" i="1" spc="75" dirty="0">
                <a:latin typeface="Verdana"/>
                <a:cs typeface="Verdana"/>
              </a:rPr>
              <a:t>and</a:t>
            </a:r>
            <a:r>
              <a:rPr sz="2000" i="1" spc="-145" dirty="0">
                <a:latin typeface="Verdana"/>
                <a:cs typeface="Verdana"/>
              </a:rPr>
              <a:t> </a:t>
            </a:r>
            <a:r>
              <a:rPr sz="2000" i="1" spc="-35" dirty="0">
                <a:latin typeface="Verdana"/>
                <a:cs typeface="Verdana"/>
              </a:rPr>
              <a:t>destination</a:t>
            </a:r>
            <a:r>
              <a:rPr sz="2000" i="1" spc="-140" dirty="0">
                <a:latin typeface="Verdana"/>
                <a:cs typeface="Verdana"/>
              </a:rPr>
              <a:t> </a:t>
            </a:r>
            <a:r>
              <a:rPr sz="2000" i="1" spc="160" dirty="0">
                <a:latin typeface="Verdana"/>
                <a:cs typeface="Verdana"/>
              </a:rPr>
              <a:t>MAC</a:t>
            </a:r>
            <a:r>
              <a:rPr sz="2000" i="1" spc="-135" dirty="0">
                <a:latin typeface="Verdana"/>
                <a:cs typeface="Verdana"/>
              </a:rPr>
              <a:t> </a:t>
            </a:r>
            <a:r>
              <a:rPr sz="2000" i="1" spc="-60" dirty="0">
                <a:latin typeface="Verdana"/>
                <a:cs typeface="Verdana"/>
              </a:rPr>
              <a:t>address,</a:t>
            </a:r>
            <a:r>
              <a:rPr sz="2000" i="1" spc="-130" dirty="0">
                <a:latin typeface="Verdana"/>
                <a:cs typeface="Verdana"/>
              </a:rPr>
              <a:t> </a:t>
            </a:r>
            <a:r>
              <a:rPr sz="2000" i="1" spc="5" dirty="0">
                <a:latin typeface="Verdana"/>
                <a:cs typeface="Verdana"/>
              </a:rPr>
              <a:t>which  </a:t>
            </a:r>
            <a:r>
              <a:rPr sz="2000" i="1" spc="10" dirty="0">
                <a:latin typeface="Verdana"/>
                <a:cs typeface="Verdana"/>
              </a:rPr>
              <a:t>does</a:t>
            </a:r>
            <a:r>
              <a:rPr sz="2000" i="1" spc="-160" dirty="0">
                <a:latin typeface="Verdana"/>
                <a:cs typeface="Verdana"/>
              </a:rPr>
              <a:t> </a:t>
            </a:r>
            <a:r>
              <a:rPr sz="2000" i="1" spc="-25" dirty="0">
                <a:latin typeface="Verdana"/>
                <a:cs typeface="Verdana"/>
              </a:rPr>
              <a:t>not</a:t>
            </a:r>
            <a:r>
              <a:rPr sz="2000" i="1" spc="-125" dirty="0">
                <a:latin typeface="Verdana"/>
                <a:cs typeface="Verdana"/>
              </a:rPr>
              <a:t> </a:t>
            </a:r>
            <a:r>
              <a:rPr sz="2000" i="1" spc="20" dirty="0">
                <a:latin typeface="Verdana"/>
                <a:cs typeface="Verdana"/>
              </a:rPr>
              <a:t>guarantee</a:t>
            </a:r>
            <a:r>
              <a:rPr sz="2000" i="1" spc="-145" dirty="0">
                <a:latin typeface="Verdana"/>
                <a:cs typeface="Verdana"/>
              </a:rPr>
              <a:t> </a:t>
            </a:r>
            <a:r>
              <a:rPr sz="2000" i="1" spc="-50" dirty="0">
                <a:latin typeface="Verdana"/>
                <a:cs typeface="Verdana"/>
              </a:rPr>
              <a:t>delivery</a:t>
            </a:r>
            <a:r>
              <a:rPr sz="2000" i="1" spc="-140" dirty="0">
                <a:latin typeface="Verdana"/>
                <a:cs typeface="Verdana"/>
              </a:rPr>
              <a:t> </a:t>
            </a:r>
            <a:r>
              <a:rPr sz="2000" i="1" spc="5" dirty="0">
                <a:latin typeface="Verdana"/>
                <a:cs typeface="Verdana"/>
              </a:rPr>
              <a:t>of</a:t>
            </a:r>
            <a:r>
              <a:rPr sz="2000" i="1" spc="-135" dirty="0">
                <a:latin typeface="Verdana"/>
                <a:cs typeface="Verdana"/>
              </a:rPr>
              <a:t> </a:t>
            </a:r>
            <a:r>
              <a:rPr sz="2000" i="1" spc="-80" dirty="0">
                <a:latin typeface="Verdana"/>
                <a:cs typeface="Verdana"/>
              </a:rPr>
              <a:t>frames.</a:t>
            </a:r>
            <a:endParaRPr sz="2000" dirty="0">
              <a:latin typeface="Verdana"/>
              <a:cs typeface="Verdana"/>
            </a:endParaRPr>
          </a:p>
          <a:p>
            <a:pPr marL="12700">
              <a:lnSpc>
                <a:spcPct val="100000"/>
              </a:lnSpc>
              <a:spcBef>
                <a:spcPts val="20"/>
              </a:spcBef>
            </a:pPr>
            <a:r>
              <a:rPr sz="2000" b="1" i="1" spc="10" dirty="0">
                <a:latin typeface="Verdana"/>
                <a:cs typeface="Verdana"/>
              </a:rPr>
              <a:t>Message</a:t>
            </a:r>
            <a:r>
              <a:rPr sz="2000" b="1" i="1" spc="-160" dirty="0">
                <a:latin typeface="Verdana"/>
                <a:cs typeface="Verdana"/>
              </a:rPr>
              <a:t> </a:t>
            </a:r>
            <a:r>
              <a:rPr sz="2000" b="1" i="1" spc="-155" dirty="0">
                <a:latin typeface="Verdana"/>
                <a:cs typeface="Verdana"/>
              </a:rPr>
              <a:t>Size</a:t>
            </a:r>
            <a:endParaRPr sz="2000" b="1" dirty="0">
              <a:latin typeface="Verdana"/>
              <a:cs typeface="Verdana"/>
            </a:endParaRPr>
          </a:p>
          <a:p>
            <a:pPr marL="12700" marR="5080">
              <a:lnSpc>
                <a:spcPct val="80000"/>
              </a:lnSpc>
              <a:spcBef>
                <a:spcPts val="490"/>
              </a:spcBef>
              <a:buSzPct val="95000"/>
              <a:buFont typeface="Arial"/>
              <a:buChar char="•"/>
              <a:tabLst>
                <a:tab pos="102870" algn="l"/>
              </a:tabLst>
            </a:pPr>
            <a:r>
              <a:rPr sz="2000" i="1" spc="-90" dirty="0">
                <a:latin typeface="Verdana"/>
                <a:cs typeface="Verdana"/>
              </a:rPr>
              <a:t>Routers</a:t>
            </a:r>
            <a:r>
              <a:rPr sz="2000" i="1" spc="-150" dirty="0">
                <a:latin typeface="Verdana"/>
                <a:cs typeface="Verdana"/>
              </a:rPr>
              <a:t> </a:t>
            </a:r>
            <a:r>
              <a:rPr sz="2000" i="1" spc="120" dirty="0">
                <a:latin typeface="Verdana"/>
                <a:cs typeface="Verdana"/>
              </a:rPr>
              <a:t>can</a:t>
            </a:r>
            <a:r>
              <a:rPr sz="2000" i="1" spc="-145" dirty="0">
                <a:latin typeface="Verdana"/>
                <a:cs typeface="Verdana"/>
              </a:rPr>
              <a:t> </a:t>
            </a:r>
            <a:r>
              <a:rPr sz="2000" i="1" spc="-50" dirty="0">
                <a:latin typeface="Verdana"/>
                <a:cs typeface="Verdana"/>
              </a:rPr>
              <a:t>perform</a:t>
            </a:r>
            <a:r>
              <a:rPr sz="2000" i="1" spc="-140" dirty="0">
                <a:latin typeface="Verdana"/>
                <a:cs typeface="Verdana"/>
              </a:rPr>
              <a:t> </a:t>
            </a:r>
            <a:r>
              <a:rPr sz="2000" i="1" spc="-15" dirty="0">
                <a:latin typeface="Verdana"/>
                <a:cs typeface="Verdana"/>
              </a:rPr>
              <a:t>fragmentation</a:t>
            </a:r>
            <a:r>
              <a:rPr sz="2000" i="1" spc="-145" dirty="0">
                <a:latin typeface="Verdana"/>
                <a:cs typeface="Verdana"/>
              </a:rPr>
              <a:t> </a:t>
            </a:r>
            <a:r>
              <a:rPr sz="2000" i="1" spc="15" dirty="0">
                <a:latin typeface="Verdana"/>
                <a:cs typeface="Verdana"/>
              </a:rPr>
              <a:t>on</a:t>
            </a:r>
            <a:r>
              <a:rPr sz="2000" i="1" spc="-140" dirty="0">
                <a:latin typeface="Verdana"/>
                <a:cs typeface="Verdana"/>
              </a:rPr>
              <a:t> </a:t>
            </a:r>
            <a:r>
              <a:rPr sz="2000" i="1" spc="15" dirty="0">
                <a:latin typeface="Verdana"/>
                <a:cs typeface="Verdana"/>
              </a:rPr>
              <a:t>packets</a:t>
            </a:r>
            <a:r>
              <a:rPr sz="2000" i="1" spc="-150" dirty="0">
                <a:latin typeface="Verdana"/>
                <a:cs typeface="Verdana"/>
              </a:rPr>
              <a:t> </a:t>
            </a:r>
            <a:r>
              <a:rPr sz="2000" i="1" spc="75" dirty="0">
                <a:latin typeface="Verdana"/>
                <a:cs typeface="Verdana"/>
              </a:rPr>
              <a:t>and</a:t>
            </a:r>
            <a:r>
              <a:rPr sz="2000" i="1" spc="-155" dirty="0">
                <a:latin typeface="Verdana"/>
                <a:cs typeface="Verdana"/>
              </a:rPr>
              <a:t> </a:t>
            </a:r>
            <a:r>
              <a:rPr sz="2000" i="1" spc="-110" dirty="0">
                <a:latin typeface="Verdana"/>
                <a:cs typeface="Verdana"/>
              </a:rPr>
              <a:t>thus</a:t>
            </a:r>
            <a:r>
              <a:rPr sz="2000" i="1" spc="-150" dirty="0">
                <a:latin typeface="Verdana"/>
                <a:cs typeface="Verdana"/>
              </a:rPr>
              <a:t> </a:t>
            </a:r>
            <a:r>
              <a:rPr sz="2000" i="1" spc="20" dirty="0">
                <a:latin typeface="Verdana"/>
                <a:cs typeface="Verdana"/>
              </a:rPr>
              <a:t>handle  </a:t>
            </a:r>
            <a:r>
              <a:rPr sz="2000" i="1" spc="-40" dirty="0">
                <a:latin typeface="Verdana"/>
                <a:cs typeface="Verdana"/>
              </a:rPr>
              <a:t>different </a:t>
            </a:r>
            <a:r>
              <a:rPr sz="2000" i="1" spc="60" dirty="0">
                <a:latin typeface="Verdana"/>
                <a:cs typeface="Verdana"/>
              </a:rPr>
              <a:t>packet</a:t>
            </a:r>
            <a:r>
              <a:rPr sz="2000" i="1" spc="-215" dirty="0">
                <a:latin typeface="Verdana"/>
                <a:cs typeface="Verdana"/>
              </a:rPr>
              <a:t> </a:t>
            </a:r>
            <a:r>
              <a:rPr sz="2000" i="1" spc="-160" dirty="0">
                <a:latin typeface="Verdana"/>
                <a:cs typeface="Verdana"/>
              </a:rPr>
              <a:t>sizes.</a:t>
            </a:r>
            <a:endParaRPr sz="2000" dirty="0">
              <a:latin typeface="Verdana"/>
              <a:cs typeface="Verdana"/>
            </a:endParaRPr>
          </a:p>
          <a:p>
            <a:pPr marL="12700" marR="600075">
              <a:lnSpc>
                <a:spcPct val="80000"/>
              </a:lnSpc>
              <a:spcBef>
                <a:spcPts val="500"/>
              </a:spcBef>
              <a:buSzPct val="95000"/>
              <a:buFont typeface="Arial"/>
              <a:buChar char="•"/>
              <a:tabLst>
                <a:tab pos="102870" algn="l"/>
              </a:tabLst>
            </a:pPr>
            <a:r>
              <a:rPr sz="2000" i="1" spc="-85" dirty="0">
                <a:latin typeface="Verdana"/>
                <a:cs typeface="Verdana"/>
              </a:rPr>
              <a:t>Bridges</a:t>
            </a:r>
            <a:r>
              <a:rPr sz="2000" i="1" spc="-145" dirty="0">
                <a:latin typeface="Verdana"/>
                <a:cs typeface="Verdana"/>
              </a:rPr>
              <a:t> </a:t>
            </a:r>
            <a:r>
              <a:rPr sz="2000" i="1" spc="50" dirty="0">
                <a:latin typeface="Verdana"/>
                <a:cs typeface="Verdana"/>
              </a:rPr>
              <a:t>cannot</a:t>
            </a:r>
            <a:r>
              <a:rPr sz="2000" i="1" spc="-125" dirty="0">
                <a:latin typeface="Verdana"/>
                <a:cs typeface="Verdana"/>
              </a:rPr>
              <a:t> </a:t>
            </a:r>
            <a:r>
              <a:rPr sz="2000" i="1" spc="100" dirty="0">
                <a:latin typeface="Verdana"/>
                <a:cs typeface="Verdana"/>
              </a:rPr>
              <a:t>do</a:t>
            </a:r>
            <a:r>
              <a:rPr sz="2000" i="1" spc="-155" dirty="0">
                <a:latin typeface="Verdana"/>
                <a:cs typeface="Verdana"/>
              </a:rPr>
              <a:t> </a:t>
            </a:r>
            <a:r>
              <a:rPr sz="2000" i="1" spc="-15" dirty="0">
                <a:latin typeface="Verdana"/>
                <a:cs typeface="Verdana"/>
              </a:rPr>
              <a:t>fragmentation</a:t>
            </a:r>
            <a:r>
              <a:rPr sz="2000" i="1" spc="-150" dirty="0">
                <a:latin typeface="Verdana"/>
                <a:cs typeface="Verdana"/>
              </a:rPr>
              <a:t> </a:t>
            </a:r>
            <a:r>
              <a:rPr sz="2000" i="1" spc="75" dirty="0">
                <a:latin typeface="Verdana"/>
                <a:cs typeface="Verdana"/>
              </a:rPr>
              <a:t>and</a:t>
            </a:r>
            <a:r>
              <a:rPr sz="2000" i="1" spc="-160" dirty="0">
                <a:latin typeface="Verdana"/>
                <a:cs typeface="Verdana"/>
              </a:rPr>
              <a:t> </a:t>
            </a:r>
            <a:r>
              <a:rPr sz="2000" i="1" spc="-50" dirty="0">
                <a:latin typeface="Verdana"/>
                <a:cs typeface="Verdana"/>
              </a:rPr>
              <a:t>should</a:t>
            </a:r>
            <a:r>
              <a:rPr sz="2000" i="1" spc="-155" dirty="0">
                <a:latin typeface="Verdana"/>
                <a:cs typeface="Verdana"/>
              </a:rPr>
              <a:t> </a:t>
            </a:r>
            <a:r>
              <a:rPr sz="2000" i="1" spc="-25" dirty="0">
                <a:latin typeface="Verdana"/>
                <a:cs typeface="Verdana"/>
              </a:rPr>
              <a:t>not</a:t>
            </a:r>
            <a:r>
              <a:rPr sz="2000" i="1" spc="-130" dirty="0">
                <a:latin typeface="Verdana"/>
                <a:cs typeface="Verdana"/>
              </a:rPr>
              <a:t> </a:t>
            </a:r>
            <a:r>
              <a:rPr sz="2000" i="1" spc="-25" dirty="0">
                <a:latin typeface="Verdana"/>
                <a:cs typeface="Verdana"/>
              </a:rPr>
              <a:t>forward</a:t>
            </a:r>
            <a:r>
              <a:rPr sz="2000" i="1" spc="-160" dirty="0">
                <a:latin typeface="Verdana"/>
                <a:cs typeface="Verdana"/>
              </a:rPr>
              <a:t> </a:t>
            </a:r>
            <a:r>
              <a:rPr sz="2000" i="1" spc="165" dirty="0">
                <a:latin typeface="Verdana"/>
                <a:cs typeface="Verdana"/>
              </a:rPr>
              <a:t>a  </a:t>
            </a:r>
            <a:r>
              <a:rPr sz="2000" i="1" spc="-25" dirty="0">
                <a:latin typeface="Verdana"/>
                <a:cs typeface="Verdana"/>
              </a:rPr>
              <a:t>frame</a:t>
            </a:r>
            <a:r>
              <a:rPr sz="2000" i="1" spc="-150" dirty="0">
                <a:latin typeface="Verdana"/>
                <a:cs typeface="Verdana"/>
              </a:rPr>
              <a:t> </a:t>
            </a:r>
            <a:r>
              <a:rPr sz="2000" i="1" spc="5" dirty="0">
                <a:latin typeface="Verdana"/>
                <a:cs typeface="Verdana"/>
              </a:rPr>
              <a:t>which</a:t>
            </a:r>
            <a:r>
              <a:rPr sz="2000" i="1" spc="-160" dirty="0">
                <a:latin typeface="Verdana"/>
                <a:cs typeface="Verdana"/>
              </a:rPr>
              <a:t> </a:t>
            </a:r>
            <a:r>
              <a:rPr sz="2000" i="1" spc="-204" dirty="0">
                <a:latin typeface="Verdana"/>
                <a:cs typeface="Verdana"/>
              </a:rPr>
              <a:t>is</a:t>
            </a:r>
            <a:r>
              <a:rPr sz="2000" i="1" spc="-155" dirty="0">
                <a:latin typeface="Verdana"/>
                <a:cs typeface="Verdana"/>
              </a:rPr>
              <a:t> </a:t>
            </a:r>
            <a:r>
              <a:rPr sz="2000" i="1" spc="35" dirty="0">
                <a:latin typeface="Verdana"/>
                <a:cs typeface="Verdana"/>
              </a:rPr>
              <a:t>too</a:t>
            </a:r>
            <a:r>
              <a:rPr sz="2000" i="1" spc="-160" dirty="0">
                <a:latin typeface="Verdana"/>
                <a:cs typeface="Verdana"/>
              </a:rPr>
              <a:t> </a:t>
            </a:r>
            <a:r>
              <a:rPr sz="2000" i="1" spc="20" dirty="0">
                <a:latin typeface="Verdana"/>
                <a:cs typeface="Verdana"/>
              </a:rPr>
              <a:t>big</a:t>
            </a:r>
            <a:r>
              <a:rPr sz="2000" i="1" spc="-155" dirty="0">
                <a:latin typeface="Verdana"/>
                <a:cs typeface="Verdana"/>
              </a:rPr>
              <a:t> </a:t>
            </a:r>
            <a:r>
              <a:rPr sz="2000" i="1" spc="-75" dirty="0">
                <a:latin typeface="Verdana"/>
                <a:cs typeface="Verdana"/>
              </a:rPr>
              <a:t>for</a:t>
            </a:r>
            <a:r>
              <a:rPr sz="2000" i="1" spc="-160" dirty="0">
                <a:latin typeface="Verdana"/>
                <a:cs typeface="Verdana"/>
              </a:rPr>
              <a:t> </a:t>
            </a:r>
            <a:r>
              <a:rPr sz="2000" i="1" spc="-10" dirty="0">
                <a:latin typeface="Verdana"/>
                <a:cs typeface="Verdana"/>
              </a:rPr>
              <a:t>the</a:t>
            </a:r>
            <a:r>
              <a:rPr sz="2000" i="1" spc="-145" dirty="0">
                <a:latin typeface="Verdana"/>
                <a:cs typeface="Verdana"/>
              </a:rPr>
              <a:t> </a:t>
            </a:r>
            <a:r>
              <a:rPr sz="2000" i="1" spc="-70" dirty="0">
                <a:latin typeface="Verdana"/>
                <a:cs typeface="Verdana"/>
              </a:rPr>
              <a:t>next</a:t>
            </a:r>
            <a:r>
              <a:rPr sz="2000" i="1" spc="-125" dirty="0">
                <a:latin typeface="Verdana"/>
                <a:cs typeface="Verdana"/>
              </a:rPr>
              <a:t> </a:t>
            </a:r>
            <a:r>
              <a:rPr sz="2000" i="1" spc="-70" dirty="0">
                <a:latin typeface="Verdana"/>
                <a:cs typeface="Verdana"/>
              </a:rPr>
              <a:t>LAN.</a:t>
            </a:r>
            <a:endParaRPr sz="2000" dirty="0">
              <a:latin typeface="Verdana"/>
              <a:cs typeface="Verdana"/>
            </a:endParaRPr>
          </a:p>
          <a:p>
            <a:pPr marL="12700">
              <a:lnSpc>
                <a:spcPct val="100000"/>
              </a:lnSpc>
              <a:spcBef>
                <a:spcPts val="20"/>
              </a:spcBef>
            </a:pPr>
            <a:r>
              <a:rPr sz="2000" b="1" i="1" spc="-40" dirty="0">
                <a:latin typeface="Verdana"/>
                <a:cs typeface="Verdana"/>
              </a:rPr>
              <a:t>Forwarding</a:t>
            </a:r>
            <a:endParaRPr sz="2000" b="1" dirty="0">
              <a:latin typeface="Verdana"/>
              <a:cs typeface="Verdana"/>
            </a:endParaRPr>
          </a:p>
          <a:p>
            <a:pPr marL="102235" indent="-90170">
              <a:lnSpc>
                <a:spcPct val="100000"/>
              </a:lnSpc>
              <a:spcBef>
                <a:spcPts val="20"/>
              </a:spcBef>
              <a:buSzPct val="95000"/>
              <a:buFont typeface="Arial"/>
              <a:buChar char="•"/>
              <a:tabLst>
                <a:tab pos="102870" algn="l"/>
              </a:tabLst>
            </a:pPr>
            <a:r>
              <a:rPr sz="2000" i="1" spc="-90" dirty="0">
                <a:latin typeface="Verdana"/>
                <a:cs typeface="Verdana"/>
              </a:rPr>
              <a:t>Routers</a:t>
            </a:r>
            <a:r>
              <a:rPr sz="2000" i="1" spc="-160" dirty="0">
                <a:latin typeface="Verdana"/>
                <a:cs typeface="Verdana"/>
              </a:rPr>
              <a:t> </a:t>
            </a:r>
            <a:r>
              <a:rPr sz="2000" i="1" spc="-25" dirty="0">
                <a:latin typeface="Verdana"/>
                <a:cs typeface="Verdana"/>
              </a:rPr>
              <a:t>forward</a:t>
            </a:r>
            <a:r>
              <a:rPr sz="2000" i="1" spc="-160" dirty="0">
                <a:latin typeface="Verdana"/>
                <a:cs typeface="Verdana"/>
              </a:rPr>
              <a:t> </a:t>
            </a:r>
            <a:r>
              <a:rPr sz="2000" i="1" spc="165" dirty="0">
                <a:latin typeface="Verdana"/>
                <a:cs typeface="Verdana"/>
              </a:rPr>
              <a:t>a</a:t>
            </a:r>
            <a:r>
              <a:rPr sz="2000" i="1" spc="-155" dirty="0">
                <a:latin typeface="Verdana"/>
                <a:cs typeface="Verdana"/>
              </a:rPr>
              <a:t> </a:t>
            </a:r>
            <a:r>
              <a:rPr sz="2000" i="1" spc="-20" dirty="0">
                <a:latin typeface="Verdana"/>
                <a:cs typeface="Verdana"/>
              </a:rPr>
              <a:t>message</a:t>
            </a:r>
            <a:r>
              <a:rPr sz="2000" i="1" spc="-145" dirty="0">
                <a:latin typeface="Verdana"/>
                <a:cs typeface="Verdana"/>
              </a:rPr>
              <a:t> </a:t>
            </a:r>
            <a:r>
              <a:rPr sz="2000" i="1" spc="5" dirty="0">
                <a:latin typeface="Verdana"/>
                <a:cs typeface="Verdana"/>
              </a:rPr>
              <a:t>to</a:t>
            </a:r>
            <a:r>
              <a:rPr sz="2000" i="1" spc="-160" dirty="0">
                <a:latin typeface="Verdana"/>
                <a:cs typeface="Verdana"/>
              </a:rPr>
              <a:t> </a:t>
            </a:r>
            <a:r>
              <a:rPr sz="2000" i="1" spc="165" dirty="0">
                <a:latin typeface="Verdana"/>
                <a:cs typeface="Verdana"/>
              </a:rPr>
              <a:t>a</a:t>
            </a:r>
            <a:r>
              <a:rPr sz="2000" i="1" spc="-160" dirty="0">
                <a:latin typeface="Verdana"/>
                <a:cs typeface="Verdana"/>
              </a:rPr>
              <a:t> </a:t>
            </a:r>
            <a:r>
              <a:rPr sz="2000" i="1" spc="15" dirty="0">
                <a:latin typeface="Verdana"/>
                <a:cs typeface="Verdana"/>
              </a:rPr>
              <a:t>specific</a:t>
            </a:r>
            <a:r>
              <a:rPr sz="2000" i="1" spc="-160" dirty="0">
                <a:latin typeface="Verdana"/>
                <a:cs typeface="Verdana"/>
              </a:rPr>
              <a:t> </a:t>
            </a:r>
            <a:r>
              <a:rPr sz="2000" i="1" spc="-45" dirty="0">
                <a:latin typeface="Verdana"/>
                <a:cs typeface="Verdana"/>
              </a:rPr>
              <a:t>destination.</a:t>
            </a:r>
            <a:endParaRPr sz="2000" dirty="0">
              <a:latin typeface="Verdana"/>
              <a:cs typeface="Verdana"/>
            </a:endParaRPr>
          </a:p>
          <a:p>
            <a:pPr marL="102235" indent="-90170">
              <a:lnSpc>
                <a:spcPct val="100000"/>
              </a:lnSpc>
              <a:spcBef>
                <a:spcPts val="10"/>
              </a:spcBef>
              <a:buSzPct val="95000"/>
              <a:buFont typeface="Arial"/>
              <a:buChar char="•"/>
              <a:tabLst>
                <a:tab pos="102870" algn="l"/>
              </a:tabLst>
            </a:pPr>
            <a:r>
              <a:rPr sz="2000" i="1" spc="-85" dirty="0">
                <a:latin typeface="Verdana"/>
                <a:cs typeface="Verdana"/>
              </a:rPr>
              <a:t>Bridges</a:t>
            </a:r>
            <a:r>
              <a:rPr sz="2000" i="1" spc="-150" dirty="0">
                <a:latin typeface="Verdana"/>
                <a:cs typeface="Verdana"/>
              </a:rPr>
              <a:t> </a:t>
            </a:r>
            <a:r>
              <a:rPr sz="2000" i="1" spc="-25" dirty="0">
                <a:latin typeface="Verdana"/>
                <a:cs typeface="Verdana"/>
              </a:rPr>
              <a:t>forward</a:t>
            </a:r>
            <a:r>
              <a:rPr sz="2000" i="1" spc="-160" dirty="0">
                <a:latin typeface="Verdana"/>
                <a:cs typeface="Verdana"/>
              </a:rPr>
              <a:t> </a:t>
            </a:r>
            <a:r>
              <a:rPr sz="2000" i="1" spc="165" dirty="0">
                <a:latin typeface="Verdana"/>
                <a:cs typeface="Verdana"/>
              </a:rPr>
              <a:t>a</a:t>
            </a:r>
            <a:r>
              <a:rPr sz="2000" i="1" spc="-155" dirty="0">
                <a:latin typeface="Verdana"/>
                <a:cs typeface="Verdana"/>
              </a:rPr>
              <a:t> </a:t>
            </a:r>
            <a:r>
              <a:rPr sz="2000" i="1" spc="-20" dirty="0">
                <a:latin typeface="Verdana"/>
                <a:cs typeface="Verdana"/>
              </a:rPr>
              <a:t>message</a:t>
            </a:r>
            <a:r>
              <a:rPr sz="2000" i="1" spc="-145" dirty="0">
                <a:latin typeface="Verdana"/>
                <a:cs typeface="Verdana"/>
              </a:rPr>
              <a:t> </a:t>
            </a:r>
            <a:r>
              <a:rPr sz="2000" i="1" spc="5" dirty="0">
                <a:latin typeface="Verdana"/>
                <a:cs typeface="Verdana"/>
              </a:rPr>
              <a:t>to</a:t>
            </a:r>
            <a:r>
              <a:rPr sz="2000" i="1" spc="-160" dirty="0">
                <a:latin typeface="Verdana"/>
                <a:cs typeface="Verdana"/>
              </a:rPr>
              <a:t> </a:t>
            </a:r>
            <a:r>
              <a:rPr sz="2000" i="1" spc="55" dirty="0">
                <a:latin typeface="Verdana"/>
                <a:cs typeface="Verdana"/>
              </a:rPr>
              <a:t>an</a:t>
            </a:r>
            <a:r>
              <a:rPr sz="2000" i="1" spc="-150" dirty="0">
                <a:latin typeface="Verdana"/>
                <a:cs typeface="Verdana"/>
              </a:rPr>
              <a:t> </a:t>
            </a:r>
            <a:r>
              <a:rPr sz="2000" i="1" spc="5" dirty="0">
                <a:latin typeface="Verdana"/>
                <a:cs typeface="Verdana"/>
              </a:rPr>
              <a:t>outgoing</a:t>
            </a:r>
            <a:r>
              <a:rPr sz="2000" i="1" spc="-155" dirty="0">
                <a:latin typeface="Verdana"/>
                <a:cs typeface="Verdana"/>
              </a:rPr>
              <a:t> </a:t>
            </a:r>
            <a:r>
              <a:rPr sz="2000" i="1" spc="-65" dirty="0">
                <a:latin typeface="Verdana"/>
                <a:cs typeface="Verdana"/>
              </a:rPr>
              <a:t>network.</a:t>
            </a:r>
            <a:endParaRPr sz="2000" dirty="0">
              <a:latin typeface="Verdana"/>
              <a:cs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533400"/>
            <a:ext cx="3029585" cy="848360"/>
          </a:xfrm>
          <a:prstGeom prst="rect">
            <a:avLst/>
          </a:prstGeom>
        </p:spPr>
        <p:txBody>
          <a:bodyPr vert="horz" wrap="square" lIns="0" tIns="12700" rIns="0" bIns="0" rtlCol="0">
            <a:spAutoFit/>
          </a:bodyPr>
          <a:lstStyle/>
          <a:p>
            <a:pPr marL="12700">
              <a:lnSpc>
                <a:spcPct val="100000"/>
              </a:lnSpc>
              <a:spcBef>
                <a:spcPts val="100"/>
              </a:spcBef>
            </a:pPr>
            <a:r>
              <a:rPr sz="5400" b="0" spc="100" dirty="0">
                <a:latin typeface="Georgia"/>
                <a:cs typeface="Georgia"/>
              </a:rPr>
              <a:t>Gateways</a:t>
            </a:r>
            <a:endParaRPr sz="5400" dirty="0">
              <a:latin typeface="Georgia"/>
              <a:cs typeface="Georgia"/>
            </a:endParaRPr>
          </a:p>
        </p:txBody>
      </p:sp>
      <p:sp>
        <p:nvSpPr>
          <p:cNvPr id="5" name="object 5"/>
          <p:cNvSpPr txBox="1">
            <a:spLocks noGrp="1"/>
          </p:cNvSpPr>
          <p:nvPr>
            <p:ph idx="1"/>
          </p:nvPr>
        </p:nvSpPr>
        <p:spPr>
          <a:xfrm>
            <a:off x="627697" y="1488613"/>
            <a:ext cx="6347714" cy="4969309"/>
          </a:xfrm>
          <a:prstGeom prst="rect">
            <a:avLst/>
          </a:prstGeom>
        </p:spPr>
        <p:txBody>
          <a:bodyPr vert="horz" wrap="square" lIns="0" tIns="90170" rIns="0" bIns="0" rtlCol="0">
            <a:spAutoFit/>
          </a:bodyPr>
          <a:lstStyle/>
          <a:p>
            <a:pPr marL="473075" marR="19050">
              <a:lnSpc>
                <a:spcPct val="100000"/>
              </a:lnSpc>
              <a:spcBef>
                <a:spcPts val="100"/>
              </a:spcBef>
            </a:pPr>
            <a:r>
              <a:rPr sz="2400" i="1" spc="20" dirty="0">
                <a:solidFill>
                  <a:schemeClr val="tx1"/>
                </a:solidFill>
              </a:rPr>
              <a:t>Gateways </a:t>
            </a:r>
            <a:r>
              <a:rPr sz="2400" i="1" spc="5" dirty="0">
                <a:solidFill>
                  <a:schemeClr val="tx1"/>
                </a:solidFill>
              </a:rPr>
              <a:t>are </a:t>
            </a:r>
            <a:r>
              <a:rPr sz="2400" i="1" spc="-90" dirty="0">
                <a:solidFill>
                  <a:schemeClr val="tx1"/>
                </a:solidFill>
              </a:rPr>
              <a:t>multi-purpose </a:t>
            </a:r>
            <a:r>
              <a:rPr sz="2400" i="1" spc="45" dirty="0">
                <a:solidFill>
                  <a:schemeClr val="tx1"/>
                </a:solidFill>
              </a:rPr>
              <a:t>connection </a:t>
            </a:r>
            <a:r>
              <a:rPr sz="2400" i="1" spc="-15" dirty="0">
                <a:solidFill>
                  <a:schemeClr val="tx1"/>
                </a:solidFill>
              </a:rPr>
              <a:t>devices.  </a:t>
            </a:r>
            <a:r>
              <a:rPr sz="2400" spc="-135" dirty="0">
                <a:solidFill>
                  <a:schemeClr val="tx1"/>
                </a:solidFill>
              </a:rPr>
              <a:t>They </a:t>
            </a:r>
            <a:r>
              <a:rPr sz="2400" spc="5" dirty="0">
                <a:solidFill>
                  <a:schemeClr val="tx1"/>
                </a:solidFill>
              </a:rPr>
              <a:t>are </a:t>
            </a:r>
            <a:r>
              <a:rPr sz="2400" spc="65" dirty="0">
                <a:solidFill>
                  <a:schemeClr val="tx1"/>
                </a:solidFill>
              </a:rPr>
              <a:t>able </a:t>
            </a:r>
            <a:r>
              <a:rPr sz="2400" spc="-10" dirty="0">
                <a:solidFill>
                  <a:schemeClr val="tx1"/>
                </a:solidFill>
              </a:rPr>
              <a:t>to convert </a:t>
            </a:r>
            <a:r>
              <a:rPr sz="2400" spc="-20" dirty="0">
                <a:solidFill>
                  <a:schemeClr val="tx1"/>
                </a:solidFill>
              </a:rPr>
              <a:t>the </a:t>
            </a:r>
            <a:r>
              <a:rPr sz="2400" spc="-55" dirty="0">
                <a:solidFill>
                  <a:schemeClr val="tx1"/>
                </a:solidFill>
              </a:rPr>
              <a:t>format </a:t>
            </a:r>
            <a:r>
              <a:rPr sz="2400" spc="5" dirty="0">
                <a:solidFill>
                  <a:schemeClr val="tx1"/>
                </a:solidFill>
              </a:rPr>
              <a:t>of </a:t>
            </a:r>
            <a:r>
              <a:rPr sz="2400" spc="105" dirty="0">
                <a:solidFill>
                  <a:schemeClr val="tx1"/>
                </a:solidFill>
              </a:rPr>
              <a:t>data </a:t>
            </a:r>
            <a:r>
              <a:rPr sz="2400" spc="-120" dirty="0">
                <a:solidFill>
                  <a:schemeClr val="tx1"/>
                </a:solidFill>
              </a:rPr>
              <a:t>in </a:t>
            </a:r>
            <a:r>
              <a:rPr sz="2400" spc="60" dirty="0">
                <a:solidFill>
                  <a:schemeClr val="tx1"/>
                </a:solidFill>
              </a:rPr>
              <a:t>one  </a:t>
            </a:r>
            <a:r>
              <a:rPr sz="2400" spc="15" dirty="0">
                <a:solidFill>
                  <a:schemeClr val="tx1"/>
                </a:solidFill>
              </a:rPr>
              <a:t>computing</a:t>
            </a:r>
            <a:r>
              <a:rPr sz="2400" spc="-190" dirty="0">
                <a:solidFill>
                  <a:schemeClr val="tx1"/>
                </a:solidFill>
              </a:rPr>
              <a:t> </a:t>
            </a:r>
            <a:r>
              <a:rPr sz="2400" spc="-60" dirty="0">
                <a:solidFill>
                  <a:schemeClr val="tx1"/>
                </a:solidFill>
              </a:rPr>
              <a:t>environment</a:t>
            </a:r>
            <a:r>
              <a:rPr sz="2400" spc="-175" dirty="0">
                <a:solidFill>
                  <a:schemeClr val="tx1"/>
                </a:solidFill>
              </a:rPr>
              <a:t> </a:t>
            </a:r>
            <a:r>
              <a:rPr sz="2400" spc="-10" dirty="0">
                <a:solidFill>
                  <a:schemeClr val="tx1"/>
                </a:solidFill>
              </a:rPr>
              <a:t>to</a:t>
            </a:r>
            <a:r>
              <a:rPr sz="2400" spc="-190" dirty="0">
                <a:solidFill>
                  <a:schemeClr val="tx1"/>
                </a:solidFill>
              </a:rPr>
              <a:t> </a:t>
            </a:r>
            <a:r>
              <a:rPr sz="2400" spc="195" dirty="0">
                <a:solidFill>
                  <a:schemeClr val="tx1"/>
                </a:solidFill>
              </a:rPr>
              <a:t>a</a:t>
            </a:r>
            <a:r>
              <a:rPr sz="2400" spc="-175" dirty="0">
                <a:solidFill>
                  <a:schemeClr val="tx1"/>
                </a:solidFill>
              </a:rPr>
              <a:t> </a:t>
            </a:r>
            <a:r>
              <a:rPr sz="2400" spc="-60" dirty="0">
                <a:solidFill>
                  <a:schemeClr val="tx1"/>
                </a:solidFill>
              </a:rPr>
              <a:t>format</a:t>
            </a:r>
            <a:r>
              <a:rPr sz="2400" spc="-170" dirty="0">
                <a:solidFill>
                  <a:schemeClr val="tx1"/>
                </a:solidFill>
              </a:rPr>
              <a:t> </a:t>
            </a:r>
            <a:r>
              <a:rPr sz="2400" spc="-30" dirty="0">
                <a:solidFill>
                  <a:schemeClr val="tx1"/>
                </a:solidFill>
              </a:rPr>
              <a:t>that</a:t>
            </a:r>
            <a:r>
              <a:rPr sz="2400" spc="-180" dirty="0">
                <a:solidFill>
                  <a:schemeClr val="tx1"/>
                </a:solidFill>
              </a:rPr>
              <a:t> </a:t>
            </a:r>
            <a:r>
              <a:rPr sz="2400" spc="-254" dirty="0">
                <a:solidFill>
                  <a:schemeClr val="tx1"/>
                </a:solidFill>
              </a:rPr>
              <a:t>is</a:t>
            </a:r>
            <a:r>
              <a:rPr sz="2400" spc="-180" dirty="0">
                <a:solidFill>
                  <a:schemeClr val="tx1"/>
                </a:solidFill>
              </a:rPr>
              <a:t> </a:t>
            </a:r>
            <a:r>
              <a:rPr sz="2400" spc="-20" dirty="0">
                <a:solidFill>
                  <a:schemeClr val="tx1"/>
                </a:solidFill>
              </a:rPr>
              <a:t>usable</a:t>
            </a:r>
            <a:r>
              <a:rPr sz="2400" spc="-190" dirty="0">
                <a:solidFill>
                  <a:schemeClr val="tx1"/>
                </a:solidFill>
              </a:rPr>
              <a:t> </a:t>
            </a:r>
            <a:r>
              <a:rPr sz="2400" spc="-125" dirty="0">
                <a:solidFill>
                  <a:schemeClr val="tx1"/>
                </a:solidFill>
              </a:rPr>
              <a:t>in  </a:t>
            </a:r>
            <a:r>
              <a:rPr sz="2400" spc="-20" dirty="0">
                <a:solidFill>
                  <a:schemeClr val="tx1"/>
                </a:solidFill>
              </a:rPr>
              <a:t>another </a:t>
            </a:r>
            <a:r>
              <a:rPr sz="2400" spc="5" dirty="0">
                <a:solidFill>
                  <a:schemeClr val="tx1"/>
                </a:solidFill>
              </a:rPr>
              <a:t>computer </a:t>
            </a:r>
            <a:r>
              <a:rPr sz="2400" spc="-60" dirty="0">
                <a:solidFill>
                  <a:schemeClr val="tx1"/>
                </a:solidFill>
              </a:rPr>
              <a:t>environment </a:t>
            </a:r>
            <a:r>
              <a:rPr sz="2400" spc="-120" dirty="0">
                <a:solidFill>
                  <a:schemeClr val="tx1"/>
                </a:solidFill>
              </a:rPr>
              <a:t>(for </a:t>
            </a:r>
            <a:r>
              <a:rPr sz="2400" spc="-30" dirty="0">
                <a:solidFill>
                  <a:schemeClr val="tx1"/>
                </a:solidFill>
              </a:rPr>
              <a:t>example,  </a:t>
            </a:r>
            <a:r>
              <a:rPr sz="2400" spc="-40" dirty="0">
                <a:solidFill>
                  <a:schemeClr val="tx1"/>
                </a:solidFill>
              </a:rPr>
              <a:t>AppleTalk </a:t>
            </a:r>
            <a:r>
              <a:rPr sz="2400" spc="95" dirty="0">
                <a:solidFill>
                  <a:schemeClr val="tx1"/>
                </a:solidFill>
              </a:rPr>
              <a:t>and</a:t>
            </a:r>
            <a:r>
              <a:rPr sz="2400" spc="-345" dirty="0">
                <a:solidFill>
                  <a:schemeClr val="tx1"/>
                </a:solidFill>
              </a:rPr>
              <a:t> </a:t>
            </a:r>
            <a:r>
              <a:rPr sz="2400" spc="-65" dirty="0">
                <a:solidFill>
                  <a:schemeClr val="tx1"/>
                </a:solidFill>
              </a:rPr>
              <a:t>DECnet).</a:t>
            </a:r>
            <a:endParaRPr sz="2400" dirty="0">
              <a:solidFill>
                <a:schemeClr val="tx1"/>
              </a:solidFill>
            </a:endParaRPr>
          </a:p>
          <a:p>
            <a:pPr marL="473075" marR="5080">
              <a:lnSpc>
                <a:spcPct val="100000"/>
              </a:lnSpc>
              <a:spcBef>
                <a:spcPts val="600"/>
              </a:spcBef>
            </a:pPr>
            <a:r>
              <a:rPr sz="2400" i="1" spc="-135" dirty="0">
                <a:solidFill>
                  <a:schemeClr val="tx1"/>
                </a:solidFill>
              </a:rPr>
              <a:t>The</a:t>
            </a:r>
            <a:r>
              <a:rPr sz="2400" i="1" spc="-190" dirty="0">
                <a:solidFill>
                  <a:schemeClr val="tx1"/>
                </a:solidFill>
              </a:rPr>
              <a:t> </a:t>
            </a:r>
            <a:r>
              <a:rPr sz="2400" i="1" spc="-100" dirty="0">
                <a:solidFill>
                  <a:schemeClr val="tx1"/>
                </a:solidFill>
              </a:rPr>
              <a:t>term</a:t>
            </a:r>
            <a:r>
              <a:rPr sz="2400" i="1" spc="-204" dirty="0">
                <a:solidFill>
                  <a:schemeClr val="tx1"/>
                </a:solidFill>
              </a:rPr>
              <a:t> </a:t>
            </a:r>
            <a:r>
              <a:rPr sz="2400" i="1" spc="55" dirty="0">
                <a:solidFill>
                  <a:schemeClr val="tx1"/>
                </a:solidFill>
              </a:rPr>
              <a:t>gateway</a:t>
            </a:r>
            <a:r>
              <a:rPr sz="2400" i="1" spc="-185" dirty="0">
                <a:solidFill>
                  <a:schemeClr val="tx1"/>
                </a:solidFill>
              </a:rPr>
              <a:t> </a:t>
            </a:r>
            <a:r>
              <a:rPr sz="2400" i="1" spc="-260" dirty="0">
                <a:solidFill>
                  <a:schemeClr val="tx1"/>
                </a:solidFill>
              </a:rPr>
              <a:t>is</a:t>
            </a:r>
            <a:r>
              <a:rPr sz="2400" i="1" spc="-175" dirty="0">
                <a:solidFill>
                  <a:schemeClr val="tx1"/>
                </a:solidFill>
              </a:rPr>
              <a:t> </a:t>
            </a:r>
            <a:r>
              <a:rPr sz="2400" i="1" spc="-90" dirty="0">
                <a:solidFill>
                  <a:schemeClr val="tx1"/>
                </a:solidFill>
              </a:rPr>
              <a:t>sometimes</a:t>
            </a:r>
            <a:r>
              <a:rPr sz="2400" i="1" spc="-175" dirty="0">
                <a:solidFill>
                  <a:schemeClr val="tx1"/>
                </a:solidFill>
              </a:rPr>
              <a:t> </a:t>
            </a:r>
            <a:r>
              <a:rPr sz="2400" i="1" spc="-30" dirty="0">
                <a:solidFill>
                  <a:schemeClr val="tx1"/>
                </a:solidFill>
              </a:rPr>
              <a:t>used</a:t>
            </a:r>
            <a:r>
              <a:rPr sz="2400" i="1" spc="-195" dirty="0">
                <a:solidFill>
                  <a:schemeClr val="tx1"/>
                </a:solidFill>
              </a:rPr>
              <a:t> </a:t>
            </a:r>
            <a:r>
              <a:rPr sz="2400" i="1" spc="10" dirty="0">
                <a:solidFill>
                  <a:schemeClr val="tx1"/>
                </a:solidFill>
              </a:rPr>
              <a:t>when</a:t>
            </a:r>
            <a:r>
              <a:rPr sz="2400" i="1" spc="-185" dirty="0">
                <a:solidFill>
                  <a:schemeClr val="tx1"/>
                </a:solidFill>
              </a:rPr>
              <a:t> </a:t>
            </a:r>
            <a:r>
              <a:rPr sz="2400" i="1" spc="-100" dirty="0">
                <a:solidFill>
                  <a:schemeClr val="tx1"/>
                </a:solidFill>
              </a:rPr>
              <a:t>referring  </a:t>
            </a:r>
            <a:r>
              <a:rPr sz="2400" spc="-5" dirty="0">
                <a:solidFill>
                  <a:schemeClr val="tx1"/>
                </a:solidFill>
              </a:rPr>
              <a:t>to</a:t>
            </a:r>
            <a:r>
              <a:rPr sz="2400" spc="-190" dirty="0">
                <a:solidFill>
                  <a:schemeClr val="tx1"/>
                </a:solidFill>
              </a:rPr>
              <a:t> </a:t>
            </a:r>
            <a:r>
              <a:rPr sz="2400" spc="195" dirty="0">
                <a:solidFill>
                  <a:schemeClr val="tx1"/>
                </a:solidFill>
              </a:rPr>
              <a:t>a</a:t>
            </a:r>
            <a:r>
              <a:rPr sz="2400" spc="-185" dirty="0">
                <a:solidFill>
                  <a:schemeClr val="tx1"/>
                </a:solidFill>
              </a:rPr>
              <a:t> </a:t>
            </a:r>
            <a:r>
              <a:rPr sz="2400" spc="-110" dirty="0">
                <a:solidFill>
                  <a:schemeClr val="tx1"/>
                </a:solidFill>
              </a:rPr>
              <a:t>router.</a:t>
            </a:r>
            <a:r>
              <a:rPr sz="2400" spc="-190" dirty="0">
                <a:solidFill>
                  <a:schemeClr val="tx1"/>
                </a:solidFill>
              </a:rPr>
              <a:t> </a:t>
            </a:r>
            <a:r>
              <a:rPr sz="2400" spc="-140" dirty="0">
                <a:solidFill>
                  <a:schemeClr val="tx1"/>
                </a:solidFill>
              </a:rPr>
              <a:t>For</a:t>
            </a:r>
            <a:r>
              <a:rPr sz="2400" spc="-185" dirty="0">
                <a:solidFill>
                  <a:schemeClr val="tx1"/>
                </a:solidFill>
              </a:rPr>
              <a:t> </a:t>
            </a:r>
            <a:r>
              <a:rPr sz="2400" spc="-20" dirty="0">
                <a:solidFill>
                  <a:schemeClr val="tx1"/>
                </a:solidFill>
              </a:rPr>
              <a:t>the</a:t>
            </a:r>
            <a:r>
              <a:rPr sz="2400" spc="-190" dirty="0">
                <a:solidFill>
                  <a:schemeClr val="tx1"/>
                </a:solidFill>
              </a:rPr>
              <a:t> </a:t>
            </a:r>
            <a:r>
              <a:rPr sz="2400" spc="-30" dirty="0">
                <a:solidFill>
                  <a:schemeClr val="tx1"/>
                </a:solidFill>
              </a:rPr>
              <a:t>purpose</a:t>
            </a:r>
            <a:r>
              <a:rPr sz="2400" spc="-190" dirty="0">
                <a:solidFill>
                  <a:schemeClr val="tx1"/>
                </a:solidFill>
              </a:rPr>
              <a:t> </a:t>
            </a:r>
            <a:r>
              <a:rPr sz="2400" spc="5" dirty="0">
                <a:solidFill>
                  <a:schemeClr val="tx1"/>
                </a:solidFill>
              </a:rPr>
              <a:t>of</a:t>
            </a:r>
            <a:r>
              <a:rPr sz="2400" spc="-180" dirty="0">
                <a:solidFill>
                  <a:schemeClr val="tx1"/>
                </a:solidFill>
              </a:rPr>
              <a:t> </a:t>
            </a:r>
            <a:r>
              <a:rPr sz="2400" spc="-175" dirty="0">
                <a:solidFill>
                  <a:schemeClr val="tx1"/>
                </a:solidFill>
              </a:rPr>
              <a:t>this </a:t>
            </a:r>
            <a:r>
              <a:rPr sz="2400" spc="-125" dirty="0">
                <a:solidFill>
                  <a:schemeClr val="tx1"/>
                </a:solidFill>
              </a:rPr>
              <a:t>lesson,</a:t>
            </a:r>
            <a:r>
              <a:rPr sz="2400" spc="-190" dirty="0">
                <a:solidFill>
                  <a:schemeClr val="tx1"/>
                </a:solidFill>
              </a:rPr>
              <a:t> </a:t>
            </a:r>
            <a:r>
              <a:rPr sz="2400" spc="10" dirty="0">
                <a:solidFill>
                  <a:schemeClr val="tx1"/>
                </a:solidFill>
              </a:rPr>
              <a:t>gateways  </a:t>
            </a:r>
            <a:r>
              <a:rPr sz="2400" spc="5" dirty="0">
                <a:solidFill>
                  <a:schemeClr val="tx1"/>
                </a:solidFill>
              </a:rPr>
              <a:t>are </a:t>
            </a:r>
            <a:r>
              <a:rPr sz="2400" spc="10" dirty="0">
                <a:solidFill>
                  <a:schemeClr val="tx1"/>
                </a:solidFill>
              </a:rPr>
              <a:t>devices </a:t>
            </a:r>
            <a:r>
              <a:rPr sz="2400" spc="-30" dirty="0">
                <a:solidFill>
                  <a:schemeClr val="tx1"/>
                </a:solidFill>
              </a:rPr>
              <a:t>that </a:t>
            </a:r>
            <a:r>
              <a:rPr sz="2400" spc="-165" dirty="0">
                <a:solidFill>
                  <a:schemeClr val="tx1"/>
                </a:solidFill>
              </a:rPr>
              <a:t>link </a:t>
            </a:r>
            <a:r>
              <a:rPr sz="2400" spc="-55" dirty="0">
                <a:solidFill>
                  <a:schemeClr val="tx1"/>
                </a:solidFill>
              </a:rPr>
              <a:t>different </a:t>
            </a:r>
            <a:r>
              <a:rPr sz="2400" spc="-65" dirty="0">
                <a:solidFill>
                  <a:schemeClr val="tx1"/>
                </a:solidFill>
              </a:rPr>
              <a:t>network types </a:t>
            </a:r>
            <a:r>
              <a:rPr sz="2400" spc="95" dirty="0">
                <a:solidFill>
                  <a:schemeClr val="tx1"/>
                </a:solidFill>
              </a:rPr>
              <a:t>and  </a:t>
            </a:r>
            <a:r>
              <a:rPr sz="2400" spc="-40" dirty="0">
                <a:solidFill>
                  <a:schemeClr val="tx1"/>
                </a:solidFill>
              </a:rPr>
              <a:t>protocols.</a:t>
            </a:r>
            <a:r>
              <a:rPr sz="2400" spc="-195" dirty="0">
                <a:solidFill>
                  <a:schemeClr val="tx1"/>
                </a:solidFill>
              </a:rPr>
              <a:t> </a:t>
            </a:r>
            <a:r>
              <a:rPr sz="2400" spc="-140" dirty="0">
                <a:solidFill>
                  <a:schemeClr val="tx1"/>
                </a:solidFill>
              </a:rPr>
              <a:t>For</a:t>
            </a:r>
            <a:r>
              <a:rPr sz="2400" spc="-190" dirty="0">
                <a:solidFill>
                  <a:schemeClr val="tx1"/>
                </a:solidFill>
              </a:rPr>
              <a:t> </a:t>
            </a:r>
            <a:r>
              <a:rPr sz="2400" spc="-25" dirty="0">
                <a:solidFill>
                  <a:schemeClr val="tx1"/>
                </a:solidFill>
              </a:rPr>
              <a:t>example,</a:t>
            </a:r>
            <a:r>
              <a:rPr sz="2400" spc="-195" dirty="0">
                <a:solidFill>
                  <a:schemeClr val="tx1"/>
                </a:solidFill>
              </a:rPr>
              <a:t> </a:t>
            </a:r>
            <a:r>
              <a:rPr sz="2400" spc="10" dirty="0">
                <a:solidFill>
                  <a:schemeClr val="tx1"/>
                </a:solidFill>
              </a:rPr>
              <a:t>gateways</a:t>
            </a:r>
            <a:r>
              <a:rPr sz="2400" spc="-180" dirty="0">
                <a:solidFill>
                  <a:schemeClr val="tx1"/>
                </a:solidFill>
              </a:rPr>
              <a:t> </a:t>
            </a:r>
            <a:r>
              <a:rPr sz="2400" spc="-70" dirty="0">
                <a:solidFill>
                  <a:schemeClr val="tx1"/>
                </a:solidFill>
              </a:rPr>
              <a:t>translate</a:t>
            </a:r>
            <a:r>
              <a:rPr sz="2400" spc="-190" dirty="0">
                <a:solidFill>
                  <a:schemeClr val="tx1"/>
                </a:solidFill>
              </a:rPr>
              <a:t> </a:t>
            </a:r>
            <a:r>
              <a:rPr sz="2400" spc="-55" dirty="0">
                <a:solidFill>
                  <a:schemeClr val="tx1"/>
                </a:solidFill>
              </a:rPr>
              <a:t>different  </a:t>
            </a:r>
            <a:r>
              <a:rPr sz="2400" spc="5" dirty="0">
                <a:solidFill>
                  <a:schemeClr val="tx1"/>
                </a:solidFill>
              </a:rPr>
              <a:t>electronic </a:t>
            </a:r>
            <a:r>
              <a:rPr sz="2400" spc="-70" dirty="0">
                <a:solidFill>
                  <a:schemeClr val="tx1"/>
                </a:solidFill>
              </a:rPr>
              <a:t>mail </a:t>
            </a:r>
            <a:r>
              <a:rPr sz="2400" spc="-20" dirty="0">
                <a:solidFill>
                  <a:schemeClr val="tx1"/>
                </a:solidFill>
              </a:rPr>
              <a:t>protocols </a:t>
            </a:r>
            <a:r>
              <a:rPr sz="2400" spc="95" dirty="0">
                <a:solidFill>
                  <a:schemeClr val="tx1"/>
                </a:solidFill>
              </a:rPr>
              <a:t>and </a:t>
            </a:r>
            <a:r>
              <a:rPr sz="2400" spc="40" dirty="0">
                <a:solidFill>
                  <a:schemeClr val="tx1"/>
                </a:solidFill>
              </a:rPr>
              <a:t>convey </a:t>
            </a:r>
            <a:r>
              <a:rPr sz="2400" spc="-30" dirty="0">
                <a:solidFill>
                  <a:schemeClr val="tx1"/>
                </a:solidFill>
              </a:rPr>
              <a:t>email </a:t>
            </a:r>
            <a:r>
              <a:rPr sz="2400" spc="-60" dirty="0">
                <a:solidFill>
                  <a:schemeClr val="tx1"/>
                </a:solidFill>
              </a:rPr>
              <a:t>across  </a:t>
            </a:r>
            <a:r>
              <a:rPr sz="2400" spc="-20" dirty="0">
                <a:solidFill>
                  <a:schemeClr val="tx1"/>
                </a:solidFill>
              </a:rPr>
              <a:t>the</a:t>
            </a:r>
            <a:r>
              <a:rPr sz="2400" spc="-195" dirty="0">
                <a:solidFill>
                  <a:schemeClr val="tx1"/>
                </a:solidFill>
              </a:rPr>
              <a:t> </a:t>
            </a:r>
            <a:r>
              <a:rPr sz="2400" spc="-110" dirty="0">
                <a:solidFill>
                  <a:schemeClr val="tx1"/>
                </a:solidFill>
              </a:rPr>
              <a:t>Internet</a:t>
            </a:r>
            <a:endParaRPr sz="2400" dirty="0">
              <a:solidFill>
                <a:schemeClr val="tx1"/>
              </a:solidFill>
            </a:endParaRPr>
          </a:p>
        </p:txBody>
      </p:sp>
      <p:sp>
        <p:nvSpPr>
          <p:cNvPr id="3" name="object 3"/>
          <p:cNvSpPr txBox="1"/>
          <p:nvPr/>
        </p:nvSpPr>
        <p:spPr>
          <a:xfrm>
            <a:off x="535940" y="16167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4" name="object 4"/>
          <p:cNvSpPr txBox="1"/>
          <p:nvPr/>
        </p:nvSpPr>
        <p:spPr>
          <a:xfrm>
            <a:off x="535940" y="35217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30927"/>
            <a:ext cx="7710170" cy="1597873"/>
          </a:xfrm>
          <a:prstGeom prst="rect">
            <a:avLst/>
          </a:prstGeom>
        </p:spPr>
        <p:txBody>
          <a:bodyPr vert="horz" wrap="square" lIns="0" tIns="109220" rIns="0" bIns="0" rtlCol="0">
            <a:spAutoFit/>
          </a:bodyPr>
          <a:lstStyle/>
          <a:p>
            <a:pPr marL="2404745" marR="5080" indent="-1410970">
              <a:lnSpc>
                <a:spcPts val="5800"/>
              </a:lnSpc>
              <a:spcBef>
                <a:spcPts val="860"/>
              </a:spcBef>
            </a:pPr>
            <a:r>
              <a:rPr sz="5400" b="0" spc="105" dirty="0">
                <a:latin typeface="Georgia"/>
                <a:cs typeface="Georgia"/>
              </a:rPr>
              <a:t>Gateways</a:t>
            </a:r>
            <a:r>
              <a:rPr sz="5400" b="0" spc="-5" dirty="0">
                <a:latin typeface="Georgia"/>
                <a:cs typeface="Georgia"/>
              </a:rPr>
              <a:t> </a:t>
            </a:r>
            <a:r>
              <a:rPr sz="5400" b="0" spc="-30" dirty="0">
                <a:latin typeface="Georgia"/>
                <a:cs typeface="Georgia"/>
              </a:rPr>
              <a:t>(protocol  </a:t>
            </a:r>
            <a:r>
              <a:rPr sz="5400" b="0" spc="-35" dirty="0">
                <a:latin typeface="Georgia"/>
                <a:cs typeface="Georgia"/>
              </a:rPr>
              <a:t>converter)</a:t>
            </a:r>
            <a:endParaRPr sz="5400" dirty="0">
              <a:latin typeface="Georgia"/>
              <a:cs typeface="Georgia"/>
            </a:endParaRPr>
          </a:p>
        </p:txBody>
      </p:sp>
      <p:sp>
        <p:nvSpPr>
          <p:cNvPr id="3" name="object 3"/>
          <p:cNvSpPr/>
          <p:nvPr/>
        </p:nvSpPr>
        <p:spPr>
          <a:xfrm>
            <a:off x="685800" y="2033270"/>
            <a:ext cx="7710170" cy="43675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5399"/>
            <a:ext cx="7086600" cy="1504579"/>
          </a:xfrm>
          <a:prstGeom prst="rect">
            <a:avLst/>
          </a:prstGeom>
        </p:spPr>
        <p:txBody>
          <a:bodyPr vert="horz" wrap="square" lIns="0" tIns="98425" rIns="0" bIns="0" rtlCol="0">
            <a:spAutoFit/>
          </a:bodyPr>
          <a:lstStyle/>
          <a:p>
            <a:pPr marL="2015489" marR="5080" indent="-1149350">
              <a:lnSpc>
                <a:spcPct val="134300"/>
              </a:lnSpc>
              <a:spcBef>
                <a:spcPts val="95"/>
              </a:spcBef>
            </a:pPr>
            <a:r>
              <a:rPr spc="-190" dirty="0"/>
              <a:t>Gateways </a:t>
            </a:r>
            <a:r>
              <a:rPr spc="-260" dirty="0"/>
              <a:t>Translate </a:t>
            </a:r>
            <a:r>
              <a:rPr spc="-180" dirty="0"/>
              <a:t>Different  </a:t>
            </a:r>
            <a:r>
              <a:rPr spc="-215" dirty="0"/>
              <a:t>Network</a:t>
            </a:r>
            <a:r>
              <a:rPr spc="-20" dirty="0"/>
              <a:t> </a:t>
            </a:r>
            <a:r>
              <a:rPr spc="-285" dirty="0"/>
              <a:t>Protocols</a:t>
            </a:r>
          </a:p>
        </p:txBody>
      </p:sp>
      <p:sp>
        <p:nvSpPr>
          <p:cNvPr id="3" name="object 3"/>
          <p:cNvSpPr/>
          <p:nvPr/>
        </p:nvSpPr>
        <p:spPr>
          <a:xfrm>
            <a:off x="610869" y="1602739"/>
            <a:ext cx="7993380" cy="47421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4989" y="287020"/>
            <a:ext cx="2974975" cy="848360"/>
          </a:xfrm>
          <a:prstGeom prst="rect">
            <a:avLst/>
          </a:prstGeom>
        </p:spPr>
        <p:txBody>
          <a:bodyPr vert="horz" wrap="square" lIns="0" tIns="12700" rIns="0" bIns="0" rtlCol="0">
            <a:spAutoFit/>
          </a:bodyPr>
          <a:lstStyle/>
          <a:p>
            <a:pPr marL="12700">
              <a:lnSpc>
                <a:spcPct val="100000"/>
              </a:lnSpc>
              <a:spcBef>
                <a:spcPts val="100"/>
              </a:spcBef>
            </a:pPr>
            <a:r>
              <a:rPr sz="5400" b="0" spc="-15" dirty="0">
                <a:latin typeface="Georgia"/>
                <a:cs typeface="Georgia"/>
              </a:rPr>
              <a:t>Examples</a:t>
            </a:r>
            <a:endParaRPr sz="5400">
              <a:latin typeface="Georgia"/>
              <a:cs typeface="Georgia"/>
            </a:endParaRPr>
          </a:p>
        </p:txBody>
      </p:sp>
      <p:sp>
        <p:nvSpPr>
          <p:cNvPr id="3" name="object 3"/>
          <p:cNvSpPr txBox="1"/>
          <p:nvPr/>
        </p:nvSpPr>
        <p:spPr>
          <a:xfrm>
            <a:off x="547369" y="1731009"/>
            <a:ext cx="7994015" cy="4642296"/>
          </a:xfrm>
          <a:prstGeom prst="rect">
            <a:avLst/>
          </a:prstGeom>
        </p:spPr>
        <p:txBody>
          <a:bodyPr vert="horz" wrap="square" lIns="0" tIns="12700" rIns="0" bIns="0" rtlCol="0">
            <a:spAutoFit/>
          </a:bodyPr>
          <a:lstStyle/>
          <a:p>
            <a:pPr marL="12700" marR="153670">
              <a:lnSpc>
                <a:spcPct val="100000"/>
              </a:lnSpc>
              <a:spcBef>
                <a:spcPts val="100"/>
              </a:spcBef>
              <a:buSzPct val="95000"/>
              <a:buFont typeface="Arial"/>
              <a:buChar char="•"/>
              <a:tabLst>
                <a:tab pos="102870" algn="l"/>
              </a:tabLst>
            </a:pPr>
            <a:r>
              <a:rPr sz="2000" b="1" i="1" spc="-110" dirty="0">
                <a:latin typeface="Times New Roman" panose="02020603050405020304" pitchFamily="18" charset="0"/>
                <a:cs typeface="Times New Roman" panose="02020603050405020304" pitchFamily="18" charset="0"/>
              </a:rPr>
              <a:t>E-mail</a:t>
            </a:r>
            <a:r>
              <a:rPr sz="2000" b="1" i="1" spc="-155" dirty="0">
                <a:latin typeface="Times New Roman" panose="02020603050405020304" pitchFamily="18" charset="0"/>
                <a:cs typeface="Times New Roman" panose="02020603050405020304" pitchFamily="18" charset="0"/>
              </a:rPr>
              <a:t> </a:t>
            </a:r>
            <a:r>
              <a:rPr sz="2000" b="1" i="1" spc="-30" dirty="0">
                <a:latin typeface="Times New Roman" panose="02020603050405020304" pitchFamily="18" charset="0"/>
                <a:cs typeface="Times New Roman" panose="02020603050405020304" pitchFamily="18" charset="0"/>
              </a:rPr>
              <a:t>gateways-for</a:t>
            </a:r>
            <a:r>
              <a:rPr sz="2000" b="1" i="1" spc="-150" dirty="0">
                <a:latin typeface="Times New Roman" panose="02020603050405020304" pitchFamily="18" charset="0"/>
                <a:cs typeface="Times New Roman" panose="02020603050405020304" pitchFamily="18" charset="0"/>
              </a:rPr>
              <a:t> </a:t>
            </a:r>
            <a:r>
              <a:rPr sz="2000" b="1" i="1" spc="-15" dirty="0">
                <a:latin typeface="Times New Roman" panose="02020603050405020304" pitchFamily="18" charset="0"/>
                <a:cs typeface="Times New Roman" panose="02020603050405020304" pitchFamily="18" charset="0"/>
              </a:rPr>
              <a:t>example,</a:t>
            </a:r>
            <a:r>
              <a:rPr sz="2000" b="1" i="1" spc="-130" dirty="0">
                <a:latin typeface="Times New Roman" panose="02020603050405020304" pitchFamily="18" charset="0"/>
                <a:cs typeface="Times New Roman" panose="02020603050405020304" pitchFamily="18" charset="0"/>
              </a:rPr>
              <a:t> </a:t>
            </a:r>
            <a:r>
              <a:rPr sz="2000" b="1" i="1" spc="165" dirty="0">
                <a:latin typeface="Times New Roman" panose="02020603050405020304" pitchFamily="18" charset="0"/>
                <a:cs typeface="Times New Roman" panose="02020603050405020304" pitchFamily="18" charset="0"/>
              </a:rPr>
              <a:t>a</a:t>
            </a:r>
            <a:r>
              <a:rPr sz="2000" b="1" i="1" spc="-160" dirty="0">
                <a:latin typeface="Times New Roman" panose="02020603050405020304" pitchFamily="18" charset="0"/>
                <a:cs typeface="Times New Roman" panose="02020603050405020304" pitchFamily="18" charset="0"/>
              </a:rPr>
              <a:t> </a:t>
            </a:r>
            <a:r>
              <a:rPr sz="2000" b="1" i="1" spc="50" dirty="0">
                <a:latin typeface="Times New Roman" panose="02020603050405020304" pitchFamily="18" charset="0"/>
                <a:cs typeface="Times New Roman" panose="02020603050405020304" pitchFamily="18" charset="0"/>
              </a:rPr>
              <a:t>gateway</a:t>
            </a:r>
            <a:r>
              <a:rPr sz="2000" b="1" i="1" spc="-130" dirty="0">
                <a:latin typeface="Times New Roman" panose="02020603050405020304" pitchFamily="18" charset="0"/>
                <a:cs typeface="Times New Roman" panose="02020603050405020304" pitchFamily="18" charset="0"/>
              </a:rPr>
              <a:t> </a:t>
            </a:r>
            <a:r>
              <a:rPr sz="2000" b="1" i="1" spc="-20" dirty="0">
                <a:latin typeface="Times New Roman" panose="02020603050405020304" pitchFamily="18" charset="0"/>
                <a:cs typeface="Times New Roman" panose="02020603050405020304" pitchFamily="18" charset="0"/>
              </a:rPr>
              <a:t>that</a:t>
            </a:r>
            <a:r>
              <a:rPr sz="2000" b="1" i="1" spc="-125" dirty="0">
                <a:latin typeface="Times New Roman" panose="02020603050405020304" pitchFamily="18" charset="0"/>
                <a:cs typeface="Times New Roman" panose="02020603050405020304" pitchFamily="18" charset="0"/>
              </a:rPr>
              <a:t> </a:t>
            </a:r>
            <a:r>
              <a:rPr sz="2000" b="1" i="1" spc="-20" dirty="0">
                <a:latin typeface="Times New Roman" panose="02020603050405020304" pitchFamily="18" charset="0"/>
                <a:cs typeface="Times New Roman" panose="02020603050405020304" pitchFamily="18" charset="0"/>
              </a:rPr>
              <a:t>receives</a:t>
            </a:r>
            <a:r>
              <a:rPr sz="2000" b="1" i="1" spc="-160" dirty="0">
                <a:latin typeface="Times New Roman" panose="02020603050405020304" pitchFamily="18" charset="0"/>
                <a:cs typeface="Times New Roman" panose="02020603050405020304" pitchFamily="18" charset="0"/>
              </a:rPr>
              <a:t> </a:t>
            </a:r>
            <a:r>
              <a:rPr sz="2000" b="1" i="1" spc="-85" dirty="0">
                <a:latin typeface="Times New Roman" panose="02020603050405020304" pitchFamily="18" charset="0"/>
                <a:cs typeface="Times New Roman" panose="02020603050405020304" pitchFamily="18" charset="0"/>
              </a:rPr>
              <a:t>Simple  </a:t>
            </a:r>
            <a:r>
              <a:rPr sz="2000" b="1" i="1" dirty="0">
                <a:latin typeface="Times New Roman" panose="02020603050405020304" pitchFamily="18" charset="0"/>
                <a:cs typeface="Times New Roman" panose="02020603050405020304" pitchFamily="18" charset="0"/>
              </a:rPr>
              <a:t>Mail</a:t>
            </a:r>
            <a:r>
              <a:rPr sz="2000" b="1" i="1" spc="-145" dirty="0">
                <a:latin typeface="Times New Roman" panose="02020603050405020304" pitchFamily="18" charset="0"/>
                <a:cs typeface="Times New Roman" panose="02020603050405020304" pitchFamily="18" charset="0"/>
              </a:rPr>
              <a:t> </a:t>
            </a:r>
            <a:r>
              <a:rPr sz="2000" b="1" i="1" spc="-125" dirty="0">
                <a:latin typeface="Times New Roman" panose="02020603050405020304" pitchFamily="18" charset="0"/>
                <a:cs typeface="Times New Roman" panose="02020603050405020304" pitchFamily="18" charset="0"/>
              </a:rPr>
              <a:t>Transfer</a:t>
            </a:r>
            <a:r>
              <a:rPr sz="2000" b="1" i="1" spc="-145" dirty="0">
                <a:latin typeface="Times New Roman" panose="02020603050405020304" pitchFamily="18" charset="0"/>
                <a:cs typeface="Times New Roman" panose="02020603050405020304" pitchFamily="18" charset="0"/>
              </a:rPr>
              <a:t> </a:t>
            </a:r>
            <a:r>
              <a:rPr sz="2000" b="1" i="1" dirty="0">
                <a:latin typeface="Times New Roman" panose="02020603050405020304" pitchFamily="18" charset="0"/>
                <a:cs typeface="Times New Roman" panose="02020603050405020304" pitchFamily="18" charset="0"/>
              </a:rPr>
              <a:t>Protocol</a:t>
            </a:r>
            <a:r>
              <a:rPr sz="2000" b="1" i="1" spc="-140" dirty="0">
                <a:latin typeface="Times New Roman" panose="02020603050405020304" pitchFamily="18" charset="0"/>
                <a:cs typeface="Times New Roman" panose="02020603050405020304" pitchFamily="18" charset="0"/>
              </a:rPr>
              <a:t> </a:t>
            </a:r>
            <a:r>
              <a:rPr sz="2000" b="1" i="1" spc="-160" dirty="0">
                <a:latin typeface="Times New Roman" panose="02020603050405020304" pitchFamily="18" charset="0"/>
                <a:cs typeface="Times New Roman" panose="02020603050405020304" pitchFamily="18" charset="0"/>
              </a:rPr>
              <a:t>(SMTP)</a:t>
            </a:r>
            <a:r>
              <a:rPr sz="2000" b="1" i="1" spc="-145" dirty="0">
                <a:latin typeface="Times New Roman" panose="02020603050405020304" pitchFamily="18" charset="0"/>
                <a:cs typeface="Times New Roman" panose="02020603050405020304" pitchFamily="18" charset="0"/>
              </a:rPr>
              <a:t> </a:t>
            </a:r>
            <a:r>
              <a:rPr sz="2000" b="1" i="1" spc="-75" dirty="0">
                <a:latin typeface="Times New Roman" panose="02020603050405020304" pitchFamily="18" charset="0"/>
                <a:cs typeface="Times New Roman" panose="02020603050405020304" pitchFamily="18" charset="0"/>
              </a:rPr>
              <a:t>e-mail,</a:t>
            </a:r>
            <a:r>
              <a:rPr sz="2000" b="1" i="1" spc="-130" dirty="0">
                <a:latin typeface="Times New Roman" panose="02020603050405020304" pitchFamily="18" charset="0"/>
                <a:cs typeface="Times New Roman" panose="02020603050405020304" pitchFamily="18" charset="0"/>
              </a:rPr>
              <a:t> </a:t>
            </a:r>
            <a:r>
              <a:rPr sz="2000" b="1" i="1" spc="-75" dirty="0">
                <a:latin typeface="Times New Roman" panose="02020603050405020304" pitchFamily="18" charset="0"/>
                <a:cs typeface="Times New Roman" panose="02020603050405020304" pitchFamily="18" charset="0"/>
              </a:rPr>
              <a:t>translates</a:t>
            </a:r>
            <a:r>
              <a:rPr sz="2000" b="1" i="1" spc="-140" dirty="0">
                <a:latin typeface="Times New Roman" panose="02020603050405020304" pitchFamily="18" charset="0"/>
                <a:cs typeface="Times New Roman" panose="02020603050405020304" pitchFamily="18" charset="0"/>
              </a:rPr>
              <a:t> </a:t>
            </a:r>
            <a:r>
              <a:rPr sz="2000" b="1" i="1" spc="-135" dirty="0">
                <a:latin typeface="Times New Roman" panose="02020603050405020304" pitchFamily="18" charset="0"/>
                <a:cs typeface="Times New Roman" panose="02020603050405020304" pitchFamily="18" charset="0"/>
              </a:rPr>
              <a:t>it</a:t>
            </a:r>
            <a:r>
              <a:rPr sz="2000" b="1" i="1" spc="-105" dirty="0">
                <a:latin typeface="Times New Roman" panose="02020603050405020304" pitchFamily="18" charset="0"/>
                <a:cs typeface="Times New Roman" panose="02020603050405020304" pitchFamily="18" charset="0"/>
              </a:rPr>
              <a:t> </a:t>
            </a:r>
            <a:r>
              <a:rPr sz="2000" b="1" i="1" spc="-50" dirty="0">
                <a:latin typeface="Times New Roman" panose="02020603050405020304" pitchFamily="18" charset="0"/>
                <a:cs typeface="Times New Roman" panose="02020603050405020304" pitchFamily="18" charset="0"/>
              </a:rPr>
              <a:t>into</a:t>
            </a:r>
            <a:r>
              <a:rPr sz="2000" b="1" i="1" spc="-155" dirty="0">
                <a:latin typeface="Times New Roman" panose="02020603050405020304" pitchFamily="18" charset="0"/>
                <a:cs typeface="Times New Roman" panose="02020603050405020304" pitchFamily="18" charset="0"/>
              </a:rPr>
              <a:t> </a:t>
            </a:r>
            <a:r>
              <a:rPr sz="2000" b="1" i="1" spc="165" dirty="0">
                <a:latin typeface="Times New Roman" panose="02020603050405020304" pitchFamily="18" charset="0"/>
                <a:cs typeface="Times New Roman" panose="02020603050405020304" pitchFamily="18" charset="0"/>
              </a:rPr>
              <a:t>a</a:t>
            </a:r>
            <a:r>
              <a:rPr sz="2000" b="1" i="1" spc="-140" dirty="0">
                <a:latin typeface="Times New Roman" panose="02020603050405020304" pitchFamily="18" charset="0"/>
                <a:cs typeface="Times New Roman" panose="02020603050405020304" pitchFamily="18" charset="0"/>
              </a:rPr>
              <a:t> </a:t>
            </a:r>
            <a:r>
              <a:rPr sz="2000" b="1" i="1" spc="-15" dirty="0">
                <a:latin typeface="Times New Roman" panose="02020603050405020304" pitchFamily="18" charset="0"/>
                <a:cs typeface="Times New Roman" panose="02020603050405020304" pitchFamily="18" charset="0"/>
              </a:rPr>
              <a:t>standard</a:t>
            </a:r>
            <a:endParaRPr sz="2000" b="1" i="1" dirty="0">
              <a:latin typeface="Times New Roman" panose="02020603050405020304" pitchFamily="18" charset="0"/>
              <a:cs typeface="Times New Roman" panose="02020603050405020304" pitchFamily="18" charset="0"/>
            </a:endParaRPr>
          </a:p>
          <a:p>
            <a:pPr marL="12700">
              <a:lnSpc>
                <a:spcPct val="100000"/>
              </a:lnSpc>
            </a:pPr>
            <a:r>
              <a:rPr sz="2000" b="1" i="1" spc="-165" dirty="0">
                <a:latin typeface="Times New Roman" panose="02020603050405020304" pitchFamily="18" charset="0"/>
                <a:cs typeface="Times New Roman" panose="02020603050405020304" pitchFamily="18" charset="0"/>
              </a:rPr>
              <a:t>X.400 </a:t>
            </a:r>
            <a:r>
              <a:rPr sz="2000" b="1" i="1" spc="-55" dirty="0">
                <a:latin typeface="Times New Roman" panose="02020603050405020304" pitchFamily="18" charset="0"/>
                <a:cs typeface="Times New Roman" panose="02020603050405020304" pitchFamily="18" charset="0"/>
              </a:rPr>
              <a:t>format, </a:t>
            </a:r>
            <a:r>
              <a:rPr sz="2000" b="1" i="1" spc="75" dirty="0">
                <a:latin typeface="Times New Roman" panose="02020603050405020304" pitchFamily="18" charset="0"/>
                <a:cs typeface="Times New Roman" panose="02020603050405020304" pitchFamily="18" charset="0"/>
              </a:rPr>
              <a:t>and </a:t>
            </a:r>
            <a:r>
              <a:rPr sz="2000" b="1" i="1" spc="-55" dirty="0">
                <a:latin typeface="Times New Roman" panose="02020603050405020304" pitchFamily="18" charset="0"/>
                <a:cs typeface="Times New Roman" panose="02020603050405020304" pitchFamily="18" charset="0"/>
              </a:rPr>
              <a:t>forwards </a:t>
            </a:r>
            <a:r>
              <a:rPr sz="2000" b="1" i="1" spc="-130" dirty="0">
                <a:latin typeface="Times New Roman" panose="02020603050405020304" pitchFamily="18" charset="0"/>
                <a:cs typeface="Times New Roman" panose="02020603050405020304" pitchFamily="18" charset="0"/>
              </a:rPr>
              <a:t>it </a:t>
            </a:r>
            <a:r>
              <a:rPr sz="2000" b="1" i="1" spc="5" dirty="0">
                <a:latin typeface="Times New Roman" panose="02020603050405020304" pitchFamily="18" charset="0"/>
                <a:cs typeface="Times New Roman" panose="02020603050405020304" pitchFamily="18" charset="0"/>
              </a:rPr>
              <a:t>to</a:t>
            </a:r>
            <a:r>
              <a:rPr sz="2000" b="1" i="1" spc="-535" dirty="0">
                <a:latin typeface="Times New Roman" panose="02020603050405020304" pitchFamily="18" charset="0"/>
                <a:cs typeface="Times New Roman" panose="02020603050405020304" pitchFamily="18" charset="0"/>
              </a:rPr>
              <a:t> </a:t>
            </a:r>
            <a:r>
              <a:rPr sz="2000" b="1" i="1" spc="-170" dirty="0">
                <a:latin typeface="Times New Roman" panose="02020603050405020304" pitchFamily="18" charset="0"/>
                <a:cs typeface="Times New Roman" panose="02020603050405020304" pitchFamily="18" charset="0"/>
              </a:rPr>
              <a:t>its </a:t>
            </a:r>
            <a:r>
              <a:rPr sz="2000" b="1" i="1" spc="-35" dirty="0">
                <a:latin typeface="Times New Roman" panose="02020603050405020304" pitchFamily="18" charset="0"/>
                <a:cs typeface="Times New Roman" panose="02020603050405020304" pitchFamily="18" charset="0"/>
              </a:rPr>
              <a:t>destination</a:t>
            </a:r>
            <a:endParaRPr lang="en-US" sz="2000" b="1" i="1" spc="-35" dirty="0">
              <a:latin typeface="Times New Roman" panose="02020603050405020304" pitchFamily="18" charset="0"/>
              <a:cs typeface="Times New Roman" panose="02020603050405020304" pitchFamily="18" charset="0"/>
            </a:endParaRPr>
          </a:p>
          <a:p>
            <a:pPr marL="12700">
              <a:lnSpc>
                <a:spcPct val="100000"/>
              </a:lnSpc>
            </a:pPr>
            <a:endParaRPr sz="2000" b="1" i="1" dirty="0">
              <a:latin typeface="Times New Roman" panose="02020603050405020304" pitchFamily="18" charset="0"/>
              <a:cs typeface="Times New Roman" panose="02020603050405020304" pitchFamily="18" charset="0"/>
            </a:endParaRPr>
          </a:p>
          <a:p>
            <a:pPr marL="12700" marR="5080">
              <a:lnSpc>
                <a:spcPct val="100000"/>
              </a:lnSpc>
              <a:spcBef>
                <a:spcPts val="500"/>
              </a:spcBef>
              <a:buSzPct val="95000"/>
              <a:buFont typeface="Arial"/>
              <a:buChar char="•"/>
              <a:tabLst>
                <a:tab pos="102870" algn="l"/>
              </a:tabLst>
            </a:pPr>
            <a:r>
              <a:rPr sz="2000" b="1" i="1" spc="65" dirty="0">
                <a:latin typeface="Times New Roman" panose="02020603050405020304" pitchFamily="18" charset="0"/>
                <a:cs typeface="Times New Roman" panose="02020603050405020304" pitchFamily="18" charset="0"/>
              </a:rPr>
              <a:t>Gateway </a:t>
            </a:r>
            <a:r>
              <a:rPr sz="2000" b="1" i="1" spc="-55" dirty="0">
                <a:latin typeface="Times New Roman" panose="02020603050405020304" pitchFamily="18" charset="0"/>
                <a:cs typeface="Times New Roman" panose="02020603050405020304" pitchFamily="18" charset="0"/>
              </a:rPr>
              <a:t>Service </a:t>
            </a:r>
            <a:r>
              <a:rPr sz="2000" b="1" i="1" spc="-75" dirty="0">
                <a:latin typeface="Times New Roman" panose="02020603050405020304" pitchFamily="18" charset="0"/>
                <a:cs typeface="Times New Roman" panose="02020603050405020304" pitchFamily="18" charset="0"/>
              </a:rPr>
              <a:t>for </a:t>
            </a:r>
            <a:r>
              <a:rPr sz="2000" b="1" i="1" spc="-5" dirty="0">
                <a:latin typeface="Times New Roman" panose="02020603050405020304" pitchFamily="18" charset="0"/>
                <a:cs typeface="Times New Roman" panose="02020603050405020304" pitchFamily="18" charset="0"/>
              </a:rPr>
              <a:t>NetWare </a:t>
            </a:r>
            <a:r>
              <a:rPr sz="2000" b="1" i="1" spc="-110" dirty="0">
                <a:latin typeface="Times New Roman" panose="02020603050405020304" pitchFamily="18" charset="0"/>
                <a:cs typeface="Times New Roman" panose="02020603050405020304" pitchFamily="18" charset="0"/>
              </a:rPr>
              <a:t>(GSNW), </a:t>
            </a:r>
            <a:r>
              <a:rPr sz="2000" b="1" i="1" spc="5" dirty="0">
                <a:latin typeface="Times New Roman" panose="02020603050405020304" pitchFamily="18" charset="0"/>
                <a:cs typeface="Times New Roman" panose="02020603050405020304" pitchFamily="18" charset="0"/>
              </a:rPr>
              <a:t>which enables </a:t>
            </a:r>
            <a:r>
              <a:rPr sz="2000" b="1" i="1" spc="165" dirty="0">
                <a:latin typeface="Times New Roman" panose="02020603050405020304" pitchFamily="18" charset="0"/>
                <a:cs typeface="Times New Roman" panose="02020603050405020304" pitchFamily="18" charset="0"/>
              </a:rPr>
              <a:t>a  </a:t>
            </a:r>
            <a:r>
              <a:rPr sz="2000" b="1" i="1" spc="30" dirty="0">
                <a:latin typeface="Times New Roman" panose="02020603050405020304" pitchFamily="18" charset="0"/>
                <a:cs typeface="Times New Roman" panose="02020603050405020304" pitchFamily="18" charset="0"/>
              </a:rPr>
              <a:t>machine</a:t>
            </a:r>
            <a:r>
              <a:rPr sz="2000" b="1" i="1" spc="-145" dirty="0">
                <a:latin typeface="Times New Roman" panose="02020603050405020304" pitchFamily="18" charset="0"/>
                <a:cs typeface="Times New Roman" panose="02020603050405020304" pitchFamily="18" charset="0"/>
              </a:rPr>
              <a:t> </a:t>
            </a:r>
            <a:r>
              <a:rPr sz="2000" b="1" i="1" spc="-70" dirty="0">
                <a:latin typeface="Times New Roman" panose="02020603050405020304" pitchFamily="18" charset="0"/>
                <a:cs typeface="Times New Roman" panose="02020603050405020304" pitchFamily="18" charset="0"/>
              </a:rPr>
              <a:t>running</a:t>
            </a:r>
            <a:r>
              <a:rPr sz="2000" b="1" i="1" spc="-160" dirty="0">
                <a:latin typeface="Times New Roman" panose="02020603050405020304" pitchFamily="18" charset="0"/>
                <a:cs typeface="Times New Roman" panose="02020603050405020304" pitchFamily="18" charset="0"/>
              </a:rPr>
              <a:t> </a:t>
            </a:r>
            <a:r>
              <a:rPr sz="2000" b="1" i="1" spc="-30" dirty="0">
                <a:latin typeface="Times New Roman" panose="02020603050405020304" pitchFamily="18" charset="0"/>
                <a:cs typeface="Times New Roman" panose="02020603050405020304" pitchFamily="18" charset="0"/>
              </a:rPr>
              <a:t>Microsoft</a:t>
            </a:r>
            <a:r>
              <a:rPr sz="2000" b="1" i="1" spc="-135" dirty="0">
                <a:latin typeface="Times New Roman" panose="02020603050405020304" pitchFamily="18" charset="0"/>
                <a:cs typeface="Times New Roman" panose="02020603050405020304" pitchFamily="18" charset="0"/>
              </a:rPr>
              <a:t> </a:t>
            </a:r>
            <a:r>
              <a:rPr sz="2000" b="1" i="1" spc="-40" dirty="0">
                <a:latin typeface="Times New Roman" panose="02020603050405020304" pitchFamily="18" charset="0"/>
                <a:cs typeface="Times New Roman" panose="02020603050405020304" pitchFamily="18" charset="0"/>
              </a:rPr>
              <a:t>Windows</a:t>
            </a:r>
            <a:r>
              <a:rPr sz="2000" b="1" i="1" spc="-145" dirty="0">
                <a:latin typeface="Times New Roman" panose="02020603050405020304" pitchFamily="18" charset="0"/>
                <a:cs typeface="Times New Roman" panose="02020603050405020304" pitchFamily="18" charset="0"/>
              </a:rPr>
              <a:t> </a:t>
            </a:r>
            <a:r>
              <a:rPr sz="2000" b="1" i="1" spc="-200" dirty="0">
                <a:latin typeface="Times New Roman" panose="02020603050405020304" pitchFamily="18" charset="0"/>
                <a:cs typeface="Times New Roman" panose="02020603050405020304" pitchFamily="18" charset="0"/>
              </a:rPr>
              <a:t>NT</a:t>
            </a:r>
            <a:r>
              <a:rPr sz="2000" b="1" i="1" spc="-140" dirty="0">
                <a:latin typeface="Times New Roman" panose="02020603050405020304" pitchFamily="18" charset="0"/>
                <a:cs typeface="Times New Roman" panose="02020603050405020304" pitchFamily="18" charset="0"/>
              </a:rPr>
              <a:t> </a:t>
            </a:r>
            <a:r>
              <a:rPr sz="2000" b="1" i="1" spc="-125" dirty="0">
                <a:latin typeface="Times New Roman" panose="02020603050405020304" pitchFamily="18" charset="0"/>
                <a:cs typeface="Times New Roman" panose="02020603050405020304" pitchFamily="18" charset="0"/>
              </a:rPr>
              <a:t>Server</a:t>
            </a:r>
            <a:r>
              <a:rPr sz="2000" b="1" i="1" spc="-160" dirty="0">
                <a:latin typeface="Times New Roman" panose="02020603050405020304" pitchFamily="18" charset="0"/>
                <a:cs typeface="Times New Roman" panose="02020603050405020304" pitchFamily="18" charset="0"/>
              </a:rPr>
              <a:t> </a:t>
            </a:r>
            <a:r>
              <a:rPr sz="2000" b="1" i="1" spc="-85" dirty="0">
                <a:latin typeface="Times New Roman" panose="02020603050405020304" pitchFamily="18" charset="0"/>
                <a:cs typeface="Times New Roman" panose="02020603050405020304" pitchFamily="18" charset="0"/>
              </a:rPr>
              <a:t>or</a:t>
            </a:r>
            <a:r>
              <a:rPr sz="2000" b="1" i="1" spc="-155" dirty="0">
                <a:latin typeface="Times New Roman" panose="02020603050405020304" pitchFamily="18" charset="0"/>
                <a:cs typeface="Times New Roman" panose="02020603050405020304" pitchFamily="18" charset="0"/>
              </a:rPr>
              <a:t> </a:t>
            </a:r>
            <a:r>
              <a:rPr sz="2000" b="1" i="1" spc="-40" dirty="0">
                <a:latin typeface="Times New Roman" panose="02020603050405020304" pitchFamily="18" charset="0"/>
                <a:cs typeface="Times New Roman" panose="02020603050405020304" pitchFamily="18" charset="0"/>
              </a:rPr>
              <a:t>Windows</a:t>
            </a:r>
            <a:r>
              <a:rPr sz="2000" b="1" i="1" spc="-145" dirty="0">
                <a:latin typeface="Times New Roman" panose="02020603050405020304" pitchFamily="18" charset="0"/>
                <a:cs typeface="Times New Roman" panose="02020603050405020304" pitchFamily="18" charset="0"/>
              </a:rPr>
              <a:t> </a:t>
            </a:r>
            <a:r>
              <a:rPr sz="2000" b="1" i="1" spc="-125" dirty="0">
                <a:latin typeface="Times New Roman" panose="02020603050405020304" pitchFamily="18" charset="0"/>
                <a:cs typeface="Times New Roman" panose="02020603050405020304" pitchFamily="18" charset="0"/>
              </a:rPr>
              <a:t>Server  </a:t>
            </a:r>
            <a:r>
              <a:rPr sz="2000" b="1" i="1" spc="5" dirty="0">
                <a:latin typeface="Times New Roman" panose="02020603050405020304" pitchFamily="18" charset="0"/>
                <a:cs typeface="Times New Roman" panose="02020603050405020304" pitchFamily="18" charset="0"/>
              </a:rPr>
              <a:t>to</a:t>
            </a:r>
            <a:r>
              <a:rPr sz="2000" b="1" i="1" spc="-155" dirty="0">
                <a:latin typeface="Times New Roman" panose="02020603050405020304" pitchFamily="18" charset="0"/>
                <a:cs typeface="Times New Roman" panose="02020603050405020304" pitchFamily="18" charset="0"/>
              </a:rPr>
              <a:t> </a:t>
            </a:r>
            <a:r>
              <a:rPr sz="2000" b="1" i="1" spc="110" dirty="0">
                <a:latin typeface="Times New Roman" panose="02020603050405020304" pitchFamily="18" charset="0"/>
                <a:cs typeface="Times New Roman" panose="02020603050405020304" pitchFamily="18" charset="0"/>
              </a:rPr>
              <a:t>be</a:t>
            </a:r>
            <a:r>
              <a:rPr sz="2000" b="1" i="1" spc="-160" dirty="0">
                <a:latin typeface="Times New Roman" panose="02020603050405020304" pitchFamily="18" charset="0"/>
                <a:cs typeface="Times New Roman" panose="02020603050405020304" pitchFamily="18" charset="0"/>
              </a:rPr>
              <a:t> </a:t>
            </a:r>
            <a:r>
              <a:rPr sz="2000" b="1" i="1" spc="165" dirty="0">
                <a:latin typeface="Times New Roman" panose="02020603050405020304" pitchFamily="18" charset="0"/>
                <a:cs typeface="Times New Roman" panose="02020603050405020304" pitchFamily="18" charset="0"/>
              </a:rPr>
              <a:t>a</a:t>
            </a:r>
            <a:r>
              <a:rPr sz="2000" b="1" i="1" spc="-155" dirty="0">
                <a:latin typeface="Times New Roman" panose="02020603050405020304" pitchFamily="18" charset="0"/>
                <a:cs typeface="Times New Roman" panose="02020603050405020304" pitchFamily="18" charset="0"/>
              </a:rPr>
              <a:t> </a:t>
            </a:r>
            <a:r>
              <a:rPr sz="2000" b="1" i="1" spc="50" dirty="0">
                <a:latin typeface="Times New Roman" panose="02020603050405020304" pitchFamily="18" charset="0"/>
                <a:cs typeface="Times New Roman" panose="02020603050405020304" pitchFamily="18" charset="0"/>
              </a:rPr>
              <a:t>gateway</a:t>
            </a:r>
            <a:r>
              <a:rPr sz="2000" b="1" i="1" spc="-135" dirty="0">
                <a:latin typeface="Times New Roman" panose="02020603050405020304" pitchFamily="18" charset="0"/>
                <a:cs typeface="Times New Roman" panose="02020603050405020304" pitchFamily="18" charset="0"/>
              </a:rPr>
              <a:t> </a:t>
            </a:r>
            <a:r>
              <a:rPr sz="2000" b="1" i="1" spc="-75" dirty="0">
                <a:latin typeface="Times New Roman" panose="02020603050405020304" pitchFamily="18" charset="0"/>
                <a:cs typeface="Times New Roman" panose="02020603050405020304" pitchFamily="18" charset="0"/>
              </a:rPr>
              <a:t>for</a:t>
            </a:r>
            <a:r>
              <a:rPr sz="2000" b="1" i="1" spc="-160" dirty="0">
                <a:latin typeface="Times New Roman" panose="02020603050405020304" pitchFamily="18" charset="0"/>
                <a:cs typeface="Times New Roman" panose="02020603050405020304" pitchFamily="18" charset="0"/>
              </a:rPr>
              <a:t> </a:t>
            </a:r>
            <a:r>
              <a:rPr sz="2000" b="1" i="1" spc="-40" dirty="0">
                <a:latin typeface="Times New Roman" panose="02020603050405020304" pitchFamily="18" charset="0"/>
                <a:cs typeface="Times New Roman" panose="02020603050405020304" pitchFamily="18" charset="0"/>
              </a:rPr>
              <a:t>Windows</a:t>
            </a:r>
            <a:r>
              <a:rPr sz="2000" b="1" i="1" spc="-155" dirty="0">
                <a:latin typeface="Times New Roman" panose="02020603050405020304" pitchFamily="18" charset="0"/>
                <a:cs typeface="Times New Roman" panose="02020603050405020304" pitchFamily="18" charset="0"/>
              </a:rPr>
              <a:t> </a:t>
            </a:r>
            <a:r>
              <a:rPr sz="2000" b="1" i="1" spc="-50" dirty="0">
                <a:latin typeface="Times New Roman" panose="02020603050405020304" pitchFamily="18" charset="0"/>
                <a:cs typeface="Times New Roman" panose="02020603050405020304" pitchFamily="18" charset="0"/>
              </a:rPr>
              <a:t>clients</a:t>
            </a:r>
            <a:r>
              <a:rPr sz="2000" b="1" i="1" spc="-140" dirty="0">
                <a:latin typeface="Times New Roman" panose="02020603050405020304" pitchFamily="18" charset="0"/>
                <a:cs typeface="Times New Roman" panose="02020603050405020304" pitchFamily="18" charset="0"/>
              </a:rPr>
              <a:t> </a:t>
            </a:r>
            <a:r>
              <a:rPr sz="2000" b="1" i="1" spc="-90" dirty="0">
                <a:latin typeface="Times New Roman" panose="02020603050405020304" pitchFamily="18" charset="0"/>
                <a:cs typeface="Times New Roman" panose="02020603050405020304" pitchFamily="18" charset="0"/>
              </a:rPr>
              <a:t>so</a:t>
            </a:r>
            <a:r>
              <a:rPr sz="2000" b="1" i="1" spc="-150" dirty="0">
                <a:latin typeface="Times New Roman" panose="02020603050405020304" pitchFamily="18" charset="0"/>
                <a:cs typeface="Times New Roman" panose="02020603050405020304" pitchFamily="18" charset="0"/>
              </a:rPr>
              <a:t> </a:t>
            </a:r>
            <a:r>
              <a:rPr sz="2000" b="1" i="1" spc="-20" dirty="0">
                <a:latin typeface="Times New Roman" panose="02020603050405020304" pitchFamily="18" charset="0"/>
                <a:cs typeface="Times New Roman" panose="02020603050405020304" pitchFamily="18" charset="0"/>
              </a:rPr>
              <a:t>that</a:t>
            </a:r>
            <a:r>
              <a:rPr sz="2000" b="1" i="1" spc="-125" dirty="0">
                <a:latin typeface="Times New Roman" panose="02020603050405020304" pitchFamily="18" charset="0"/>
                <a:cs typeface="Times New Roman" panose="02020603050405020304" pitchFamily="18" charset="0"/>
              </a:rPr>
              <a:t> </a:t>
            </a:r>
            <a:r>
              <a:rPr sz="2000" b="1" i="1" spc="-35" dirty="0">
                <a:latin typeface="Times New Roman" panose="02020603050405020304" pitchFamily="18" charset="0"/>
                <a:cs typeface="Times New Roman" panose="02020603050405020304" pitchFamily="18" charset="0"/>
              </a:rPr>
              <a:t>they</a:t>
            </a:r>
            <a:r>
              <a:rPr sz="2000" b="1" i="1" spc="-140" dirty="0">
                <a:latin typeface="Times New Roman" panose="02020603050405020304" pitchFamily="18" charset="0"/>
                <a:cs typeface="Times New Roman" panose="02020603050405020304" pitchFamily="18" charset="0"/>
              </a:rPr>
              <a:t> </a:t>
            </a:r>
            <a:r>
              <a:rPr sz="2000" b="1" i="1" spc="120" dirty="0">
                <a:latin typeface="Times New Roman" panose="02020603050405020304" pitchFamily="18" charset="0"/>
                <a:cs typeface="Times New Roman" panose="02020603050405020304" pitchFamily="18" charset="0"/>
              </a:rPr>
              <a:t>can</a:t>
            </a:r>
            <a:r>
              <a:rPr sz="2000" b="1" i="1" spc="-140" dirty="0">
                <a:latin typeface="Times New Roman" panose="02020603050405020304" pitchFamily="18" charset="0"/>
                <a:cs typeface="Times New Roman" panose="02020603050405020304" pitchFamily="18" charset="0"/>
              </a:rPr>
              <a:t> </a:t>
            </a:r>
            <a:r>
              <a:rPr sz="2000" b="1" i="1" spc="40" dirty="0">
                <a:latin typeface="Times New Roman" panose="02020603050405020304" pitchFamily="18" charset="0"/>
                <a:cs typeface="Times New Roman" panose="02020603050405020304" pitchFamily="18" charset="0"/>
              </a:rPr>
              <a:t>access</a:t>
            </a:r>
            <a:r>
              <a:rPr sz="2000" b="1" i="1" spc="-155" dirty="0">
                <a:latin typeface="Times New Roman" panose="02020603050405020304" pitchFamily="18" charset="0"/>
                <a:cs typeface="Times New Roman" panose="02020603050405020304" pitchFamily="18" charset="0"/>
              </a:rPr>
              <a:t> </a:t>
            </a:r>
            <a:r>
              <a:rPr sz="2000" b="1" i="1" spc="-60" dirty="0">
                <a:latin typeface="Times New Roman" panose="02020603050405020304" pitchFamily="18" charset="0"/>
                <a:cs typeface="Times New Roman" panose="02020603050405020304" pitchFamily="18" charset="0"/>
              </a:rPr>
              <a:t>file  </a:t>
            </a:r>
            <a:r>
              <a:rPr sz="2000" b="1" i="1" spc="75" dirty="0">
                <a:latin typeface="Times New Roman" panose="02020603050405020304" pitchFamily="18" charset="0"/>
                <a:cs typeface="Times New Roman" panose="02020603050405020304" pitchFamily="18" charset="0"/>
              </a:rPr>
              <a:t>and</a:t>
            </a:r>
            <a:r>
              <a:rPr sz="2000" b="1" i="1" spc="-165" dirty="0">
                <a:latin typeface="Times New Roman" panose="02020603050405020304" pitchFamily="18" charset="0"/>
                <a:cs typeface="Times New Roman" panose="02020603050405020304" pitchFamily="18" charset="0"/>
              </a:rPr>
              <a:t> </a:t>
            </a:r>
            <a:r>
              <a:rPr sz="2000" b="1" i="1" spc="-90" dirty="0">
                <a:latin typeface="Times New Roman" panose="02020603050405020304" pitchFamily="18" charset="0"/>
                <a:cs typeface="Times New Roman" panose="02020603050405020304" pitchFamily="18" charset="0"/>
              </a:rPr>
              <a:t>print</a:t>
            </a:r>
            <a:r>
              <a:rPr sz="2000" b="1" i="1" spc="-125" dirty="0">
                <a:latin typeface="Times New Roman" panose="02020603050405020304" pitchFamily="18" charset="0"/>
                <a:cs typeface="Times New Roman" panose="02020603050405020304" pitchFamily="18" charset="0"/>
              </a:rPr>
              <a:t> </a:t>
            </a:r>
            <a:r>
              <a:rPr sz="2000" b="1" i="1" spc="-60" dirty="0">
                <a:latin typeface="Times New Roman" panose="02020603050405020304" pitchFamily="18" charset="0"/>
                <a:cs typeface="Times New Roman" panose="02020603050405020304" pitchFamily="18" charset="0"/>
              </a:rPr>
              <a:t>resources</a:t>
            </a:r>
            <a:r>
              <a:rPr sz="2000" b="1" i="1" spc="-145" dirty="0">
                <a:latin typeface="Times New Roman" panose="02020603050405020304" pitchFamily="18" charset="0"/>
                <a:cs typeface="Times New Roman" panose="02020603050405020304" pitchFamily="18" charset="0"/>
              </a:rPr>
              <a:t> </a:t>
            </a:r>
            <a:r>
              <a:rPr sz="2000" b="1" i="1" spc="15" dirty="0">
                <a:latin typeface="Times New Roman" panose="02020603050405020304" pitchFamily="18" charset="0"/>
                <a:cs typeface="Times New Roman" panose="02020603050405020304" pitchFamily="18" charset="0"/>
              </a:rPr>
              <a:t>on</a:t>
            </a:r>
            <a:r>
              <a:rPr sz="2000" b="1" i="1" spc="-145" dirty="0">
                <a:latin typeface="Times New Roman" panose="02020603050405020304" pitchFamily="18" charset="0"/>
                <a:cs typeface="Times New Roman" panose="02020603050405020304" pitchFamily="18" charset="0"/>
              </a:rPr>
              <a:t> </a:t>
            </a:r>
            <a:r>
              <a:rPr sz="2000" b="1" i="1" spc="165" dirty="0">
                <a:latin typeface="Times New Roman" panose="02020603050405020304" pitchFamily="18" charset="0"/>
                <a:cs typeface="Times New Roman" panose="02020603050405020304" pitchFamily="18" charset="0"/>
              </a:rPr>
              <a:t>a</a:t>
            </a:r>
            <a:r>
              <a:rPr sz="2000" b="1" i="1" spc="-155" dirty="0">
                <a:latin typeface="Times New Roman" panose="02020603050405020304" pitchFamily="18" charset="0"/>
                <a:cs typeface="Times New Roman" panose="02020603050405020304" pitchFamily="18" charset="0"/>
              </a:rPr>
              <a:t> </a:t>
            </a:r>
            <a:r>
              <a:rPr sz="2000" b="1" i="1" spc="-5" dirty="0">
                <a:latin typeface="Times New Roman" panose="02020603050405020304" pitchFamily="18" charset="0"/>
                <a:cs typeface="Times New Roman" panose="02020603050405020304" pitchFamily="18" charset="0"/>
              </a:rPr>
              <a:t>NetWare</a:t>
            </a:r>
            <a:r>
              <a:rPr sz="2000" b="1" i="1" spc="-145" dirty="0">
                <a:latin typeface="Times New Roman" panose="02020603050405020304" pitchFamily="18" charset="0"/>
                <a:cs typeface="Times New Roman" panose="02020603050405020304" pitchFamily="18" charset="0"/>
              </a:rPr>
              <a:t> </a:t>
            </a:r>
            <a:r>
              <a:rPr sz="2000" b="1" i="1" spc="-105" dirty="0">
                <a:latin typeface="Times New Roman" panose="02020603050405020304" pitchFamily="18" charset="0"/>
                <a:cs typeface="Times New Roman" panose="02020603050405020304" pitchFamily="18" charset="0"/>
              </a:rPr>
              <a:t>server</a:t>
            </a:r>
            <a:endParaRPr lang="en-US" sz="2000" b="1" i="1" spc="-105" dirty="0">
              <a:latin typeface="Times New Roman" panose="02020603050405020304" pitchFamily="18" charset="0"/>
              <a:cs typeface="Times New Roman" panose="02020603050405020304" pitchFamily="18" charset="0"/>
            </a:endParaRPr>
          </a:p>
          <a:p>
            <a:pPr marL="12700" marR="5080">
              <a:lnSpc>
                <a:spcPct val="100000"/>
              </a:lnSpc>
              <a:spcBef>
                <a:spcPts val="500"/>
              </a:spcBef>
              <a:buSzPct val="95000"/>
              <a:buFont typeface="Arial"/>
              <a:buChar char="•"/>
              <a:tabLst>
                <a:tab pos="102870" algn="l"/>
              </a:tabLst>
            </a:pPr>
            <a:endParaRPr sz="2000" b="1" i="1" dirty="0">
              <a:latin typeface="Times New Roman" panose="02020603050405020304" pitchFamily="18" charset="0"/>
              <a:cs typeface="Times New Roman" panose="02020603050405020304" pitchFamily="18" charset="0"/>
            </a:endParaRPr>
          </a:p>
          <a:p>
            <a:pPr marL="12700" marR="95885">
              <a:lnSpc>
                <a:spcPct val="100000"/>
              </a:lnSpc>
              <a:spcBef>
                <a:spcPts val="500"/>
              </a:spcBef>
              <a:buSzPct val="95000"/>
              <a:buFont typeface="Arial"/>
              <a:buChar char="•"/>
              <a:tabLst>
                <a:tab pos="102870" algn="l"/>
              </a:tabLst>
            </a:pPr>
            <a:r>
              <a:rPr sz="2000" b="1" i="1" spc="25" dirty="0">
                <a:latin typeface="Times New Roman" panose="02020603050405020304" pitchFamily="18" charset="0"/>
                <a:cs typeface="Times New Roman" panose="02020603050405020304" pitchFamily="18" charset="0"/>
              </a:rPr>
              <a:t>Gateways</a:t>
            </a:r>
            <a:r>
              <a:rPr sz="2000" b="1" i="1" spc="-155" dirty="0">
                <a:latin typeface="Times New Roman" panose="02020603050405020304" pitchFamily="18" charset="0"/>
                <a:cs typeface="Times New Roman" panose="02020603050405020304" pitchFamily="18" charset="0"/>
              </a:rPr>
              <a:t> </a:t>
            </a:r>
            <a:r>
              <a:rPr sz="2000" b="1" i="1" spc="50" dirty="0">
                <a:latin typeface="Times New Roman" panose="02020603050405020304" pitchFamily="18" charset="0"/>
                <a:cs typeface="Times New Roman" panose="02020603050405020304" pitchFamily="18" charset="0"/>
              </a:rPr>
              <a:t>between</a:t>
            </a:r>
            <a:r>
              <a:rPr sz="2000" b="1" i="1" spc="-155" dirty="0">
                <a:latin typeface="Times New Roman" panose="02020603050405020304" pitchFamily="18" charset="0"/>
                <a:cs typeface="Times New Roman" panose="02020603050405020304" pitchFamily="18" charset="0"/>
              </a:rPr>
              <a:t> </a:t>
            </a:r>
            <a:r>
              <a:rPr sz="2000" b="1" i="1" spc="165" dirty="0">
                <a:latin typeface="Times New Roman" panose="02020603050405020304" pitchFamily="18" charset="0"/>
                <a:cs typeface="Times New Roman" panose="02020603050405020304" pitchFamily="18" charset="0"/>
              </a:rPr>
              <a:t>a</a:t>
            </a:r>
            <a:r>
              <a:rPr sz="2000" b="1" i="1" spc="-155" dirty="0">
                <a:latin typeface="Times New Roman" panose="02020603050405020304" pitchFamily="18" charset="0"/>
                <a:cs typeface="Times New Roman" panose="02020603050405020304" pitchFamily="18" charset="0"/>
              </a:rPr>
              <a:t> </a:t>
            </a:r>
            <a:r>
              <a:rPr sz="2000" b="1" i="1" spc="-150" dirty="0">
                <a:latin typeface="Times New Roman" panose="02020603050405020304" pitchFamily="18" charset="0"/>
                <a:cs typeface="Times New Roman" panose="02020603050405020304" pitchFamily="18" charset="0"/>
              </a:rPr>
              <a:t>Systems </a:t>
            </a:r>
            <a:r>
              <a:rPr sz="2000" b="1" i="1" spc="-45" dirty="0">
                <a:latin typeface="Times New Roman" panose="02020603050405020304" pitchFamily="18" charset="0"/>
                <a:cs typeface="Times New Roman" panose="02020603050405020304" pitchFamily="18" charset="0"/>
              </a:rPr>
              <a:t>Network</a:t>
            </a:r>
            <a:r>
              <a:rPr sz="2000" b="1" i="1" spc="-145" dirty="0">
                <a:latin typeface="Times New Roman" panose="02020603050405020304" pitchFamily="18" charset="0"/>
                <a:cs typeface="Times New Roman" panose="02020603050405020304" pitchFamily="18" charset="0"/>
              </a:rPr>
              <a:t> </a:t>
            </a:r>
            <a:r>
              <a:rPr sz="2000" b="1" i="1" spc="-10" dirty="0">
                <a:latin typeface="Times New Roman" panose="02020603050405020304" pitchFamily="18" charset="0"/>
                <a:cs typeface="Times New Roman" panose="02020603050405020304" pitchFamily="18" charset="0"/>
              </a:rPr>
              <a:t>Architecture</a:t>
            </a:r>
            <a:r>
              <a:rPr sz="2000" b="1" i="1" spc="-145" dirty="0">
                <a:latin typeface="Times New Roman" panose="02020603050405020304" pitchFamily="18" charset="0"/>
                <a:cs typeface="Times New Roman" panose="02020603050405020304" pitchFamily="18" charset="0"/>
              </a:rPr>
              <a:t> </a:t>
            </a:r>
            <a:r>
              <a:rPr sz="2000" b="1" i="1" spc="-125" dirty="0">
                <a:latin typeface="Times New Roman" panose="02020603050405020304" pitchFamily="18" charset="0"/>
                <a:cs typeface="Times New Roman" panose="02020603050405020304" pitchFamily="18" charset="0"/>
              </a:rPr>
              <a:t>(SNA)</a:t>
            </a:r>
            <a:r>
              <a:rPr sz="2000" b="1" i="1" spc="-145" dirty="0">
                <a:latin typeface="Times New Roman" panose="02020603050405020304" pitchFamily="18" charset="0"/>
                <a:cs typeface="Times New Roman" panose="02020603050405020304" pitchFamily="18" charset="0"/>
              </a:rPr>
              <a:t> </a:t>
            </a:r>
            <a:r>
              <a:rPr sz="2000" b="1" i="1" spc="-85" dirty="0">
                <a:latin typeface="Times New Roman" panose="02020603050405020304" pitchFamily="18" charset="0"/>
                <a:cs typeface="Times New Roman" panose="02020603050405020304" pitchFamily="18" charset="0"/>
              </a:rPr>
              <a:t>host  </a:t>
            </a:r>
            <a:r>
              <a:rPr sz="2000" b="1" i="1" spc="75" dirty="0">
                <a:latin typeface="Times New Roman" panose="02020603050405020304" pitchFamily="18" charset="0"/>
                <a:cs typeface="Times New Roman" panose="02020603050405020304" pitchFamily="18" charset="0"/>
              </a:rPr>
              <a:t>and</a:t>
            </a:r>
            <a:r>
              <a:rPr sz="2000" b="1" i="1" spc="-160" dirty="0">
                <a:latin typeface="Times New Roman" panose="02020603050405020304" pitchFamily="18" charset="0"/>
                <a:cs typeface="Times New Roman" panose="02020603050405020304" pitchFamily="18" charset="0"/>
              </a:rPr>
              <a:t> </a:t>
            </a:r>
            <a:r>
              <a:rPr sz="2000" b="1" i="1" spc="-20" dirty="0">
                <a:latin typeface="Times New Roman" panose="02020603050405020304" pitchFamily="18" charset="0"/>
                <a:cs typeface="Times New Roman" panose="02020603050405020304" pitchFamily="18" charset="0"/>
              </a:rPr>
              <a:t>computers</a:t>
            </a:r>
            <a:r>
              <a:rPr sz="2000" b="1" i="1" spc="-150" dirty="0">
                <a:latin typeface="Times New Roman" panose="02020603050405020304" pitchFamily="18" charset="0"/>
                <a:cs typeface="Times New Roman" panose="02020603050405020304" pitchFamily="18" charset="0"/>
              </a:rPr>
              <a:t> </a:t>
            </a:r>
            <a:r>
              <a:rPr sz="2000" b="1" i="1" spc="20" dirty="0">
                <a:latin typeface="Times New Roman" panose="02020603050405020304" pitchFamily="18" charset="0"/>
                <a:cs typeface="Times New Roman" panose="02020603050405020304" pitchFamily="18" charset="0"/>
              </a:rPr>
              <a:t>on</a:t>
            </a:r>
            <a:r>
              <a:rPr sz="2000" b="1" i="1" spc="-155" dirty="0">
                <a:latin typeface="Times New Roman" panose="02020603050405020304" pitchFamily="18" charset="0"/>
                <a:cs typeface="Times New Roman" panose="02020603050405020304" pitchFamily="18" charset="0"/>
              </a:rPr>
              <a:t> </a:t>
            </a:r>
            <a:r>
              <a:rPr sz="2000" b="1" i="1" spc="165" dirty="0">
                <a:latin typeface="Times New Roman" panose="02020603050405020304" pitchFamily="18" charset="0"/>
                <a:cs typeface="Times New Roman" panose="02020603050405020304" pitchFamily="18" charset="0"/>
              </a:rPr>
              <a:t>a</a:t>
            </a:r>
            <a:r>
              <a:rPr sz="2000" b="1" i="1" spc="-150" dirty="0">
                <a:latin typeface="Times New Roman" panose="02020603050405020304" pitchFamily="18" charset="0"/>
                <a:cs typeface="Times New Roman" panose="02020603050405020304" pitchFamily="18" charset="0"/>
              </a:rPr>
              <a:t> </a:t>
            </a:r>
            <a:r>
              <a:rPr sz="2000" b="1" i="1" spc="-100" dirty="0">
                <a:latin typeface="Times New Roman" panose="02020603050405020304" pitchFamily="18" charset="0"/>
                <a:cs typeface="Times New Roman" panose="02020603050405020304" pitchFamily="18" charset="0"/>
              </a:rPr>
              <a:t>TCP/IP</a:t>
            </a:r>
            <a:r>
              <a:rPr sz="2000" b="1" i="1" spc="-140" dirty="0">
                <a:latin typeface="Times New Roman" panose="02020603050405020304" pitchFamily="18" charset="0"/>
                <a:cs typeface="Times New Roman" panose="02020603050405020304" pitchFamily="18" charset="0"/>
              </a:rPr>
              <a:t> </a:t>
            </a:r>
            <a:r>
              <a:rPr sz="2000" b="1" i="1" spc="-65" dirty="0">
                <a:latin typeface="Times New Roman" panose="02020603050405020304" pitchFamily="18" charset="0"/>
                <a:cs typeface="Times New Roman" panose="02020603050405020304" pitchFamily="18" charset="0"/>
              </a:rPr>
              <a:t>network,</a:t>
            </a:r>
            <a:r>
              <a:rPr sz="2000" b="1" i="1" spc="-130" dirty="0">
                <a:latin typeface="Times New Roman" panose="02020603050405020304" pitchFamily="18" charset="0"/>
                <a:cs typeface="Times New Roman" panose="02020603050405020304" pitchFamily="18" charset="0"/>
              </a:rPr>
              <a:t> </a:t>
            </a:r>
            <a:r>
              <a:rPr sz="2000" b="1" i="1" spc="-30" dirty="0">
                <a:latin typeface="Times New Roman" panose="02020603050405020304" pitchFamily="18" charset="0"/>
                <a:cs typeface="Times New Roman" panose="02020603050405020304" pitchFamily="18" charset="0"/>
              </a:rPr>
              <a:t>such</a:t>
            </a:r>
            <a:r>
              <a:rPr sz="2000" b="1" i="1" spc="-155" dirty="0">
                <a:latin typeface="Times New Roman" panose="02020603050405020304" pitchFamily="18" charset="0"/>
                <a:cs typeface="Times New Roman" panose="02020603050405020304" pitchFamily="18" charset="0"/>
              </a:rPr>
              <a:t> </a:t>
            </a:r>
            <a:r>
              <a:rPr sz="2000" b="1" i="1" spc="-55" dirty="0">
                <a:latin typeface="Times New Roman" panose="02020603050405020304" pitchFamily="18" charset="0"/>
                <a:cs typeface="Times New Roman" panose="02020603050405020304" pitchFamily="18" charset="0"/>
              </a:rPr>
              <a:t>as</a:t>
            </a:r>
            <a:r>
              <a:rPr sz="2000" b="1" i="1" spc="-150" dirty="0">
                <a:latin typeface="Times New Roman" panose="02020603050405020304" pitchFamily="18" charset="0"/>
                <a:cs typeface="Times New Roman" panose="02020603050405020304" pitchFamily="18" charset="0"/>
              </a:rPr>
              <a:t> </a:t>
            </a:r>
            <a:r>
              <a:rPr sz="2000" b="1" i="1" spc="-10" dirty="0">
                <a:latin typeface="Times New Roman" panose="02020603050405020304" pitchFamily="18" charset="0"/>
                <a:cs typeface="Times New Roman" panose="02020603050405020304" pitchFamily="18" charset="0"/>
              </a:rPr>
              <a:t>the</a:t>
            </a:r>
            <a:r>
              <a:rPr sz="2000" b="1" i="1" spc="-135" dirty="0">
                <a:latin typeface="Times New Roman" panose="02020603050405020304" pitchFamily="18" charset="0"/>
                <a:cs typeface="Times New Roman" panose="02020603050405020304" pitchFamily="18" charset="0"/>
              </a:rPr>
              <a:t> </a:t>
            </a:r>
            <a:r>
              <a:rPr sz="2000" b="1" i="1" spc="50" dirty="0">
                <a:latin typeface="Times New Roman" panose="02020603050405020304" pitchFamily="18" charset="0"/>
                <a:cs typeface="Times New Roman" panose="02020603050405020304" pitchFamily="18" charset="0"/>
              </a:rPr>
              <a:t>one</a:t>
            </a:r>
            <a:r>
              <a:rPr sz="2000" b="1" i="1" spc="-145" dirty="0">
                <a:latin typeface="Times New Roman" panose="02020603050405020304" pitchFamily="18" charset="0"/>
                <a:cs typeface="Times New Roman" panose="02020603050405020304" pitchFamily="18" charset="0"/>
              </a:rPr>
              <a:t> </a:t>
            </a:r>
            <a:r>
              <a:rPr sz="2000" b="1" i="1" spc="5" dirty="0">
                <a:latin typeface="Times New Roman" panose="02020603050405020304" pitchFamily="18" charset="0"/>
                <a:cs typeface="Times New Roman" panose="02020603050405020304" pitchFamily="18" charset="0"/>
              </a:rPr>
              <a:t>provided  </a:t>
            </a:r>
            <a:r>
              <a:rPr sz="2000" b="1" i="1" dirty="0">
                <a:latin typeface="Times New Roman" panose="02020603050405020304" pitchFamily="18" charset="0"/>
                <a:cs typeface="Times New Roman" panose="02020603050405020304" pitchFamily="18" charset="0"/>
              </a:rPr>
              <a:t>by </a:t>
            </a:r>
            <a:r>
              <a:rPr sz="2000" b="1" i="1" spc="-30" dirty="0">
                <a:latin typeface="Times New Roman" panose="02020603050405020304" pitchFamily="18" charset="0"/>
                <a:cs typeface="Times New Roman" panose="02020603050405020304" pitchFamily="18" charset="0"/>
              </a:rPr>
              <a:t>Microsoft </a:t>
            </a:r>
            <a:r>
              <a:rPr sz="2000" b="1" i="1" spc="-90" dirty="0">
                <a:latin typeface="Times New Roman" panose="02020603050405020304" pitchFamily="18" charset="0"/>
                <a:cs typeface="Times New Roman" panose="02020603050405020304" pitchFamily="18" charset="0"/>
              </a:rPr>
              <a:t>SNA</a:t>
            </a:r>
            <a:r>
              <a:rPr sz="2000" b="1" i="1" spc="-390" dirty="0">
                <a:latin typeface="Times New Roman" panose="02020603050405020304" pitchFamily="18" charset="0"/>
                <a:cs typeface="Times New Roman" panose="02020603050405020304" pitchFamily="18" charset="0"/>
              </a:rPr>
              <a:t> </a:t>
            </a:r>
            <a:r>
              <a:rPr sz="2000" b="1" i="1" spc="-125" dirty="0">
                <a:latin typeface="Times New Roman" panose="02020603050405020304" pitchFamily="18" charset="0"/>
                <a:cs typeface="Times New Roman" panose="02020603050405020304" pitchFamily="18" charset="0"/>
              </a:rPr>
              <a:t>Server</a:t>
            </a:r>
            <a:endParaRPr lang="en-US" sz="2000" b="1" i="1" spc="-125" dirty="0">
              <a:latin typeface="Times New Roman" panose="02020603050405020304" pitchFamily="18" charset="0"/>
              <a:cs typeface="Times New Roman" panose="02020603050405020304" pitchFamily="18" charset="0"/>
            </a:endParaRPr>
          </a:p>
          <a:p>
            <a:pPr marL="12700" marR="95885">
              <a:lnSpc>
                <a:spcPct val="100000"/>
              </a:lnSpc>
              <a:spcBef>
                <a:spcPts val="500"/>
              </a:spcBef>
              <a:buSzPct val="95000"/>
              <a:buFont typeface="Arial"/>
              <a:buChar char="•"/>
              <a:tabLst>
                <a:tab pos="102870" algn="l"/>
              </a:tabLst>
            </a:pPr>
            <a:endParaRPr sz="2000" b="1" i="1" dirty="0">
              <a:latin typeface="Times New Roman" panose="02020603050405020304" pitchFamily="18" charset="0"/>
              <a:cs typeface="Times New Roman" panose="02020603050405020304" pitchFamily="18" charset="0"/>
            </a:endParaRPr>
          </a:p>
          <a:p>
            <a:pPr marL="12700" marR="297815">
              <a:lnSpc>
                <a:spcPct val="100000"/>
              </a:lnSpc>
              <a:spcBef>
                <a:spcPts val="500"/>
              </a:spcBef>
              <a:buSzPct val="95000"/>
              <a:buFont typeface="Arial"/>
              <a:buChar char="•"/>
              <a:tabLst>
                <a:tab pos="102870" algn="l"/>
              </a:tabLst>
            </a:pPr>
            <a:r>
              <a:rPr sz="2000" b="1" i="1" spc="110" dirty="0">
                <a:latin typeface="Times New Roman" panose="02020603050405020304" pitchFamily="18" charset="0"/>
                <a:cs typeface="Times New Roman" panose="02020603050405020304" pitchFamily="18" charset="0"/>
              </a:rPr>
              <a:t>A </a:t>
            </a:r>
            <a:r>
              <a:rPr sz="2000" b="1" i="1" spc="60" dirty="0">
                <a:latin typeface="Times New Roman" panose="02020603050405020304" pitchFamily="18" charset="0"/>
                <a:cs typeface="Times New Roman" panose="02020603050405020304" pitchFamily="18" charset="0"/>
              </a:rPr>
              <a:t>packet </a:t>
            </a:r>
            <a:r>
              <a:rPr sz="2000" b="1" i="1" spc="-65" dirty="0">
                <a:latin typeface="Times New Roman" panose="02020603050405020304" pitchFamily="18" charset="0"/>
                <a:cs typeface="Times New Roman" panose="02020603050405020304" pitchFamily="18" charset="0"/>
              </a:rPr>
              <a:t>assembler/disassembler </a:t>
            </a:r>
            <a:r>
              <a:rPr sz="2000" b="1" i="1" spc="-60" dirty="0">
                <a:latin typeface="Times New Roman" panose="02020603050405020304" pitchFamily="18" charset="0"/>
                <a:cs typeface="Times New Roman" panose="02020603050405020304" pitchFamily="18" charset="0"/>
              </a:rPr>
              <a:t>(PAD) </a:t>
            </a:r>
            <a:r>
              <a:rPr sz="2000" b="1" i="1" spc="-20" dirty="0">
                <a:latin typeface="Times New Roman" panose="02020603050405020304" pitchFamily="18" charset="0"/>
                <a:cs typeface="Times New Roman" panose="02020603050405020304" pitchFamily="18" charset="0"/>
              </a:rPr>
              <a:t>that </a:t>
            </a:r>
            <a:r>
              <a:rPr sz="2000" b="1" i="1" spc="-40" dirty="0">
                <a:latin typeface="Times New Roman" panose="02020603050405020304" pitchFamily="18" charset="0"/>
                <a:cs typeface="Times New Roman" panose="02020603050405020304" pitchFamily="18" charset="0"/>
              </a:rPr>
              <a:t>provides  </a:t>
            </a:r>
            <a:r>
              <a:rPr sz="2000" b="1" i="1" spc="-5" dirty="0">
                <a:latin typeface="Times New Roman" panose="02020603050405020304" pitchFamily="18" charset="0"/>
                <a:cs typeface="Times New Roman" panose="02020603050405020304" pitchFamily="18" charset="0"/>
              </a:rPr>
              <a:t>connectivity</a:t>
            </a:r>
            <a:r>
              <a:rPr sz="2000" b="1" i="1" spc="-130" dirty="0">
                <a:latin typeface="Times New Roman" panose="02020603050405020304" pitchFamily="18" charset="0"/>
                <a:cs typeface="Times New Roman" panose="02020603050405020304" pitchFamily="18" charset="0"/>
              </a:rPr>
              <a:t> </a:t>
            </a:r>
            <a:r>
              <a:rPr sz="2000" b="1" i="1" spc="45" dirty="0">
                <a:latin typeface="Times New Roman" panose="02020603050405020304" pitchFamily="18" charset="0"/>
                <a:cs typeface="Times New Roman" panose="02020603050405020304" pitchFamily="18" charset="0"/>
              </a:rPr>
              <a:t>between</a:t>
            </a:r>
            <a:r>
              <a:rPr sz="2000" b="1" i="1" spc="-140" dirty="0">
                <a:latin typeface="Times New Roman" panose="02020603050405020304" pitchFamily="18" charset="0"/>
                <a:cs typeface="Times New Roman" panose="02020603050405020304" pitchFamily="18" charset="0"/>
              </a:rPr>
              <a:t> </a:t>
            </a:r>
            <a:r>
              <a:rPr sz="2000" b="1" i="1" spc="165" dirty="0">
                <a:latin typeface="Times New Roman" panose="02020603050405020304" pitchFamily="18" charset="0"/>
                <a:cs typeface="Times New Roman" panose="02020603050405020304" pitchFamily="18" charset="0"/>
              </a:rPr>
              <a:t>a</a:t>
            </a:r>
            <a:r>
              <a:rPr sz="2000" b="1" i="1" spc="-150" dirty="0">
                <a:latin typeface="Times New Roman" panose="02020603050405020304" pitchFamily="18" charset="0"/>
                <a:cs typeface="Times New Roman" panose="02020603050405020304" pitchFamily="18" charset="0"/>
              </a:rPr>
              <a:t> </a:t>
            </a:r>
            <a:r>
              <a:rPr sz="2000" b="1" i="1" spc="40" dirty="0">
                <a:latin typeface="Times New Roman" panose="02020603050405020304" pitchFamily="18" charset="0"/>
                <a:cs typeface="Times New Roman" panose="02020603050405020304" pitchFamily="18" charset="0"/>
              </a:rPr>
              <a:t>local</a:t>
            </a:r>
            <a:r>
              <a:rPr sz="2000" b="1" i="1" spc="-145" dirty="0">
                <a:latin typeface="Times New Roman" panose="02020603050405020304" pitchFamily="18" charset="0"/>
                <a:cs typeface="Times New Roman" panose="02020603050405020304" pitchFamily="18" charset="0"/>
              </a:rPr>
              <a:t> </a:t>
            </a:r>
            <a:r>
              <a:rPr sz="2000" b="1" i="1" spc="40" dirty="0">
                <a:latin typeface="Times New Roman" panose="02020603050405020304" pitchFamily="18" charset="0"/>
                <a:cs typeface="Times New Roman" panose="02020603050405020304" pitchFamily="18" charset="0"/>
              </a:rPr>
              <a:t>area</a:t>
            </a:r>
            <a:r>
              <a:rPr sz="2000" b="1" i="1" spc="-140" dirty="0">
                <a:latin typeface="Times New Roman" panose="02020603050405020304" pitchFamily="18" charset="0"/>
                <a:cs typeface="Times New Roman" panose="02020603050405020304" pitchFamily="18" charset="0"/>
              </a:rPr>
              <a:t> </a:t>
            </a:r>
            <a:r>
              <a:rPr sz="2000" b="1" i="1" spc="-50" dirty="0">
                <a:latin typeface="Times New Roman" panose="02020603050405020304" pitchFamily="18" charset="0"/>
                <a:cs typeface="Times New Roman" panose="02020603050405020304" pitchFamily="18" charset="0"/>
              </a:rPr>
              <a:t>network</a:t>
            </a:r>
            <a:r>
              <a:rPr sz="2000" b="1" i="1" spc="-145" dirty="0">
                <a:latin typeface="Times New Roman" panose="02020603050405020304" pitchFamily="18" charset="0"/>
                <a:cs typeface="Times New Roman" panose="02020603050405020304" pitchFamily="18" charset="0"/>
              </a:rPr>
              <a:t> </a:t>
            </a:r>
            <a:r>
              <a:rPr sz="2000" b="1" i="1" spc="-85" dirty="0">
                <a:latin typeface="Times New Roman" panose="02020603050405020304" pitchFamily="18" charset="0"/>
                <a:cs typeface="Times New Roman" panose="02020603050405020304" pitchFamily="18" charset="0"/>
              </a:rPr>
              <a:t>(LAN)</a:t>
            </a:r>
            <a:r>
              <a:rPr sz="2000" b="1" i="1" spc="-150" dirty="0">
                <a:latin typeface="Times New Roman" panose="02020603050405020304" pitchFamily="18" charset="0"/>
                <a:cs typeface="Times New Roman" panose="02020603050405020304" pitchFamily="18" charset="0"/>
              </a:rPr>
              <a:t> </a:t>
            </a:r>
            <a:r>
              <a:rPr sz="2000" b="1" i="1" spc="80" dirty="0">
                <a:latin typeface="Times New Roman" panose="02020603050405020304" pitchFamily="18" charset="0"/>
                <a:cs typeface="Times New Roman" panose="02020603050405020304" pitchFamily="18" charset="0"/>
              </a:rPr>
              <a:t>and</a:t>
            </a:r>
            <a:r>
              <a:rPr sz="2000" b="1" i="1" spc="-160" dirty="0">
                <a:latin typeface="Times New Roman" panose="02020603050405020304" pitchFamily="18" charset="0"/>
                <a:cs typeface="Times New Roman" panose="02020603050405020304" pitchFamily="18" charset="0"/>
              </a:rPr>
              <a:t> </a:t>
            </a:r>
            <a:r>
              <a:rPr sz="2000" b="1" i="1" spc="55" dirty="0">
                <a:latin typeface="Times New Roman" panose="02020603050405020304" pitchFamily="18" charset="0"/>
                <a:cs typeface="Times New Roman" panose="02020603050405020304" pitchFamily="18" charset="0"/>
              </a:rPr>
              <a:t>an</a:t>
            </a:r>
            <a:r>
              <a:rPr sz="2000" b="1" i="1" spc="-145" dirty="0">
                <a:latin typeface="Times New Roman" panose="02020603050405020304" pitchFamily="18" charset="0"/>
                <a:cs typeface="Times New Roman" panose="02020603050405020304" pitchFamily="18" charset="0"/>
              </a:rPr>
              <a:t> </a:t>
            </a:r>
            <a:r>
              <a:rPr sz="2000" b="1" i="1" spc="-170" dirty="0">
                <a:latin typeface="Times New Roman" panose="02020603050405020304" pitchFamily="18" charset="0"/>
                <a:cs typeface="Times New Roman" panose="02020603050405020304" pitchFamily="18" charset="0"/>
              </a:rPr>
              <a:t>X.25  </a:t>
            </a:r>
            <a:r>
              <a:rPr sz="2000" b="1" i="1" spc="-15" dirty="0">
                <a:latin typeface="Times New Roman" panose="02020603050405020304" pitchFamily="18" charset="0"/>
                <a:cs typeface="Times New Roman" panose="02020603050405020304" pitchFamily="18" charset="0"/>
              </a:rPr>
              <a:t>packet-switching</a:t>
            </a:r>
            <a:r>
              <a:rPr sz="2000" b="1" i="1" spc="-160" dirty="0">
                <a:latin typeface="Times New Roman" panose="02020603050405020304" pitchFamily="18" charset="0"/>
                <a:cs typeface="Times New Roman" panose="02020603050405020304" pitchFamily="18" charset="0"/>
              </a:rPr>
              <a:t> </a:t>
            </a:r>
            <a:r>
              <a:rPr sz="2000" b="1" i="1" spc="-50" dirty="0">
                <a:latin typeface="Times New Roman" panose="02020603050405020304" pitchFamily="18" charset="0"/>
                <a:cs typeface="Times New Roman" panose="02020603050405020304" pitchFamily="18" charset="0"/>
              </a:rPr>
              <a:t>network</a:t>
            </a:r>
            <a:endParaRPr sz="20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3840" y="548640"/>
            <a:ext cx="8589010" cy="57594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3709" y="869950"/>
            <a:ext cx="7799070" cy="3798476"/>
          </a:xfrm>
          <a:prstGeom prst="rect">
            <a:avLst/>
          </a:prstGeom>
        </p:spPr>
        <p:txBody>
          <a:bodyPr vert="horz" wrap="square" lIns="0" tIns="12700" rIns="0" bIns="0" rtlCol="0">
            <a:spAutoFit/>
          </a:bodyPr>
          <a:lstStyle/>
          <a:p>
            <a:pPr marL="12700" marR="5080">
              <a:lnSpc>
                <a:spcPct val="100000"/>
              </a:lnSpc>
              <a:spcBef>
                <a:spcPts val="100"/>
              </a:spcBef>
            </a:pPr>
            <a:r>
              <a:rPr sz="2400" b="1" i="1" spc="20" dirty="0">
                <a:latin typeface="Times New Roman" panose="02020603050405020304" pitchFamily="18" charset="0"/>
                <a:cs typeface="Times New Roman" panose="02020603050405020304" pitchFamily="18" charset="0"/>
              </a:rPr>
              <a:t>Gateways</a:t>
            </a:r>
            <a:r>
              <a:rPr sz="2400" b="1" i="1" spc="-180" dirty="0">
                <a:latin typeface="Times New Roman" panose="02020603050405020304" pitchFamily="18" charset="0"/>
                <a:cs typeface="Times New Roman" panose="02020603050405020304" pitchFamily="18" charset="0"/>
              </a:rPr>
              <a:t> </a:t>
            </a:r>
            <a:r>
              <a:rPr sz="2400" b="1" i="1" spc="145" dirty="0">
                <a:latin typeface="Times New Roman" panose="02020603050405020304" pitchFamily="18" charset="0"/>
                <a:cs typeface="Times New Roman" panose="02020603050405020304" pitchFamily="18" charset="0"/>
              </a:rPr>
              <a:t>can</a:t>
            </a:r>
            <a:r>
              <a:rPr sz="2400" b="1" i="1" spc="-185" dirty="0">
                <a:latin typeface="Times New Roman" panose="02020603050405020304" pitchFamily="18" charset="0"/>
                <a:cs typeface="Times New Roman" panose="02020603050405020304" pitchFamily="18" charset="0"/>
              </a:rPr>
              <a:t> </a:t>
            </a:r>
            <a:r>
              <a:rPr sz="2400" b="1" i="1" spc="35" dirty="0">
                <a:latin typeface="Times New Roman" panose="02020603050405020304" pitchFamily="18" charset="0"/>
                <a:cs typeface="Times New Roman" panose="02020603050405020304" pitchFamily="18" charset="0"/>
              </a:rPr>
              <a:t>operate</a:t>
            </a:r>
            <a:r>
              <a:rPr sz="2400" b="1" i="1" spc="-190" dirty="0">
                <a:latin typeface="Times New Roman" panose="02020603050405020304" pitchFamily="18" charset="0"/>
                <a:cs typeface="Times New Roman" panose="02020603050405020304" pitchFamily="18" charset="0"/>
              </a:rPr>
              <a:t> </a:t>
            </a:r>
            <a:r>
              <a:rPr sz="2400" b="1" i="1" spc="30" dirty="0">
                <a:latin typeface="Times New Roman" panose="02020603050405020304" pitchFamily="18" charset="0"/>
                <a:cs typeface="Times New Roman" panose="02020603050405020304" pitchFamily="18" charset="0"/>
              </a:rPr>
              <a:t>at</a:t>
            </a:r>
            <a:r>
              <a:rPr sz="2400" b="1" i="1" spc="-165" dirty="0">
                <a:latin typeface="Times New Roman" panose="02020603050405020304" pitchFamily="18" charset="0"/>
                <a:cs typeface="Times New Roman" panose="02020603050405020304" pitchFamily="18" charset="0"/>
              </a:rPr>
              <a:t> </a:t>
            </a:r>
            <a:r>
              <a:rPr sz="2400" b="1" i="1" spc="-60" dirty="0">
                <a:latin typeface="Times New Roman" panose="02020603050405020304" pitchFamily="18" charset="0"/>
                <a:cs typeface="Times New Roman" panose="02020603050405020304" pitchFamily="18" charset="0"/>
              </a:rPr>
              <a:t>all</a:t>
            </a:r>
            <a:r>
              <a:rPr sz="2400" b="1" i="1" spc="-190" dirty="0">
                <a:latin typeface="Times New Roman" panose="02020603050405020304" pitchFamily="18" charset="0"/>
                <a:cs typeface="Times New Roman" panose="02020603050405020304" pitchFamily="18" charset="0"/>
              </a:rPr>
              <a:t> </a:t>
            </a:r>
            <a:r>
              <a:rPr sz="2400" b="1" i="1" spc="-110" dirty="0">
                <a:latin typeface="Times New Roman" panose="02020603050405020304" pitchFamily="18" charset="0"/>
                <a:cs typeface="Times New Roman" panose="02020603050405020304" pitchFamily="18" charset="0"/>
              </a:rPr>
              <a:t>layers</a:t>
            </a:r>
            <a:r>
              <a:rPr sz="2400" b="1" i="1" spc="-190" dirty="0">
                <a:latin typeface="Times New Roman" panose="02020603050405020304" pitchFamily="18" charset="0"/>
                <a:cs typeface="Times New Roman" panose="02020603050405020304" pitchFamily="18" charset="0"/>
              </a:rPr>
              <a:t> </a:t>
            </a:r>
            <a:r>
              <a:rPr sz="2400" b="1" i="1" spc="10" dirty="0">
                <a:latin typeface="Times New Roman" panose="02020603050405020304" pitchFamily="18" charset="0"/>
                <a:cs typeface="Times New Roman" panose="02020603050405020304" pitchFamily="18" charset="0"/>
              </a:rPr>
              <a:t>of</a:t>
            </a:r>
            <a:r>
              <a:rPr sz="2400" b="1" i="1" spc="-185"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the</a:t>
            </a:r>
            <a:r>
              <a:rPr sz="2400" b="1" i="1" spc="-185" dirty="0">
                <a:latin typeface="Times New Roman" panose="02020603050405020304" pitchFamily="18" charset="0"/>
                <a:cs typeface="Times New Roman" panose="02020603050405020304" pitchFamily="18" charset="0"/>
              </a:rPr>
              <a:t> </a:t>
            </a:r>
            <a:r>
              <a:rPr sz="2400" b="1" i="1" spc="-240" dirty="0">
                <a:latin typeface="Times New Roman" panose="02020603050405020304" pitchFamily="18" charset="0"/>
                <a:cs typeface="Times New Roman" panose="02020603050405020304" pitchFamily="18" charset="0"/>
              </a:rPr>
              <a:t>OSI</a:t>
            </a:r>
            <a:r>
              <a:rPr sz="2400" b="1" i="1" spc="-160" dirty="0">
                <a:latin typeface="Times New Roman" panose="02020603050405020304" pitchFamily="18" charset="0"/>
                <a:cs typeface="Times New Roman" panose="02020603050405020304" pitchFamily="18" charset="0"/>
              </a:rPr>
              <a:t> </a:t>
            </a:r>
            <a:r>
              <a:rPr sz="2400" b="1" i="1" spc="15" dirty="0">
                <a:latin typeface="Times New Roman" panose="02020603050405020304" pitchFamily="18" charset="0"/>
                <a:cs typeface="Times New Roman" panose="02020603050405020304" pitchFamily="18" charset="0"/>
              </a:rPr>
              <a:t>model  </a:t>
            </a:r>
            <a:r>
              <a:rPr sz="2400" b="1" i="1" spc="-30" dirty="0">
                <a:latin typeface="Times New Roman" panose="02020603050405020304" pitchFamily="18" charset="0"/>
                <a:cs typeface="Times New Roman" panose="02020603050405020304" pitchFamily="18" charset="0"/>
              </a:rPr>
              <a:t>since</a:t>
            </a:r>
            <a:r>
              <a:rPr sz="2400" b="1" i="1" spc="-195" dirty="0">
                <a:latin typeface="Times New Roman" panose="02020603050405020304" pitchFamily="18" charset="0"/>
                <a:cs typeface="Times New Roman" panose="02020603050405020304" pitchFamily="18" charset="0"/>
              </a:rPr>
              <a:t> </a:t>
            </a:r>
            <a:r>
              <a:rPr sz="2400" b="1" i="1" spc="-125" dirty="0">
                <a:latin typeface="Times New Roman" panose="02020603050405020304" pitchFamily="18" charset="0"/>
                <a:cs typeface="Times New Roman" panose="02020603050405020304" pitchFamily="18" charset="0"/>
              </a:rPr>
              <a:t>they:</a:t>
            </a:r>
            <a:endParaRPr sz="2400" b="1" i="1" dirty="0">
              <a:latin typeface="Times New Roman" panose="02020603050405020304" pitchFamily="18" charset="0"/>
              <a:cs typeface="Times New Roman" panose="02020603050405020304" pitchFamily="18" charset="0"/>
            </a:endParaRPr>
          </a:p>
          <a:p>
            <a:pPr marL="120014" indent="-107950">
              <a:lnSpc>
                <a:spcPct val="100000"/>
              </a:lnSpc>
              <a:spcBef>
                <a:spcPts val="600"/>
              </a:spcBef>
              <a:buSzPct val="95833"/>
              <a:buFont typeface="Arial"/>
              <a:buChar char="•"/>
              <a:tabLst>
                <a:tab pos="120650" algn="l"/>
              </a:tabLst>
            </a:pPr>
            <a:endParaRPr lang="en-US" sz="2400" b="1" i="1" spc="135" dirty="0">
              <a:latin typeface="Times New Roman" panose="02020603050405020304" pitchFamily="18" charset="0"/>
              <a:cs typeface="Times New Roman" panose="02020603050405020304" pitchFamily="18" charset="0"/>
            </a:endParaRPr>
          </a:p>
          <a:p>
            <a:pPr marL="120014" indent="-107950">
              <a:lnSpc>
                <a:spcPct val="100000"/>
              </a:lnSpc>
              <a:spcBef>
                <a:spcPts val="600"/>
              </a:spcBef>
              <a:buSzPct val="95833"/>
              <a:buFont typeface="Arial"/>
              <a:buChar char="•"/>
              <a:tabLst>
                <a:tab pos="120650" algn="l"/>
              </a:tabLst>
            </a:pPr>
            <a:r>
              <a:rPr sz="2400" b="1" i="1" spc="135" dirty="0">
                <a:latin typeface="Times New Roman" panose="02020603050405020304" pitchFamily="18" charset="0"/>
                <a:cs typeface="Times New Roman" panose="02020603050405020304" pitchFamily="18" charset="0"/>
              </a:rPr>
              <a:t>Can</a:t>
            </a:r>
            <a:r>
              <a:rPr sz="2400" b="1" i="1" spc="-190" dirty="0">
                <a:latin typeface="Times New Roman" panose="02020603050405020304" pitchFamily="18" charset="0"/>
                <a:cs typeface="Times New Roman" panose="02020603050405020304" pitchFamily="18" charset="0"/>
              </a:rPr>
              <a:t> </a:t>
            </a:r>
            <a:r>
              <a:rPr sz="2400" b="1" i="1" spc="-10" dirty="0">
                <a:latin typeface="Times New Roman" panose="02020603050405020304" pitchFamily="18" charset="0"/>
                <a:cs typeface="Times New Roman" panose="02020603050405020304" pitchFamily="18" charset="0"/>
              </a:rPr>
              <a:t>provide</a:t>
            </a:r>
            <a:r>
              <a:rPr sz="2400" b="1" i="1" spc="-190" dirty="0">
                <a:latin typeface="Times New Roman" panose="02020603050405020304" pitchFamily="18" charset="0"/>
                <a:cs typeface="Times New Roman" panose="02020603050405020304" pitchFamily="18" charset="0"/>
              </a:rPr>
              <a:t> </a:t>
            </a:r>
            <a:r>
              <a:rPr sz="2400" b="1" i="1" spc="195" dirty="0">
                <a:latin typeface="Times New Roman" panose="02020603050405020304" pitchFamily="18" charset="0"/>
                <a:cs typeface="Times New Roman" panose="02020603050405020304" pitchFamily="18" charset="0"/>
              </a:rPr>
              <a:t>a</a:t>
            </a:r>
            <a:r>
              <a:rPr sz="2400" b="1" i="1" spc="-175" dirty="0">
                <a:latin typeface="Times New Roman" panose="02020603050405020304" pitchFamily="18" charset="0"/>
                <a:cs typeface="Times New Roman" panose="02020603050405020304" pitchFamily="18" charset="0"/>
              </a:rPr>
              <a:t> </a:t>
            </a:r>
            <a:r>
              <a:rPr sz="2400" b="1" i="1" spc="-35" dirty="0">
                <a:latin typeface="Times New Roman" panose="02020603050405020304" pitchFamily="18" charset="0"/>
                <a:cs typeface="Times New Roman" panose="02020603050405020304" pitchFamily="18" charset="0"/>
              </a:rPr>
              <a:t>physical</a:t>
            </a:r>
            <a:r>
              <a:rPr sz="2400" b="1" i="1" spc="-204" dirty="0">
                <a:latin typeface="Times New Roman" panose="02020603050405020304" pitchFamily="18" charset="0"/>
                <a:cs typeface="Times New Roman" panose="02020603050405020304" pitchFamily="18" charset="0"/>
              </a:rPr>
              <a:t> </a:t>
            </a:r>
            <a:r>
              <a:rPr sz="2400" b="1" i="1" spc="-165" dirty="0">
                <a:latin typeface="Times New Roman" panose="02020603050405020304" pitchFamily="18" charset="0"/>
                <a:cs typeface="Times New Roman" panose="02020603050405020304" pitchFamily="18" charset="0"/>
              </a:rPr>
              <a:t>link</a:t>
            </a:r>
            <a:r>
              <a:rPr sz="2400" b="1" i="1" spc="-180" dirty="0">
                <a:latin typeface="Times New Roman" panose="02020603050405020304" pitchFamily="18" charset="0"/>
                <a:cs typeface="Times New Roman" panose="02020603050405020304" pitchFamily="18" charset="0"/>
              </a:rPr>
              <a:t> </a:t>
            </a:r>
            <a:r>
              <a:rPr sz="2400" b="1" i="1" spc="50" dirty="0">
                <a:latin typeface="Times New Roman" panose="02020603050405020304" pitchFamily="18" charset="0"/>
                <a:cs typeface="Times New Roman" panose="02020603050405020304" pitchFamily="18" charset="0"/>
              </a:rPr>
              <a:t>between</a:t>
            </a:r>
            <a:r>
              <a:rPr sz="2400" b="1" i="1" spc="-190" dirty="0">
                <a:latin typeface="Times New Roman" panose="02020603050405020304" pitchFamily="18" charset="0"/>
                <a:cs typeface="Times New Roman" panose="02020603050405020304" pitchFamily="18" charset="0"/>
              </a:rPr>
              <a:t> </a:t>
            </a:r>
            <a:r>
              <a:rPr sz="2400" b="1" i="1" spc="-110" dirty="0">
                <a:latin typeface="Times New Roman" panose="02020603050405020304" pitchFamily="18" charset="0"/>
                <a:cs typeface="Times New Roman" panose="02020603050405020304" pitchFamily="18" charset="0"/>
              </a:rPr>
              <a:t>networks.</a:t>
            </a:r>
            <a:endParaRPr sz="2400" b="1" i="1" dirty="0">
              <a:latin typeface="Times New Roman" panose="02020603050405020304" pitchFamily="18" charset="0"/>
              <a:cs typeface="Times New Roman" panose="02020603050405020304" pitchFamily="18" charset="0"/>
            </a:endParaRPr>
          </a:p>
          <a:p>
            <a:pPr marL="120014" indent="-107950">
              <a:lnSpc>
                <a:spcPct val="100000"/>
              </a:lnSpc>
              <a:spcBef>
                <a:spcPts val="590"/>
              </a:spcBef>
              <a:buSzPct val="95833"/>
              <a:buFont typeface="Arial"/>
              <a:buChar char="•"/>
              <a:tabLst>
                <a:tab pos="120650" algn="l"/>
              </a:tabLst>
            </a:pPr>
            <a:endParaRPr lang="en-US" sz="2400" b="1" i="1" spc="45" dirty="0">
              <a:latin typeface="Times New Roman" panose="02020603050405020304" pitchFamily="18" charset="0"/>
              <a:cs typeface="Times New Roman" panose="02020603050405020304" pitchFamily="18" charset="0"/>
            </a:endParaRPr>
          </a:p>
          <a:p>
            <a:pPr marL="120014" indent="-107950">
              <a:lnSpc>
                <a:spcPct val="100000"/>
              </a:lnSpc>
              <a:spcBef>
                <a:spcPts val="590"/>
              </a:spcBef>
              <a:buSzPct val="95833"/>
              <a:buFont typeface="Arial"/>
              <a:buChar char="•"/>
              <a:tabLst>
                <a:tab pos="120650" algn="l"/>
              </a:tabLst>
            </a:pPr>
            <a:r>
              <a:rPr sz="2400" b="1" i="1" spc="45" dirty="0">
                <a:latin typeface="Times New Roman" panose="02020603050405020304" pitchFamily="18" charset="0"/>
                <a:cs typeface="Times New Roman" panose="02020603050405020304" pitchFamily="18" charset="0"/>
              </a:rPr>
              <a:t>Create </a:t>
            </a:r>
            <a:r>
              <a:rPr sz="2400" b="1" i="1" spc="-85" dirty="0">
                <a:latin typeface="Times New Roman" panose="02020603050405020304" pitchFamily="18" charset="0"/>
                <a:cs typeface="Times New Roman" panose="02020603050405020304" pitchFamily="18" charset="0"/>
              </a:rPr>
              <a:t>junctions </a:t>
            </a:r>
            <a:r>
              <a:rPr sz="2400" b="1" i="1" spc="50" dirty="0">
                <a:latin typeface="Times New Roman" panose="02020603050405020304" pitchFamily="18" charset="0"/>
                <a:cs typeface="Times New Roman" panose="02020603050405020304" pitchFamily="18" charset="0"/>
              </a:rPr>
              <a:t>between</a:t>
            </a:r>
            <a:r>
              <a:rPr sz="2400" b="1" i="1" spc="-565" dirty="0">
                <a:latin typeface="Times New Roman" panose="02020603050405020304" pitchFamily="18" charset="0"/>
                <a:cs typeface="Times New Roman" panose="02020603050405020304" pitchFamily="18" charset="0"/>
              </a:rPr>
              <a:t> </a:t>
            </a:r>
            <a:r>
              <a:rPr sz="2400" b="1" i="1" spc="-145" dirty="0">
                <a:latin typeface="Times New Roman" panose="02020603050405020304" pitchFamily="18" charset="0"/>
                <a:cs typeface="Times New Roman" panose="02020603050405020304" pitchFamily="18" charset="0"/>
              </a:rPr>
              <a:t>dissimilar </a:t>
            </a:r>
            <a:r>
              <a:rPr sz="2400" b="1" i="1" spc="-110" dirty="0">
                <a:latin typeface="Times New Roman" panose="02020603050405020304" pitchFamily="18" charset="0"/>
                <a:cs typeface="Times New Roman" panose="02020603050405020304" pitchFamily="18" charset="0"/>
              </a:rPr>
              <a:t>networks.</a:t>
            </a:r>
            <a:endParaRPr sz="2400" b="1" i="1" dirty="0">
              <a:latin typeface="Times New Roman" panose="02020603050405020304" pitchFamily="18" charset="0"/>
              <a:cs typeface="Times New Roman" panose="02020603050405020304" pitchFamily="18" charset="0"/>
            </a:endParaRPr>
          </a:p>
          <a:p>
            <a:pPr marL="12700" marR="80645">
              <a:lnSpc>
                <a:spcPct val="100000"/>
              </a:lnSpc>
              <a:spcBef>
                <a:spcPts val="600"/>
              </a:spcBef>
              <a:buSzPct val="95833"/>
              <a:tabLst>
                <a:tab pos="120650" algn="l"/>
              </a:tabLst>
            </a:pPr>
            <a:endParaRPr lang="en-US" sz="2400" b="1" i="1" spc="-105" dirty="0">
              <a:latin typeface="Times New Roman" panose="02020603050405020304" pitchFamily="18" charset="0"/>
              <a:cs typeface="Times New Roman" panose="02020603050405020304" pitchFamily="18" charset="0"/>
            </a:endParaRPr>
          </a:p>
          <a:p>
            <a:pPr marL="12700" marR="80645">
              <a:lnSpc>
                <a:spcPct val="100000"/>
              </a:lnSpc>
              <a:spcBef>
                <a:spcPts val="600"/>
              </a:spcBef>
              <a:buSzPct val="95833"/>
              <a:buFont typeface="Arial"/>
              <a:buChar char="•"/>
              <a:tabLst>
                <a:tab pos="120650" algn="l"/>
              </a:tabLst>
            </a:pPr>
            <a:r>
              <a:rPr sz="2400" b="1" i="1" spc="-105" dirty="0">
                <a:latin typeface="Times New Roman" panose="02020603050405020304" pitchFamily="18" charset="0"/>
                <a:cs typeface="Times New Roman" panose="02020603050405020304" pitchFamily="18" charset="0"/>
              </a:rPr>
              <a:t>Translate </a:t>
            </a:r>
            <a:r>
              <a:rPr sz="2400" b="1" i="1" spc="-55" dirty="0">
                <a:latin typeface="Times New Roman" panose="02020603050405020304" pitchFamily="18" charset="0"/>
                <a:cs typeface="Times New Roman" panose="02020603050405020304" pitchFamily="18" charset="0"/>
              </a:rPr>
              <a:t>different </a:t>
            </a:r>
            <a:r>
              <a:rPr sz="2400" b="1" i="1" spc="-65" dirty="0">
                <a:latin typeface="Times New Roman" panose="02020603050405020304" pitchFamily="18" charset="0"/>
                <a:cs typeface="Times New Roman" panose="02020603050405020304" pitchFamily="18" charset="0"/>
              </a:rPr>
              <a:t>network </a:t>
            </a:r>
            <a:r>
              <a:rPr sz="2400" b="1" i="1" spc="-25" dirty="0">
                <a:latin typeface="Times New Roman" panose="02020603050405020304" pitchFamily="18" charset="0"/>
                <a:cs typeface="Times New Roman" panose="02020603050405020304" pitchFamily="18" charset="0"/>
              </a:rPr>
              <a:t>protocols </a:t>
            </a:r>
            <a:r>
              <a:rPr sz="2400" b="1" i="1" spc="60" dirty="0">
                <a:latin typeface="Times New Roman" panose="02020603050405020304" pitchFamily="18" charset="0"/>
                <a:cs typeface="Times New Roman" panose="02020603050405020304" pitchFamily="18" charset="0"/>
              </a:rPr>
              <a:t>and/ </a:t>
            </a:r>
            <a:r>
              <a:rPr sz="2400" b="1" i="1" spc="-100" dirty="0">
                <a:latin typeface="Times New Roman" panose="02020603050405020304" pitchFamily="18" charset="0"/>
                <a:cs typeface="Times New Roman" panose="02020603050405020304" pitchFamily="18" charset="0"/>
              </a:rPr>
              <a:t>or  </a:t>
            </a:r>
            <a:r>
              <a:rPr sz="2400" b="1" i="1" dirty="0">
                <a:latin typeface="Times New Roman" panose="02020603050405020304" pitchFamily="18" charset="0"/>
                <a:cs typeface="Times New Roman" panose="02020603050405020304" pitchFamily="18" charset="0"/>
              </a:rPr>
              <a:t>applications </a:t>
            </a:r>
            <a:r>
              <a:rPr sz="2400" b="1" i="1" spc="-120" dirty="0">
                <a:latin typeface="Times New Roman" panose="02020603050405020304" pitchFamily="18" charset="0"/>
                <a:cs typeface="Times New Roman" panose="02020603050405020304" pitchFamily="18" charset="0"/>
              </a:rPr>
              <a:t>(for </a:t>
            </a:r>
            <a:r>
              <a:rPr sz="2400" b="1" i="1" spc="-25" dirty="0">
                <a:latin typeface="Times New Roman" panose="02020603050405020304" pitchFamily="18" charset="0"/>
                <a:cs typeface="Times New Roman" panose="02020603050405020304" pitchFamily="18" charset="0"/>
              </a:rPr>
              <a:t>example, </a:t>
            </a:r>
            <a:r>
              <a:rPr sz="2400" b="1" i="1" spc="5" dirty="0">
                <a:latin typeface="Times New Roman" panose="02020603050405020304" pitchFamily="18" charset="0"/>
                <a:cs typeface="Times New Roman" panose="02020603050405020304" pitchFamily="18" charset="0"/>
              </a:rPr>
              <a:t>electronic </a:t>
            </a:r>
            <a:r>
              <a:rPr sz="2400" b="1" i="1" spc="-70" dirty="0">
                <a:latin typeface="Times New Roman" panose="02020603050405020304" pitchFamily="18" charset="0"/>
                <a:cs typeface="Times New Roman" panose="02020603050405020304" pitchFamily="18" charset="0"/>
              </a:rPr>
              <a:t>mail </a:t>
            </a:r>
            <a:r>
              <a:rPr sz="2400" b="1" i="1" spc="50" dirty="0">
                <a:latin typeface="Times New Roman" panose="02020603050405020304" pitchFamily="18" charset="0"/>
                <a:cs typeface="Times New Roman" panose="02020603050405020304" pitchFamily="18" charset="0"/>
              </a:rPr>
              <a:t>between  </a:t>
            </a:r>
            <a:r>
              <a:rPr sz="2400" b="1" i="1" spc="-15" dirty="0">
                <a:latin typeface="Times New Roman" panose="02020603050405020304" pitchFamily="18" charset="0"/>
                <a:cs typeface="Times New Roman" panose="02020603050405020304" pitchFamily="18" charset="0"/>
              </a:rPr>
              <a:t>the</a:t>
            </a:r>
            <a:r>
              <a:rPr sz="2400" b="1" i="1" spc="-190" dirty="0">
                <a:latin typeface="Times New Roman" panose="02020603050405020304" pitchFamily="18" charset="0"/>
                <a:cs typeface="Times New Roman" panose="02020603050405020304" pitchFamily="18" charset="0"/>
              </a:rPr>
              <a:t> </a:t>
            </a:r>
            <a:r>
              <a:rPr sz="2400" b="1" i="1" spc="-114" dirty="0">
                <a:latin typeface="Times New Roman" panose="02020603050405020304" pitchFamily="18" charset="0"/>
                <a:cs typeface="Times New Roman" panose="02020603050405020304" pitchFamily="18" charset="0"/>
              </a:rPr>
              <a:t>Internet</a:t>
            </a:r>
            <a:r>
              <a:rPr sz="2400" b="1" i="1" spc="-165" dirty="0">
                <a:latin typeface="Times New Roman" panose="02020603050405020304" pitchFamily="18" charset="0"/>
                <a:cs typeface="Times New Roman" panose="02020603050405020304" pitchFamily="18" charset="0"/>
              </a:rPr>
              <a:t> </a:t>
            </a:r>
            <a:r>
              <a:rPr sz="2400" b="1" i="1" spc="95" dirty="0">
                <a:latin typeface="Times New Roman" panose="02020603050405020304" pitchFamily="18" charset="0"/>
                <a:cs typeface="Times New Roman" panose="02020603050405020304" pitchFamily="18" charset="0"/>
              </a:rPr>
              <a:t>and</a:t>
            </a:r>
            <a:r>
              <a:rPr sz="2400" b="1" i="1" spc="-175" dirty="0">
                <a:latin typeface="Times New Roman" panose="02020603050405020304" pitchFamily="18" charset="0"/>
                <a:cs typeface="Times New Roman" panose="02020603050405020304" pitchFamily="18" charset="0"/>
              </a:rPr>
              <a:t> </a:t>
            </a:r>
            <a:r>
              <a:rPr sz="2400" b="1" i="1" spc="195" dirty="0">
                <a:latin typeface="Times New Roman" panose="02020603050405020304" pitchFamily="18" charset="0"/>
                <a:cs typeface="Times New Roman" panose="02020603050405020304" pitchFamily="18" charset="0"/>
              </a:rPr>
              <a:t>a</a:t>
            </a:r>
            <a:r>
              <a:rPr sz="2400" b="1" i="1" spc="-180" dirty="0">
                <a:latin typeface="Times New Roman" panose="02020603050405020304" pitchFamily="18" charset="0"/>
                <a:cs typeface="Times New Roman" panose="02020603050405020304" pitchFamily="18" charset="0"/>
              </a:rPr>
              <a:t> </a:t>
            </a:r>
            <a:r>
              <a:rPr sz="2400" b="1" i="1" spc="10" dirty="0">
                <a:latin typeface="Times New Roman" panose="02020603050405020304" pitchFamily="18" charset="0"/>
                <a:cs typeface="Times New Roman" panose="02020603050405020304" pitchFamily="18" charset="0"/>
              </a:rPr>
              <a:t>commercial</a:t>
            </a:r>
            <a:r>
              <a:rPr sz="2400" b="1" i="1" spc="-200" dirty="0">
                <a:latin typeface="Times New Roman" panose="02020603050405020304" pitchFamily="18" charset="0"/>
                <a:cs typeface="Times New Roman" panose="02020603050405020304" pitchFamily="18" charset="0"/>
              </a:rPr>
              <a:t> </a:t>
            </a:r>
            <a:r>
              <a:rPr sz="2400" b="1" i="1" spc="-45" dirty="0">
                <a:latin typeface="Times New Roman" panose="02020603050405020304" pitchFamily="18" charset="0"/>
                <a:cs typeface="Times New Roman" panose="02020603050405020304" pitchFamily="18" charset="0"/>
              </a:rPr>
              <a:t>online</a:t>
            </a:r>
            <a:r>
              <a:rPr sz="2400" b="1" i="1" spc="-185" dirty="0">
                <a:latin typeface="Times New Roman" panose="02020603050405020304" pitchFamily="18" charset="0"/>
                <a:cs typeface="Times New Roman" panose="02020603050405020304" pitchFamily="18" charset="0"/>
              </a:rPr>
              <a:t> </a:t>
            </a:r>
            <a:r>
              <a:rPr sz="2400" b="1" i="1" spc="-50" dirty="0">
                <a:latin typeface="Times New Roman" panose="02020603050405020304" pitchFamily="18" charset="0"/>
                <a:cs typeface="Times New Roman" panose="02020603050405020304" pitchFamily="18" charset="0"/>
              </a:rPr>
              <a:t>service</a:t>
            </a:r>
            <a:r>
              <a:rPr sz="2400" b="1" i="1" spc="-185" dirty="0">
                <a:latin typeface="Times New Roman" panose="02020603050405020304" pitchFamily="18" charset="0"/>
                <a:cs typeface="Times New Roman" panose="02020603050405020304" pitchFamily="18" charset="0"/>
              </a:rPr>
              <a:t> </a:t>
            </a:r>
            <a:r>
              <a:rPr sz="2400" b="1" i="1" spc="-85" dirty="0">
                <a:latin typeface="Times New Roman" panose="02020603050405020304" pitchFamily="18" charset="0"/>
                <a:cs typeface="Times New Roman" panose="02020603050405020304" pitchFamily="18" charset="0"/>
              </a:rPr>
              <a:t>with</a:t>
            </a:r>
            <a:r>
              <a:rPr sz="2400" b="1" i="1" spc="-185" dirty="0">
                <a:latin typeface="Times New Roman" panose="02020603050405020304" pitchFamily="18" charset="0"/>
                <a:cs typeface="Times New Roman" panose="02020603050405020304" pitchFamily="18" charset="0"/>
              </a:rPr>
              <a:t> </a:t>
            </a:r>
            <a:r>
              <a:rPr sz="2400" b="1" i="1" spc="-210" dirty="0">
                <a:latin typeface="Times New Roman" panose="02020603050405020304" pitchFamily="18" charset="0"/>
                <a:cs typeface="Times New Roman" panose="02020603050405020304" pitchFamily="18" charset="0"/>
              </a:rPr>
              <a:t>its  </a:t>
            </a:r>
            <a:r>
              <a:rPr sz="2400" b="1" i="1" spc="30" dirty="0">
                <a:latin typeface="Times New Roman" panose="02020603050405020304" pitchFamily="18" charset="0"/>
                <a:cs typeface="Times New Roman" panose="02020603050405020304" pitchFamily="18" charset="0"/>
              </a:rPr>
              <a:t>own </a:t>
            </a:r>
            <a:r>
              <a:rPr sz="2400" b="1" i="1" spc="-70" dirty="0">
                <a:latin typeface="Times New Roman" panose="02020603050405020304" pitchFamily="18" charset="0"/>
                <a:cs typeface="Times New Roman" panose="02020603050405020304" pitchFamily="18" charset="0"/>
              </a:rPr>
              <a:t>mail</a:t>
            </a:r>
            <a:r>
              <a:rPr sz="2400" b="1" i="1" spc="-430" dirty="0">
                <a:latin typeface="Times New Roman" panose="02020603050405020304" pitchFamily="18" charset="0"/>
                <a:cs typeface="Times New Roman" panose="02020603050405020304" pitchFamily="18" charset="0"/>
              </a:rPr>
              <a:t> </a:t>
            </a:r>
            <a:r>
              <a:rPr sz="2400" b="1" i="1" spc="-30" dirty="0">
                <a:latin typeface="Times New Roman" panose="02020603050405020304" pitchFamily="18" charset="0"/>
                <a:cs typeface="Times New Roman" panose="02020603050405020304" pitchFamily="18" charset="0"/>
              </a:rPr>
              <a:t>protocol).</a:t>
            </a:r>
            <a:endParaRPr sz="2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9450" y="718820"/>
            <a:ext cx="2703195" cy="848360"/>
          </a:xfrm>
          <a:prstGeom prst="rect">
            <a:avLst/>
          </a:prstGeom>
        </p:spPr>
        <p:txBody>
          <a:bodyPr vert="horz" wrap="square" lIns="0" tIns="12700" rIns="0" bIns="0" rtlCol="0">
            <a:spAutoFit/>
          </a:bodyPr>
          <a:lstStyle/>
          <a:p>
            <a:pPr marL="12700">
              <a:lnSpc>
                <a:spcPct val="100000"/>
              </a:lnSpc>
              <a:spcBef>
                <a:spcPts val="100"/>
              </a:spcBef>
            </a:pPr>
            <a:r>
              <a:rPr sz="5400" b="0" spc="5" dirty="0">
                <a:latin typeface="Georgia"/>
                <a:cs typeface="Georgia"/>
              </a:rPr>
              <a:t>Switches</a:t>
            </a:r>
            <a:endParaRPr sz="5400">
              <a:latin typeface="Georgia"/>
              <a:cs typeface="Georgia"/>
            </a:endParaRPr>
          </a:p>
        </p:txBody>
      </p:sp>
      <p:sp>
        <p:nvSpPr>
          <p:cNvPr id="3" name="object 3"/>
          <p:cNvSpPr txBox="1"/>
          <p:nvPr/>
        </p:nvSpPr>
        <p:spPr>
          <a:xfrm>
            <a:off x="535940" y="16167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4" name="object 4"/>
          <p:cNvSpPr txBox="1"/>
          <p:nvPr/>
        </p:nvSpPr>
        <p:spPr>
          <a:xfrm>
            <a:off x="535940" y="461899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5" name="object 5"/>
          <p:cNvSpPr txBox="1"/>
          <p:nvPr/>
        </p:nvSpPr>
        <p:spPr>
          <a:xfrm>
            <a:off x="878839" y="1633220"/>
            <a:ext cx="7503795" cy="4598695"/>
          </a:xfrm>
          <a:prstGeom prst="rect">
            <a:avLst/>
          </a:prstGeom>
        </p:spPr>
        <p:txBody>
          <a:bodyPr vert="horz" wrap="square" lIns="0" tIns="12700" rIns="0" bIns="0" rtlCol="0">
            <a:spAutoFit/>
          </a:bodyPr>
          <a:lstStyle/>
          <a:p>
            <a:pPr marL="12700" marR="5080">
              <a:lnSpc>
                <a:spcPct val="100000"/>
              </a:lnSpc>
              <a:spcBef>
                <a:spcPts val="100"/>
              </a:spcBef>
            </a:pPr>
            <a:r>
              <a:rPr sz="2400" b="1" i="1" spc="-85" dirty="0">
                <a:latin typeface="Times New Roman" panose="02020603050405020304" pitchFamily="18" charset="0"/>
                <a:cs typeface="Times New Roman" panose="02020603050405020304" pitchFamily="18" charset="0"/>
              </a:rPr>
              <a:t>Switches </a:t>
            </a:r>
            <a:r>
              <a:rPr sz="2400" b="1" i="1" spc="5" dirty="0">
                <a:latin typeface="Times New Roman" panose="02020603050405020304" pitchFamily="18" charset="0"/>
                <a:cs typeface="Times New Roman" panose="02020603050405020304" pitchFamily="18" charset="0"/>
              </a:rPr>
              <a:t>are </a:t>
            </a:r>
            <a:r>
              <a:rPr sz="2400" b="1" i="1" spc="195" dirty="0">
                <a:latin typeface="Times New Roman" panose="02020603050405020304" pitchFamily="18" charset="0"/>
                <a:cs typeface="Times New Roman" panose="02020603050405020304" pitchFamily="18" charset="0"/>
              </a:rPr>
              <a:t>a </a:t>
            </a:r>
            <a:r>
              <a:rPr sz="2400" b="1" i="1" spc="10" dirty="0">
                <a:latin typeface="Times New Roman" panose="02020603050405020304" pitchFamily="18" charset="0"/>
                <a:cs typeface="Times New Roman" panose="02020603050405020304" pitchFamily="18" charset="0"/>
              </a:rPr>
              <a:t>special </a:t>
            </a:r>
            <a:r>
              <a:rPr sz="2400" b="1" i="1" dirty="0">
                <a:latin typeface="Times New Roman" panose="02020603050405020304" pitchFamily="18" charset="0"/>
                <a:cs typeface="Times New Roman" panose="02020603050405020304" pitchFamily="18" charset="0"/>
              </a:rPr>
              <a:t>type </a:t>
            </a:r>
            <a:r>
              <a:rPr sz="2400" b="1" i="1" spc="5" dirty="0">
                <a:latin typeface="Times New Roman" panose="02020603050405020304" pitchFamily="18" charset="0"/>
                <a:cs typeface="Times New Roman" panose="02020603050405020304" pitchFamily="18" charset="0"/>
              </a:rPr>
              <a:t>of hub </a:t>
            </a:r>
            <a:r>
              <a:rPr sz="2400" b="1" i="1" spc="-30" dirty="0">
                <a:latin typeface="Times New Roman" panose="02020603050405020304" pitchFamily="18" charset="0"/>
                <a:cs typeface="Times New Roman" panose="02020603050405020304" pitchFamily="18" charset="0"/>
              </a:rPr>
              <a:t>that </a:t>
            </a:r>
            <a:r>
              <a:rPr sz="2400" b="1" i="1" spc="-100" dirty="0">
                <a:latin typeface="Times New Roman" panose="02020603050405020304" pitchFamily="18" charset="0"/>
                <a:cs typeface="Times New Roman" panose="02020603050405020304" pitchFamily="18" charset="0"/>
              </a:rPr>
              <a:t>offers </a:t>
            </a:r>
            <a:r>
              <a:rPr sz="2400" b="1" i="1" spc="65" dirty="0">
                <a:latin typeface="Times New Roman" panose="02020603050405020304" pitchFamily="18" charset="0"/>
                <a:cs typeface="Times New Roman" panose="02020603050405020304" pitchFamily="18" charset="0"/>
              </a:rPr>
              <a:t>an  </a:t>
            </a:r>
            <a:r>
              <a:rPr sz="2400" b="1" i="1" spc="5" dirty="0">
                <a:latin typeface="Times New Roman" panose="02020603050405020304" pitchFamily="18" charset="0"/>
                <a:cs typeface="Times New Roman" panose="02020603050405020304" pitchFamily="18" charset="0"/>
              </a:rPr>
              <a:t>additional </a:t>
            </a:r>
            <a:r>
              <a:rPr sz="2400" b="1" i="1" spc="-65" dirty="0">
                <a:latin typeface="Times New Roman" panose="02020603050405020304" pitchFamily="18" charset="0"/>
                <a:cs typeface="Times New Roman" panose="02020603050405020304" pitchFamily="18" charset="0"/>
              </a:rPr>
              <a:t>layer </a:t>
            </a:r>
            <a:r>
              <a:rPr sz="2400" b="1" i="1" spc="5" dirty="0">
                <a:latin typeface="Times New Roman" panose="02020603050405020304" pitchFamily="18" charset="0"/>
                <a:cs typeface="Times New Roman" panose="02020603050405020304" pitchFamily="18" charset="0"/>
              </a:rPr>
              <a:t>of </a:t>
            </a:r>
            <a:r>
              <a:rPr sz="2400" b="1" i="1" spc="-20" dirty="0">
                <a:latin typeface="Times New Roman" panose="02020603050405020304" pitchFamily="18" charset="0"/>
                <a:cs typeface="Times New Roman" panose="02020603050405020304" pitchFamily="18" charset="0"/>
              </a:rPr>
              <a:t>intelligence </a:t>
            </a:r>
            <a:r>
              <a:rPr sz="2400" b="1" i="1" spc="-5" dirty="0">
                <a:latin typeface="Times New Roman" panose="02020603050405020304" pitchFamily="18" charset="0"/>
                <a:cs typeface="Times New Roman" panose="02020603050405020304" pitchFamily="18" charset="0"/>
              </a:rPr>
              <a:t>to </a:t>
            </a:r>
            <a:r>
              <a:rPr sz="2400" b="1" i="1" spc="-15" dirty="0">
                <a:latin typeface="Times New Roman" panose="02020603050405020304" pitchFamily="18" charset="0"/>
                <a:cs typeface="Times New Roman" panose="02020603050405020304" pitchFamily="18" charset="0"/>
              </a:rPr>
              <a:t>basic, </a:t>
            </a:r>
            <a:r>
              <a:rPr sz="2400" b="1" i="1" spc="-65" dirty="0">
                <a:latin typeface="Times New Roman" panose="02020603050405020304" pitchFamily="18" charset="0"/>
                <a:cs typeface="Times New Roman" panose="02020603050405020304" pitchFamily="18" charset="0"/>
              </a:rPr>
              <a:t>physical-  layer</a:t>
            </a:r>
            <a:r>
              <a:rPr sz="2400" b="1" i="1" spc="-195"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repeater</a:t>
            </a:r>
            <a:r>
              <a:rPr sz="2400" b="1" i="1" spc="-190" dirty="0">
                <a:latin typeface="Times New Roman" panose="02020603050405020304" pitchFamily="18" charset="0"/>
                <a:cs typeface="Times New Roman" panose="02020603050405020304" pitchFamily="18" charset="0"/>
              </a:rPr>
              <a:t> </a:t>
            </a:r>
            <a:r>
              <a:rPr sz="2400" b="1" i="1" spc="-105" dirty="0">
                <a:latin typeface="Times New Roman" panose="02020603050405020304" pitchFamily="18" charset="0"/>
                <a:cs typeface="Times New Roman" panose="02020603050405020304" pitchFamily="18" charset="0"/>
              </a:rPr>
              <a:t>hubs.</a:t>
            </a:r>
            <a:r>
              <a:rPr sz="2400" b="1" i="1" spc="-200" dirty="0">
                <a:latin typeface="Times New Roman" panose="02020603050405020304" pitchFamily="18" charset="0"/>
                <a:cs typeface="Times New Roman" panose="02020603050405020304" pitchFamily="18" charset="0"/>
              </a:rPr>
              <a:t> </a:t>
            </a:r>
            <a:r>
              <a:rPr sz="2400" b="1" i="1" spc="135" dirty="0">
                <a:latin typeface="Times New Roman" panose="02020603050405020304" pitchFamily="18" charset="0"/>
                <a:cs typeface="Times New Roman" panose="02020603050405020304" pitchFamily="18" charset="0"/>
              </a:rPr>
              <a:t>A</a:t>
            </a:r>
            <a:r>
              <a:rPr sz="2400" b="1" i="1" spc="-190" dirty="0">
                <a:latin typeface="Times New Roman" panose="02020603050405020304" pitchFamily="18" charset="0"/>
                <a:cs typeface="Times New Roman" panose="02020603050405020304" pitchFamily="18" charset="0"/>
              </a:rPr>
              <a:t> </a:t>
            </a:r>
            <a:r>
              <a:rPr sz="2400" b="1" i="1" spc="-60" dirty="0">
                <a:latin typeface="Times New Roman" panose="02020603050405020304" pitchFamily="18" charset="0"/>
                <a:cs typeface="Times New Roman" panose="02020603050405020304" pitchFamily="18" charset="0"/>
              </a:rPr>
              <a:t>switch</a:t>
            </a:r>
            <a:r>
              <a:rPr sz="2400" b="1" i="1" spc="-180" dirty="0">
                <a:latin typeface="Times New Roman" panose="02020603050405020304" pitchFamily="18" charset="0"/>
                <a:cs typeface="Times New Roman" panose="02020603050405020304" pitchFamily="18" charset="0"/>
              </a:rPr>
              <a:t> </a:t>
            </a:r>
            <a:r>
              <a:rPr sz="2400" b="1" i="1" spc="-160" dirty="0">
                <a:latin typeface="Times New Roman" panose="02020603050405020304" pitchFamily="18" charset="0"/>
                <a:cs typeface="Times New Roman" panose="02020603050405020304" pitchFamily="18" charset="0"/>
              </a:rPr>
              <a:t>must</a:t>
            </a:r>
            <a:r>
              <a:rPr sz="2400" b="1" i="1" spc="-170" dirty="0">
                <a:latin typeface="Times New Roman" panose="02020603050405020304" pitchFamily="18" charset="0"/>
                <a:cs typeface="Times New Roman" panose="02020603050405020304" pitchFamily="18" charset="0"/>
              </a:rPr>
              <a:t> </a:t>
            </a:r>
            <a:r>
              <a:rPr sz="2400" b="1" i="1" spc="130" dirty="0">
                <a:latin typeface="Times New Roman" panose="02020603050405020304" pitchFamily="18" charset="0"/>
                <a:cs typeface="Times New Roman" panose="02020603050405020304" pitchFamily="18" charset="0"/>
              </a:rPr>
              <a:t>be</a:t>
            </a:r>
            <a:r>
              <a:rPr sz="2400" b="1" i="1" spc="-195" dirty="0">
                <a:latin typeface="Times New Roman" panose="02020603050405020304" pitchFamily="18" charset="0"/>
                <a:cs typeface="Times New Roman" panose="02020603050405020304" pitchFamily="18" charset="0"/>
              </a:rPr>
              <a:t> </a:t>
            </a:r>
            <a:r>
              <a:rPr sz="2400" b="1" i="1" spc="65" dirty="0">
                <a:latin typeface="Times New Roman" panose="02020603050405020304" pitchFamily="18" charset="0"/>
                <a:cs typeface="Times New Roman" panose="02020603050405020304" pitchFamily="18" charset="0"/>
              </a:rPr>
              <a:t>able</a:t>
            </a:r>
            <a:r>
              <a:rPr sz="2400" b="1" i="1" spc="-190"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to</a:t>
            </a:r>
            <a:r>
              <a:rPr sz="2400" b="1" i="1" spc="-190" dirty="0">
                <a:latin typeface="Times New Roman" panose="02020603050405020304" pitchFamily="18" charset="0"/>
                <a:cs typeface="Times New Roman" panose="02020603050405020304" pitchFamily="18" charset="0"/>
              </a:rPr>
              <a:t> </a:t>
            </a:r>
            <a:r>
              <a:rPr sz="2400" b="1" i="1" spc="40" dirty="0">
                <a:latin typeface="Times New Roman" panose="02020603050405020304" pitchFamily="18" charset="0"/>
                <a:cs typeface="Times New Roman" panose="02020603050405020304" pitchFamily="18" charset="0"/>
              </a:rPr>
              <a:t>read  </a:t>
            </a:r>
            <a:r>
              <a:rPr sz="2400" b="1" i="1" spc="-20" dirty="0">
                <a:latin typeface="Times New Roman" panose="02020603050405020304" pitchFamily="18" charset="0"/>
                <a:cs typeface="Times New Roman" panose="02020603050405020304" pitchFamily="18" charset="0"/>
              </a:rPr>
              <a:t>the </a:t>
            </a:r>
            <a:r>
              <a:rPr sz="2400" b="1" i="1" spc="195" dirty="0">
                <a:latin typeface="Times New Roman" panose="02020603050405020304" pitchFamily="18" charset="0"/>
                <a:cs typeface="Times New Roman" panose="02020603050405020304" pitchFamily="18" charset="0"/>
              </a:rPr>
              <a:t>MAC </a:t>
            </a:r>
            <a:r>
              <a:rPr sz="2400" b="1" i="1" spc="-50" dirty="0">
                <a:latin typeface="Times New Roman" panose="02020603050405020304" pitchFamily="18" charset="0"/>
                <a:cs typeface="Times New Roman" panose="02020603050405020304" pitchFamily="18" charset="0"/>
              </a:rPr>
              <a:t>address </a:t>
            </a:r>
            <a:r>
              <a:rPr sz="2400" b="1" i="1" spc="5" dirty="0">
                <a:latin typeface="Times New Roman" panose="02020603050405020304" pitchFamily="18" charset="0"/>
                <a:cs typeface="Times New Roman" panose="02020603050405020304" pitchFamily="18" charset="0"/>
              </a:rPr>
              <a:t>of </a:t>
            </a:r>
            <a:r>
              <a:rPr sz="2400" b="1" i="1" spc="140" dirty="0">
                <a:latin typeface="Times New Roman" panose="02020603050405020304" pitchFamily="18" charset="0"/>
                <a:cs typeface="Times New Roman" panose="02020603050405020304" pitchFamily="18" charset="0"/>
              </a:rPr>
              <a:t>each </a:t>
            </a:r>
            <a:r>
              <a:rPr sz="2400" b="1" i="1" spc="-40" dirty="0">
                <a:latin typeface="Times New Roman" panose="02020603050405020304" pitchFamily="18" charset="0"/>
                <a:cs typeface="Times New Roman" panose="02020603050405020304" pitchFamily="18" charset="0"/>
              </a:rPr>
              <a:t>frame </a:t>
            </a:r>
            <a:r>
              <a:rPr sz="2400" b="1" i="1" spc="-160" dirty="0">
                <a:latin typeface="Times New Roman" panose="02020603050405020304" pitchFamily="18" charset="0"/>
                <a:cs typeface="Times New Roman" panose="02020603050405020304" pitchFamily="18" charset="0"/>
              </a:rPr>
              <a:t>it </a:t>
            </a:r>
            <a:r>
              <a:rPr sz="2400" b="1" i="1" spc="-50" dirty="0">
                <a:latin typeface="Times New Roman" panose="02020603050405020304" pitchFamily="18" charset="0"/>
                <a:cs typeface="Times New Roman" panose="02020603050405020304" pitchFamily="18" charset="0"/>
              </a:rPr>
              <a:t>receives. </a:t>
            </a:r>
            <a:r>
              <a:rPr sz="2400" b="1" i="1" spc="-254" dirty="0">
                <a:latin typeface="Times New Roman" panose="02020603050405020304" pitchFamily="18" charset="0"/>
                <a:cs typeface="Times New Roman" panose="02020603050405020304" pitchFamily="18" charset="0"/>
              </a:rPr>
              <a:t>This  </a:t>
            </a:r>
            <a:r>
              <a:rPr sz="2400" b="1" i="1" spc="-65" dirty="0">
                <a:latin typeface="Times New Roman" panose="02020603050405020304" pitchFamily="18" charset="0"/>
                <a:cs typeface="Times New Roman" panose="02020603050405020304" pitchFamily="18" charset="0"/>
              </a:rPr>
              <a:t>information allows </a:t>
            </a:r>
            <a:r>
              <a:rPr sz="2400" b="1" i="1" spc="-70" dirty="0">
                <a:latin typeface="Times New Roman" panose="02020603050405020304" pitchFamily="18" charset="0"/>
                <a:cs typeface="Times New Roman" panose="02020603050405020304" pitchFamily="18" charset="0"/>
              </a:rPr>
              <a:t>switches </a:t>
            </a:r>
            <a:r>
              <a:rPr sz="2400" b="1" i="1" spc="-10" dirty="0">
                <a:latin typeface="Times New Roman" panose="02020603050405020304" pitchFamily="18" charset="0"/>
                <a:cs typeface="Times New Roman" panose="02020603050405020304" pitchFamily="18" charset="0"/>
              </a:rPr>
              <a:t>to </a:t>
            </a:r>
            <a:r>
              <a:rPr sz="2400" b="1" i="1" spc="20" dirty="0">
                <a:latin typeface="Times New Roman" panose="02020603050405020304" pitchFamily="18" charset="0"/>
                <a:cs typeface="Times New Roman" panose="02020603050405020304" pitchFamily="18" charset="0"/>
              </a:rPr>
              <a:t>repeat </a:t>
            </a:r>
            <a:r>
              <a:rPr sz="2400" b="1" i="1" spc="-10" dirty="0">
                <a:latin typeface="Times New Roman" panose="02020603050405020304" pitchFamily="18" charset="0"/>
                <a:cs typeface="Times New Roman" panose="02020603050405020304" pitchFamily="18" charset="0"/>
              </a:rPr>
              <a:t>incoming  </a:t>
            </a:r>
            <a:r>
              <a:rPr sz="2400" b="1" i="1" spc="100" dirty="0">
                <a:latin typeface="Times New Roman" panose="02020603050405020304" pitchFamily="18" charset="0"/>
                <a:cs typeface="Times New Roman" panose="02020603050405020304" pitchFamily="18" charset="0"/>
              </a:rPr>
              <a:t>data</a:t>
            </a:r>
            <a:r>
              <a:rPr sz="2400" b="1" i="1" spc="-175" dirty="0">
                <a:latin typeface="Times New Roman" panose="02020603050405020304" pitchFamily="18" charset="0"/>
                <a:cs typeface="Times New Roman" panose="02020603050405020304" pitchFamily="18" charset="0"/>
              </a:rPr>
              <a:t> </a:t>
            </a:r>
            <a:r>
              <a:rPr sz="2400" b="1" i="1" spc="-85" dirty="0">
                <a:latin typeface="Times New Roman" panose="02020603050405020304" pitchFamily="18" charset="0"/>
                <a:cs typeface="Times New Roman" panose="02020603050405020304" pitchFamily="18" charset="0"/>
              </a:rPr>
              <a:t>frames</a:t>
            </a:r>
            <a:r>
              <a:rPr sz="2400" b="1" i="1" spc="-180" dirty="0">
                <a:latin typeface="Times New Roman" panose="02020603050405020304" pitchFamily="18" charset="0"/>
                <a:cs typeface="Times New Roman" panose="02020603050405020304" pitchFamily="18" charset="0"/>
              </a:rPr>
              <a:t> </a:t>
            </a:r>
            <a:r>
              <a:rPr sz="2400" b="1" i="1" spc="-70" dirty="0">
                <a:latin typeface="Times New Roman" panose="02020603050405020304" pitchFamily="18" charset="0"/>
                <a:cs typeface="Times New Roman" panose="02020603050405020304" pitchFamily="18" charset="0"/>
              </a:rPr>
              <a:t>only</a:t>
            </a:r>
            <a:r>
              <a:rPr sz="2400" b="1" i="1" spc="-195"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to</a:t>
            </a:r>
            <a:r>
              <a:rPr sz="2400" b="1" i="1" spc="-185"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the</a:t>
            </a:r>
            <a:r>
              <a:rPr sz="2400" b="1" i="1" spc="-190"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computer</a:t>
            </a:r>
            <a:r>
              <a:rPr sz="2400" b="1" i="1" spc="-190" dirty="0">
                <a:latin typeface="Times New Roman" panose="02020603050405020304" pitchFamily="18" charset="0"/>
                <a:cs typeface="Times New Roman" panose="02020603050405020304" pitchFamily="18" charset="0"/>
              </a:rPr>
              <a:t> </a:t>
            </a:r>
            <a:r>
              <a:rPr sz="2400" b="1" i="1" spc="-95" dirty="0">
                <a:latin typeface="Times New Roman" panose="02020603050405020304" pitchFamily="18" charset="0"/>
                <a:cs typeface="Times New Roman" panose="02020603050405020304" pitchFamily="18" charset="0"/>
              </a:rPr>
              <a:t>or</a:t>
            </a:r>
            <a:r>
              <a:rPr sz="2400" b="1" i="1" spc="-195" dirty="0">
                <a:latin typeface="Times New Roman" panose="02020603050405020304" pitchFamily="18" charset="0"/>
                <a:cs typeface="Times New Roman" panose="02020603050405020304" pitchFamily="18" charset="0"/>
              </a:rPr>
              <a:t> </a:t>
            </a:r>
            <a:r>
              <a:rPr sz="2400" b="1" i="1" spc="-30" dirty="0">
                <a:latin typeface="Times New Roman" panose="02020603050405020304" pitchFamily="18" charset="0"/>
                <a:cs typeface="Times New Roman" panose="02020603050405020304" pitchFamily="18" charset="0"/>
              </a:rPr>
              <a:t>computers</a:t>
            </a:r>
            <a:r>
              <a:rPr sz="2400" b="1" i="1" spc="-180" dirty="0">
                <a:latin typeface="Times New Roman" panose="02020603050405020304" pitchFamily="18" charset="0"/>
                <a:cs typeface="Times New Roman" panose="02020603050405020304" pitchFamily="18" charset="0"/>
              </a:rPr>
              <a:t> </a:t>
            </a:r>
            <a:r>
              <a:rPr sz="2400" b="1" i="1" spc="-10" dirty="0">
                <a:latin typeface="Times New Roman" panose="02020603050405020304" pitchFamily="18" charset="0"/>
                <a:cs typeface="Times New Roman" panose="02020603050405020304" pitchFamily="18" charset="0"/>
              </a:rPr>
              <a:t>to  </a:t>
            </a:r>
            <a:r>
              <a:rPr sz="2400" b="1" i="1" dirty="0">
                <a:latin typeface="Times New Roman" panose="02020603050405020304" pitchFamily="18" charset="0"/>
                <a:cs typeface="Times New Roman" panose="02020603050405020304" pitchFamily="18" charset="0"/>
              </a:rPr>
              <a:t>which </a:t>
            </a:r>
            <a:r>
              <a:rPr sz="2400" b="1" i="1" spc="195" dirty="0">
                <a:latin typeface="Times New Roman" panose="02020603050405020304" pitchFamily="18" charset="0"/>
                <a:cs typeface="Times New Roman" panose="02020603050405020304" pitchFamily="18" charset="0"/>
              </a:rPr>
              <a:t>a </a:t>
            </a:r>
            <a:r>
              <a:rPr sz="2400" b="1" i="1" spc="-40" dirty="0">
                <a:latin typeface="Times New Roman" panose="02020603050405020304" pitchFamily="18" charset="0"/>
                <a:cs typeface="Times New Roman" panose="02020603050405020304" pitchFamily="18" charset="0"/>
              </a:rPr>
              <a:t>frame </a:t>
            </a:r>
            <a:r>
              <a:rPr sz="2400" b="1" i="1" spc="-254" dirty="0">
                <a:latin typeface="Times New Roman" panose="02020603050405020304" pitchFamily="18" charset="0"/>
                <a:cs typeface="Times New Roman" panose="02020603050405020304" pitchFamily="18" charset="0"/>
              </a:rPr>
              <a:t>is </a:t>
            </a:r>
            <a:r>
              <a:rPr sz="2400" b="1" i="1" spc="-30" dirty="0">
                <a:latin typeface="Times New Roman" panose="02020603050405020304" pitchFamily="18" charset="0"/>
                <a:cs typeface="Times New Roman" panose="02020603050405020304" pitchFamily="18" charset="0"/>
              </a:rPr>
              <a:t>addressed. </a:t>
            </a:r>
            <a:r>
              <a:rPr sz="2400" b="1" i="1" spc="-260" dirty="0">
                <a:latin typeface="Times New Roman" panose="02020603050405020304" pitchFamily="18" charset="0"/>
                <a:cs typeface="Times New Roman" panose="02020603050405020304" pitchFamily="18" charset="0"/>
              </a:rPr>
              <a:t>This </a:t>
            </a:r>
            <a:r>
              <a:rPr sz="2400" b="1" i="1" spc="-20" dirty="0">
                <a:latin typeface="Times New Roman" panose="02020603050405020304" pitchFamily="18" charset="0"/>
                <a:cs typeface="Times New Roman" panose="02020603050405020304" pitchFamily="18" charset="0"/>
              </a:rPr>
              <a:t>speeds </a:t>
            </a:r>
            <a:r>
              <a:rPr sz="2400" b="1" i="1" spc="40" dirty="0">
                <a:latin typeface="Times New Roman" panose="02020603050405020304" pitchFamily="18" charset="0"/>
                <a:cs typeface="Times New Roman" panose="02020603050405020304" pitchFamily="18" charset="0"/>
              </a:rPr>
              <a:t>up </a:t>
            </a:r>
            <a:r>
              <a:rPr sz="2400" b="1" i="1" spc="-20" dirty="0">
                <a:latin typeface="Times New Roman" panose="02020603050405020304" pitchFamily="18" charset="0"/>
                <a:cs typeface="Times New Roman" panose="02020603050405020304" pitchFamily="18" charset="0"/>
              </a:rPr>
              <a:t>the  </a:t>
            </a:r>
            <a:r>
              <a:rPr sz="2400" b="1" i="1" spc="-65" dirty="0">
                <a:latin typeface="Times New Roman" panose="02020603050405020304" pitchFamily="18" charset="0"/>
                <a:cs typeface="Times New Roman" panose="02020603050405020304" pitchFamily="18" charset="0"/>
              </a:rPr>
              <a:t>network </a:t>
            </a:r>
            <a:r>
              <a:rPr sz="2400" b="1" i="1" spc="95" dirty="0">
                <a:latin typeface="Times New Roman" panose="02020603050405020304" pitchFamily="18" charset="0"/>
                <a:cs typeface="Times New Roman" panose="02020603050405020304" pitchFamily="18" charset="0"/>
              </a:rPr>
              <a:t>and </a:t>
            </a:r>
            <a:r>
              <a:rPr sz="2400" b="1" i="1" spc="-5" dirty="0">
                <a:latin typeface="Times New Roman" panose="02020603050405020304" pitchFamily="18" charset="0"/>
                <a:cs typeface="Times New Roman" panose="02020603050405020304" pitchFamily="18" charset="0"/>
              </a:rPr>
              <a:t>reduces</a:t>
            </a:r>
            <a:r>
              <a:rPr sz="2400" b="1" i="1" spc="-590"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congestion.</a:t>
            </a:r>
            <a:endParaRPr sz="2400" b="1" i="1" dirty="0">
              <a:latin typeface="Times New Roman" panose="02020603050405020304" pitchFamily="18" charset="0"/>
              <a:cs typeface="Times New Roman" panose="02020603050405020304" pitchFamily="18" charset="0"/>
            </a:endParaRPr>
          </a:p>
          <a:p>
            <a:pPr marL="12700" marR="79375">
              <a:lnSpc>
                <a:spcPct val="100000"/>
              </a:lnSpc>
              <a:spcBef>
                <a:spcPts val="600"/>
              </a:spcBef>
            </a:pPr>
            <a:endParaRPr lang="en-US" sz="2400" b="1" i="1" spc="-95" dirty="0">
              <a:latin typeface="Times New Roman" panose="02020603050405020304" pitchFamily="18" charset="0"/>
              <a:cs typeface="Times New Roman" panose="02020603050405020304" pitchFamily="18" charset="0"/>
            </a:endParaRPr>
          </a:p>
          <a:p>
            <a:pPr marL="12700" marR="79375">
              <a:lnSpc>
                <a:spcPct val="100000"/>
              </a:lnSpc>
              <a:spcBef>
                <a:spcPts val="600"/>
              </a:spcBef>
            </a:pPr>
            <a:r>
              <a:rPr sz="2400" b="1" i="1" spc="-95" dirty="0">
                <a:latin typeface="Times New Roman" panose="02020603050405020304" pitchFamily="18" charset="0"/>
                <a:cs typeface="Times New Roman" panose="02020603050405020304" pitchFamily="18" charset="0"/>
              </a:rPr>
              <a:t>As </a:t>
            </a:r>
            <a:r>
              <a:rPr sz="2400" b="1" i="1" spc="-85" dirty="0">
                <a:latin typeface="Times New Roman" panose="02020603050405020304" pitchFamily="18" charset="0"/>
                <a:cs typeface="Times New Roman" panose="02020603050405020304" pitchFamily="18" charset="0"/>
              </a:rPr>
              <a:t>with </a:t>
            </a:r>
            <a:r>
              <a:rPr sz="2400" b="1" i="1" spc="-105" dirty="0">
                <a:latin typeface="Times New Roman" panose="02020603050405020304" pitchFamily="18" charset="0"/>
                <a:cs typeface="Times New Roman" panose="02020603050405020304" pitchFamily="18" charset="0"/>
              </a:rPr>
              <a:t>hubs, </a:t>
            </a:r>
            <a:r>
              <a:rPr sz="2400" b="1" i="1" spc="-85" dirty="0">
                <a:latin typeface="Times New Roman" panose="02020603050405020304" pitchFamily="18" charset="0"/>
                <a:cs typeface="Times New Roman" panose="02020603050405020304" pitchFamily="18" charset="0"/>
              </a:rPr>
              <a:t>Ethernet </a:t>
            </a:r>
            <a:r>
              <a:rPr sz="2400" b="1" i="1" spc="-55" dirty="0">
                <a:latin typeface="Times New Roman" panose="02020603050405020304" pitchFamily="18" charset="0"/>
                <a:cs typeface="Times New Roman" panose="02020603050405020304" pitchFamily="18" charset="0"/>
              </a:rPr>
              <a:t>implementations </a:t>
            </a:r>
            <a:r>
              <a:rPr sz="2400" b="1" i="1" spc="5" dirty="0">
                <a:latin typeface="Times New Roman" panose="02020603050405020304" pitchFamily="18" charset="0"/>
                <a:cs typeface="Times New Roman" panose="02020603050405020304" pitchFamily="18" charset="0"/>
              </a:rPr>
              <a:t>of</a:t>
            </a:r>
            <a:r>
              <a:rPr sz="2400" b="1" i="1" spc="-630" dirty="0">
                <a:latin typeface="Times New Roman" panose="02020603050405020304" pitchFamily="18" charset="0"/>
                <a:cs typeface="Times New Roman" panose="02020603050405020304" pitchFamily="18" charset="0"/>
              </a:rPr>
              <a:t> </a:t>
            </a:r>
            <a:r>
              <a:rPr sz="2400" b="1" i="1" spc="-65" dirty="0">
                <a:latin typeface="Times New Roman" panose="02020603050405020304" pitchFamily="18" charset="0"/>
                <a:cs typeface="Times New Roman" panose="02020603050405020304" pitchFamily="18" charset="0"/>
              </a:rPr>
              <a:t>network  </a:t>
            </a:r>
            <a:r>
              <a:rPr sz="2400" b="1" i="1" spc="-70" dirty="0">
                <a:latin typeface="Times New Roman" panose="02020603050405020304" pitchFamily="18" charset="0"/>
                <a:cs typeface="Times New Roman" panose="02020603050405020304" pitchFamily="18" charset="0"/>
              </a:rPr>
              <a:t>switches </a:t>
            </a:r>
            <a:r>
              <a:rPr sz="2400" b="1" i="1" spc="5" dirty="0">
                <a:latin typeface="Times New Roman" panose="02020603050405020304" pitchFamily="18" charset="0"/>
                <a:cs typeface="Times New Roman" panose="02020603050405020304" pitchFamily="18" charset="0"/>
              </a:rPr>
              <a:t>are </a:t>
            </a:r>
            <a:r>
              <a:rPr sz="2400" b="1" i="1" spc="-20" dirty="0">
                <a:latin typeface="Times New Roman" panose="02020603050405020304" pitchFamily="18" charset="0"/>
                <a:cs typeface="Times New Roman" panose="02020603050405020304" pitchFamily="18" charset="0"/>
              </a:rPr>
              <a:t>the </a:t>
            </a:r>
            <a:r>
              <a:rPr sz="2400" b="1" i="1" spc="-114" dirty="0">
                <a:latin typeface="Times New Roman" panose="02020603050405020304" pitchFamily="18" charset="0"/>
                <a:cs typeface="Times New Roman" panose="02020603050405020304" pitchFamily="18" charset="0"/>
              </a:rPr>
              <a:t>most </a:t>
            </a:r>
            <a:r>
              <a:rPr sz="2400" b="1" i="1" spc="5" dirty="0">
                <a:latin typeface="Times New Roman" panose="02020603050405020304" pitchFamily="18" charset="0"/>
                <a:cs typeface="Times New Roman" panose="02020603050405020304" pitchFamily="18" charset="0"/>
              </a:rPr>
              <a:t>common. </a:t>
            </a:r>
            <a:r>
              <a:rPr sz="2400" b="1" i="1" spc="-40" dirty="0">
                <a:latin typeface="Times New Roman" panose="02020603050405020304" pitchFamily="18" charset="0"/>
                <a:cs typeface="Times New Roman" panose="02020603050405020304" pitchFamily="18" charset="0"/>
              </a:rPr>
              <a:t>Mainstream  </a:t>
            </a:r>
            <a:r>
              <a:rPr sz="2400" b="1" i="1" spc="-85" dirty="0">
                <a:latin typeface="Times New Roman" panose="02020603050405020304" pitchFamily="18" charset="0"/>
                <a:cs typeface="Times New Roman" panose="02020603050405020304" pitchFamily="18" charset="0"/>
              </a:rPr>
              <a:t>Ethernet </a:t>
            </a:r>
            <a:r>
              <a:rPr sz="2400" b="1" i="1" spc="-75" dirty="0">
                <a:latin typeface="Times New Roman" panose="02020603050405020304" pitchFamily="18" charset="0"/>
                <a:cs typeface="Times New Roman" panose="02020603050405020304" pitchFamily="18" charset="0"/>
              </a:rPr>
              <a:t>switches </a:t>
            </a:r>
            <a:r>
              <a:rPr sz="2400" b="1" i="1" spc="-65" dirty="0">
                <a:latin typeface="Times New Roman" panose="02020603050405020304" pitchFamily="18" charset="0"/>
                <a:cs typeface="Times New Roman" panose="02020603050405020304" pitchFamily="18" charset="0"/>
              </a:rPr>
              <a:t>support </a:t>
            </a:r>
            <a:r>
              <a:rPr sz="2400" b="1" i="1" spc="-70" dirty="0">
                <a:latin typeface="Times New Roman" panose="02020603050405020304" pitchFamily="18" charset="0"/>
                <a:cs typeface="Times New Roman" panose="02020603050405020304" pitchFamily="18" charset="0"/>
              </a:rPr>
              <a:t>either </a:t>
            </a:r>
            <a:r>
              <a:rPr sz="2400" b="1" i="1" spc="-175" dirty="0">
                <a:latin typeface="Times New Roman" panose="02020603050405020304" pitchFamily="18" charset="0"/>
                <a:cs typeface="Times New Roman" panose="02020603050405020304" pitchFamily="18" charset="0"/>
              </a:rPr>
              <a:t>10/100 </a:t>
            </a:r>
            <a:r>
              <a:rPr sz="2400" b="1" i="1" spc="30" dirty="0">
                <a:latin typeface="Times New Roman" panose="02020603050405020304" pitchFamily="18" charset="0"/>
                <a:cs typeface="Times New Roman" panose="02020603050405020304" pitchFamily="18" charset="0"/>
              </a:rPr>
              <a:t>Mbps </a:t>
            </a:r>
            <a:r>
              <a:rPr sz="2400" b="1" i="1" spc="-120" dirty="0">
                <a:latin typeface="Times New Roman" panose="02020603050405020304" pitchFamily="18" charset="0"/>
                <a:cs typeface="Times New Roman" panose="02020603050405020304" pitchFamily="18" charset="0"/>
              </a:rPr>
              <a:t>Fast  </a:t>
            </a:r>
            <a:r>
              <a:rPr sz="2400" b="1" i="1" spc="-85" dirty="0">
                <a:latin typeface="Times New Roman" panose="02020603050405020304" pitchFamily="18" charset="0"/>
                <a:cs typeface="Times New Roman" panose="02020603050405020304" pitchFamily="18" charset="0"/>
              </a:rPr>
              <a:t>Ethernet </a:t>
            </a:r>
            <a:r>
              <a:rPr sz="2400" b="1" i="1" spc="-100" dirty="0">
                <a:latin typeface="Times New Roman" panose="02020603050405020304" pitchFamily="18" charset="0"/>
                <a:cs typeface="Times New Roman" panose="02020603050405020304" pitchFamily="18" charset="0"/>
              </a:rPr>
              <a:t>or </a:t>
            </a:r>
            <a:r>
              <a:rPr sz="2400" b="1" i="1" spc="25" dirty="0">
                <a:latin typeface="Times New Roman" panose="02020603050405020304" pitchFamily="18" charset="0"/>
                <a:cs typeface="Times New Roman" panose="02020603050405020304" pitchFamily="18" charset="0"/>
              </a:rPr>
              <a:t>Gigabit </a:t>
            </a:r>
            <a:r>
              <a:rPr sz="2400" b="1" i="1" spc="-85" dirty="0">
                <a:latin typeface="Times New Roman" panose="02020603050405020304" pitchFamily="18" charset="0"/>
                <a:cs typeface="Times New Roman" panose="02020603050405020304" pitchFamily="18" charset="0"/>
              </a:rPr>
              <a:t>Ethernet </a:t>
            </a:r>
            <a:r>
              <a:rPr sz="2400" b="1" i="1" spc="-180" dirty="0">
                <a:latin typeface="Times New Roman" panose="02020603050405020304" pitchFamily="18" charset="0"/>
                <a:cs typeface="Times New Roman" panose="02020603050405020304" pitchFamily="18" charset="0"/>
              </a:rPr>
              <a:t>(10/100/1000)  </a:t>
            </a:r>
            <a:r>
              <a:rPr sz="2400" b="1" i="1" spc="-70" dirty="0">
                <a:latin typeface="Times New Roman" panose="02020603050405020304" pitchFamily="18" charset="0"/>
                <a:cs typeface="Times New Roman" panose="02020603050405020304" pitchFamily="18" charset="0"/>
              </a:rPr>
              <a:t>standards.</a:t>
            </a:r>
            <a:endParaRPr sz="2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7469" y="3810"/>
            <a:ext cx="6407150" cy="4292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48130" y="4436109"/>
            <a:ext cx="5617210" cy="86359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916939" y="5732779"/>
            <a:ext cx="7560309" cy="269240"/>
          </a:xfrm>
          <a:prstGeom prst="rect">
            <a:avLst/>
          </a:prstGeom>
        </p:spPr>
        <p:txBody>
          <a:bodyPr vert="horz" wrap="square" lIns="0" tIns="12700" rIns="0" bIns="0" rtlCol="0">
            <a:spAutoFit/>
          </a:bodyPr>
          <a:lstStyle/>
          <a:p>
            <a:pPr marL="12700">
              <a:lnSpc>
                <a:spcPct val="100000"/>
              </a:lnSpc>
              <a:spcBef>
                <a:spcPts val="100"/>
              </a:spcBef>
            </a:pPr>
            <a:r>
              <a:rPr sz="1600" spc="-215" dirty="0">
                <a:latin typeface="Arial Black"/>
                <a:cs typeface="Arial Black"/>
              </a:rPr>
              <a:t>Switches</a:t>
            </a:r>
            <a:r>
              <a:rPr sz="1600" spc="-85" dirty="0">
                <a:latin typeface="Arial Black"/>
                <a:cs typeface="Arial Black"/>
              </a:rPr>
              <a:t> </a:t>
            </a:r>
            <a:r>
              <a:rPr sz="1600" spc="-195" dirty="0">
                <a:latin typeface="Arial Black"/>
                <a:cs typeface="Arial Black"/>
              </a:rPr>
              <a:t>operate</a:t>
            </a:r>
            <a:r>
              <a:rPr sz="1600" spc="-85" dirty="0">
                <a:latin typeface="Arial Black"/>
                <a:cs typeface="Arial Black"/>
              </a:rPr>
              <a:t> </a:t>
            </a:r>
            <a:r>
              <a:rPr sz="1600" spc="-229" dirty="0">
                <a:latin typeface="Arial Black"/>
                <a:cs typeface="Arial Black"/>
              </a:rPr>
              <a:t>at</a:t>
            </a:r>
            <a:r>
              <a:rPr sz="1600" spc="-90" dirty="0">
                <a:latin typeface="Arial Black"/>
                <a:cs typeface="Arial Black"/>
              </a:rPr>
              <a:t> </a:t>
            </a:r>
            <a:r>
              <a:rPr sz="1600" spc="-204" dirty="0">
                <a:latin typeface="Arial Black"/>
                <a:cs typeface="Arial Black"/>
              </a:rPr>
              <a:t>both</a:t>
            </a:r>
            <a:r>
              <a:rPr sz="1600" spc="-80" dirty="0">
                <a:latin typeface="Arial Black"/>
                <a:cs typeface="Arial Black"/>
              </a:rPr>
              <a:t> </a:t>
            </a:r>
            <a:r>
              <a:rPr sz="1600" spc="-215" dirty="0">
                <a:latin typeface="Arial Black"/>
                <a:cs typeface="Arial Black"/>
              </a:rPr>
              <a:t>the</a:t>
            </a:r>
            <a:r>
              <a:rPr sz="1600" spc="-90" dirty="0">
                <a:latin typeface="Arial Black"/>
                <a:cs typeface="Arial Black"/>
              </a:rPr>
              <a:t> </a:t>
            </a:r>
            <a:r>
              <a:rPr sz="1600" spc="-195" dirty="0">
                <a:latin typeface="Arial Black"/>
                <a:cs typeface="Arial Black"/>
              </a:rPr>
              <a:t>physical</a:t>
            </a:r>
            <a:r>
              <a:rPr sz="1600" spc="-80" dirty="0">
                <a:latin typeface="Arial Black"/>
                <a:cs typeface="Arial Black"/>
              </a:rPr>
              <a:t> </a:t>
            </a:r>
            <a:r>
              <a:rPr sz="1600" spc="-185" dirty="0">
                <a:latin typeface="Arial Black"/>
                <a:cs typeface="Arial Black"/>
              </a:rPr>
              <a:t>layer</a:t>
            </a:r>
            <a:r>
              <a:rPr sz="1600" spc="-95" dirty="0">
                <a:latin typeface="Arial Black"/>
                <a:cs typeface="Arial Black"/>
              </a:rPr>
              <a:t> </a:t>
            </a:r>
            <a:r>
              <a:rPr sz="1600" spc="-185" dirty="0">
                <a:latin typeface="Arial Black"/>
                <a:cs typeface="Arial Black"/>
              </a:rPr>
              <a:t>and</a:t>
            </a:r>
            <a:r>
              <a:rPr sz="1600" spc="-90" dirty="0">
                <a:latin typeface="Arial Black"/>
                <a:cs typeface="Arial Black"/>
              </a:rPr>
              <a:t> </a:t>
            </a:r>
            <a:r>
              <a:rPr sz="1600" spc="-215" dirty="0">
                <a:latin typeface="Arial Black"/>
                <a:cs typeface="Arial Black"/>
              </a:rPr>
              <a:t>the</a:t>
            </a:r>
            <a:r>
              <a:rPr sz="1600" spc="-85" dirty="0">
                <a:latin typeface="Arial Black"/>
                <a:cs typeface="Arial Black"/>
              </a:rPr>
              <a:t> </a:t>
            </a:r>
            <a:r>
              <a:rPr sz="1600" spc="-204" dirty="0">
                <a:latin typeface="Arial Black"/>
                <a:cs typeface="Arial Black"/>
              </a:rPr>
              <a:t>data</a:t>
            </a:r>
            <a:r>
              <a:rPr sz="1600" spc="-90" dirty="0">
                <a:latin typeface="Arial Black"/>
                <a:cs typeface="Arial Black"/>
              </a:rPr>
              <a:t> </a:t>
            </a:r>
            <a:r>
              <a:rPr sz="1600" spc="-204" dirty="0">
                <a:latin typeface="Arial Black"/>
                <a:cs typeface="Arial Black"/>
              </a:rPr>
              <a:t>link</a:t>
            </a:r>
            <a:r>
              <a:rPr sz="1600" spc="-85" dirty="0">
                <a:latin typeface="Arial Black"/>
                <a:cs typeface="Arial Black"/>
              </a:rPr>
              <a:t> </a:t>
            </a:r>
            <a:r>
              <a:rPr sz="1600" spc="-185" dirty="0">
                <a:latin typeface="Arial Black"/>
                <a:cs typeface="Arial Black"/>
              </a:rPr>
              <a:t>layer</a:t>
            </a:r>
            <a:r>
              <a:rPr sz="1600" spc="-95" dirty="0">
                <a:latin typeface="Arial Black"/>
                <a:cs typeface="Arial Black"/>
              </a:rPr>
              <a:t> </a:t>
            </a:r>
            <a:r>
              <a:rPr sz="1600" spc="-185" dirty="0">
                <a:latin typeface="Arial Black"/>
                <a:cs typeface="Arial Black"/>
              </a:rPr>
              <a:t>of</a:t>
            </a:r>
            <a:r>
              <a:rPr sz="1600" spc="-80" dirty="0">
                <a:latin typeface="Arial Black"/>
                <a:cs typeface="Arial Black"/>
              </a:rPr>
              <a:t> </a:t>
            </a:r>
            <a:r>
              <a:rPr sz="1600" spc="-215" dirty="0">
                <a:latin typeface="Arial Black"/>
                <a:cs typeface="Arial Black"/>
              </a:rPr>
              <a:t>the</a:t>
            </a:r>
            <a:r>
              <a:rPr sz="1600" spc="-90" dirty="0">
                <a:latin typeface="Arial Black"/>
                <a:cs typeface="Arial Black"/>
              </a:rPr>
              <a:t> </a:t>
            </a:r>
            <a:r>
              <a:rPr sz="1600" spc="-120" dirty="0">
                <a:latin typeface="Arial Black"/>
                <a:cs typeface="Arial Black"/>
              </a:rPr>
              <a:t>OSI</a:t>
            </a:r>
            <a:r>
              <a:rPr sz="1600" spc="-95" dirty="0">
                <a:latin typeface="Arial Black"/>
                <a:cs typeface="Arial Black"/>
              </a:rPr>
              <a:t> </a:t>
            </a:r>
            <a:r>
              <a:rPr sz="1600" spc="-165" dirty="0">
                <a:latin typeface="Arial Black"/>
                <a:cs typeface="Arial Black"/>
              </a:rPr>
              <a:t>Model.</a:t>
            </a:r>
            <a:endParaRPr sz="1600">
              <a:latin typeface="Arial Black"/>
              <a:cs typeface="Arial Blac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6100" y="334009"/>
            <a:ext cx="4537709" cy="118999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78509" y="497840"/>
            <a:ext cx="2614930" cy="848360"/>
          </a:xfrm>
          <a:prstGeom prst="rect">
            <a:avLst/>
          </a:prstGeom>
        </p:spPr>
        <p:txBody>
          <a:bodyPr vert="horz" wrap="square" lIns="0" tIns="12700" rIns="0" bIns="0" rtlCol="0">
            <a:spAutoFit/>
          </a:bodyPr>
          <a:lstStyle/>
          <a:p>
            <a:pPr marL="12700">
              <a:lnSpc>
                <a:spcPct val="100000"/>
              </a:lnSpc>
              <a:spcBef>
                <a:spcPts val="100"/>
              </a:spcBef>
            </a:pPr>
            <a:r>
              <a:rPr sz="5400" b="0" spc="-40" dirty="0">
                <a:latin typeface="Georgia"/>
                <a:cs typeface="Georgia"/>
              </a:rPr>
              <a:t>Bro</a:t>
            </a:r>
            <a:r>
              <a:rPr sz="5400" b="0" spc="-45" dirty="0">
                <a:latin typeface="Georgia"/>
                <a:cs typeface="Georgia"/>
              </a:rPr>
              <a:t>u</a:t>
            </a:r>
            <a:r>
              <a:rPr sz="5400" b="0" spc="-105" dirty="0">
                <a:latin typeface="Georgia"/>
                <a:cs typeface="Georgia"/>
              </a:rPr>
              <a:t>t</a:t>
            </a:r>
            <a:r>
              <a:rPr sz="5400" b="0" spc="-50" dirty="0">
                <a:latin typeface="Georgia"/>
                <a:cs typeface="Georgia"/>
              </a:rPr>
              <a:t>ers</a:t>
            </a:r>
            <a:endParaRPr sz="5400">
              <a:latin typeface="Georgia"/>
              <a:cs typeface="Georgia"/>
            </a:endParaRPr>
          </a:p>
        </p:txBody>
      </p:sp>
      <p:sp>
        <p:nvSpPr>
          <p:cNvPr id="5" name="object 5"/>
          <p:cNvSpPr txBox="1">
            <a:spLocks noGrp="1"/>
          </p:cNvSpPr>
          <p:nvPr>
            <p:ph idx="1"/>
          </p:nvPr>
        </p:nvSpPr>
        <p:spPr>
          <a:xfrm>
            <a:off x="609599" y="2160590"/>
            <a:ext cx="6347714" cy="1475404"/>
          </a:xfrm>
          <a:prstGeom prst="rect">
            <a:avLst/>
          </a:prstGeom>
        </p:spPr>
        <p:txBody>
          <a:bodyPr vert="horz" wrap="square" lIns="0" tIns="89535" rIns="0" bIns="0" rtlCol="0">
            <a:spAutoFit/>
          </a:bodyPr>
          <a:lstStyle/>
          <a:p>
            <a:pPr marL="473075" marR="5080">
              <a:lnSpc>
                <a:spcPct val="100099"/>
              </a:lnSpc>
              <a:spcBef>
                <a:spcPts val="95"/>
              </a:spcBef>
            </a:pPr>
            <a:r>
              <a:rPr b="1" i="1" spc="-120" dirty="0">
                <a:solidFill>
                  <a:schemeClr val="tx1"/>
                </a:solidFill>
                <a:latin typeface="Times New Roman" panose="02020603050405020304" pitchFamily="18" charset="0"/>
                <a:cs typeface="Times New Roman" panose="02020603050405020304" pitchFamily="18" charset="0"/>
              </a:rPr>
              <a:t>Brouters </a:t>
            </a:r>
            <a:r>
              <a:rPr b="1" i="1" spc="5" dirty="0">
                <a:solidFill>
                  <a:schemeClr val="tx1"/>
                </a:solidFill>
                <a:latin typeface="Times New Roman" panose="02020603050405020304" pitchFamily="18" charset="0"/>
                <a:cs typeface="Times New Roman" panose="02020603050405020304" pitchFamily="18" charset="0"/>
              </a:rPr>
              <a:t>are </a:t>
            </a:r>
            <a:r>
              <a:rPr b="1" i="1" spc="165" dirty="0">
                <a:solidFill>
                  <a:schemeClr val="tx1"/>
                </a:solidFill>
                <a:latin typeface="Times New Roman" panose="02020603050405020304" pitchFamily="18" charset="0"/>
                <a:cs typeface="Times New Roman" panose="02020603050405020304" pitchFamily="18" charset="0"/>
              </a:rPr>
              <a:t>a </a:t>
            </a:r>
            <a:r>
              <a:rPr b="1" i="1" spc="15" dirty="0">
                <a:solidFill>
                  <a:schemeClr val="tx1"/>
                </a:solidFill>
                <a:latin typeface="Times New Roman" panose="02020603050405020304" pitchFamily="18" charset="0"/>
                <a:cs typeface="Times New Roman" panose="02020603050405020304" pitchFamily="18" charset="0"/>
              </a:rPr>
              <a:t>combination </a:t>
            </a:r>
            <a:r>
              <a:rPr b="1" i="1" spc="5" dirty="0">
                <a:solidFill>
                  <a:schemeClr val="tx1"/>
                </a:solidFill>
                <a:latin typeface="Times New Roman" panose="02020603050405020304" pitchFamily="18" charset="0"/>
                <a:cs typeface="Times New Roman" panose="02020603050405020304" pitchFamily="18" charset="0"/>
              </a:rPr>
              <a:t>of </a:t>
            </a:r>
            <a:r>
              <a:rPr b="1" i="1" spc="-75" dirty="0">
                <a:solidFill>
                  <a:schemeClr val="tx1"/>
                </a:solidFill>
                <a:latin typeface="Times New Roman" panose="02020603050405020304" pitchFamily="18" charset="0"/>
                <a:cs typeface="Times New Roman" panose="02020603050405020304" pitchFamily="18" charset="0"/>
              </a:rPr>
              <a:t>router </a:t>
            </a:r>
            <a:r>
              <a:rPr b="1" i="1" spc="75" dirty="0">
                <a:solidFill>
                  <a:schemeClr val="tx1"/>
                </a:solidFill>
                <a:latin typeface="Times New Roman" panose="02020603050405020304" pitchFamily="18" charset="0"/>
                <a:cs typeface="Times New Roman" panose="02020603050405020304" pitchFamily="18" charset="0"/>
              </a:rPr>
              <a:t>and </a:t>
            </a:r>
            <a:r>
              <a:rPr b="1" i="1" spc="-20" dirty="0">
                <a:solidFill>
                  <a:schemeClr val="tx1"/>
                </a:solidFill>
                <a:latin typeface="Times New Roman" panose="02020603050405020304" pitchFamily="18" charset="0"/>
                <a:cs typeface="Times New Roman" panose="02020603050405020304" pitchFamily="18" charset="0"/>
              </a:rPr>
              <a:t>bridge. </a:t>
            </a:r>
            <a:r>
              <a:rPr b="1" i="1" spc="-210" dirty="0">
                <a:solidFill>
                  <a:schemeClr val="tx1"/>
                </a:solidFill>
                <a:latin typeface="Times New Roman" panose="02020603050405020304" pitchFamily="18" charset="0"/>
                <a:cs typeface="Times New Roman" panose="02020603050405020304" pitchFamily="18" charset="0"/>
              </a:rPr>
              <a:t>This </a:t>
            </a:r>
            <a:r>
              <a:rPr b="1" i="1" spc="-204" dirty="0">
                <a:solidFill>
                  <a:schemeClr val="tx1"/>
                </a:solidFill>
                <a:latin typeface="Times New Roman" panose="02020603050405020304" pitchFamily="18" charset="0"/>
                <a:cs typeface="Times New Roman" panose="02020603050405020304" pitchFamily="18" charset="0"/>
              </a:rPr>
              <a:t>is </a:t>
            </a:r>
            <a:r>
              <a:rPr b="1" i="1" spc="165" dirty="0">
                <a:solidFill>
                  <a:schemeClr val="tx1"/>
                </a:solidFill>
                <a:latin typeface="Times New Roman" panose="02020603050405020304" pitchFamily="18" charset="0"/>
                <a:cs typeface="Times New Roman" panose="02020603050405020304" pitchFamily="18" charset="0"/>
              </a:rPr>
              <a:t>a  </a:t>
            </a:r>
            <a:r>
              <a:rPr b="1" i="1" spc="10" dirty="0">
                <a:solidFill>
                  <a:schemeClr val="tx1"/>
                </a:solidFill>
                <a:latin typeface="Times New Roman" panose="02020603050405020304" pitchFamily="18" charset="0"/>
                <a:cs typeface="Times New Roman" panose="02020603050405020304" pitchFamily="18" charset="0"/>
              </a:rPr>
              <a:t>special type </a:t>
            </a:r>
            <a:r>
              <a:rPr b="1" i="1" spc="5" dirty="0">
                <a:solidFill>
                  <a:schemeClr val="tx1"/>
                </a:solidFill>
                <a:latin typeface="Times New Roman" panose="02020603050405020304" pitchFamily="18" charset="0"/>
                <a:cs typeface="Times New Roman" panose="02020603050405020304" pitchFamily="18" charset="0"/>
              </a:rPr>
              <a:t>of </a:t>
            </a:r>
            <a:r>
              <a:rPr b="1" i="1" dirty="0">
                <a:solidFill>
                  <a:schemeClr val="tx1"/>
                </a:solidFill>
                <a:latin typeface="Times New Roman" panose="02020603050405020304" pitchFamily="18" charset="0"/>
                <a:cs typeface="Times New Roman" panose="02020603050405020304" pitchFamily="18" charset="0"/>
              </a:rPr>
              <a:t>equipment </a:t>
            </a:r>
            <a:r>
              <a:rPr b="1" i="1" spc="-20" dirty="0">
                <a:solidFill>
                  <a:schemeClr val="tx1"/>
                </a:solidFill>
                <a:latin typeface="Times New Roman" panose="02020603050405020304" pitchFamily="18" charset="0"/>
                <a:cs typeface="Times New Roman" panose="02020603050405020304" pitchFamily="18" charset="0"/>
              </a:rPr>
              <a:t>used </a:t>
            </a:r>
            <a:r>
              <a:rPr b="1" i="1" spc="-80" dirty="0">
                <a:solidFill>
                  <a:schemeClr val="tx1"/>
                </a:solidFill>
                <a:latin typeface="Times New Roman" panose="02020603050405020304" pitchFamily="18" charset="0"/>
                <a:cs typeface="Times New Roman" panose="02020603050405020304" pitchFamily="18" charset="0"/>
              </a:rPr>
              <a:t>for </a:t>
            </a:r>
            <a:r>
              <a:rPr b="1" i="1" spc="-75" dirty="0">
                <a:solidFill>
                  <a:schemeClr val="tx1"/>
                </a:solidFill>
                <a:latin typeface="Times New Roman" panose="02020603050405020304" pitchFamily="18" charset="0"/>
                <a:cs typeface="Times New Roman" panose="02020603050405020304" pitchFamily="18" charset="0"/>
              </a:rPr>
              <a:t>networks </a:t>
            </a:r>
            <a:r>
              <a:rPr b="1" i="1" spc="-20" dirty="0">
                <a:solidFill>
                  <a:schemeClr val="tx1"/>
                </a:solidFill>
                <a:latin typeface="Times New Roman" panose="02020603050405020304" pitchFamily="18" charset="0"/>
                <a:cs typeface="Times New Roman" panose="02020603050405020304" pitchFamily="18" charset="0"/>
              </a:rPr>
              <a:t>that </a:t>
            </a:r>
            <a:r>
              <a:rPr b="1" i="1" spc="120" dirty="0">
                <a:solidFill>
                  <a:schemeClr val="tx1"/>
                </a:solidFill>
                <a:latin typeface="Times New Roman" panose="02020603050405020304" pitchFamily="18" charset="0"/>
                <a:cs typeface="Times New Roman" panose="02020603050405020304" pitchFamily="18" charset="0"/>
              </a:rPr>
              <a:t>can </a:t>
            </a:r>
            <a:r>
              <a:rPr b="1" i="1" spc="110" dirty="0">
                <a:solidFill>
                  <a:schemeClr val="tx1"/>
                </a:solidFill>
                <a:latin typeface="Times New Roman" panose="02020603050405020304" pitchFamily="18" charset="0"/>
                <a:cs typeface="Times New Roman" panose="02020603050405020304" pitchFamily="18" charset="0"/>
              </a:rPr>
              <a:t>be  </a:t>
            </a:r>
            <a:r>
              <a:rPr b="1" i="1" spc="-55" dirty="0">
                <a:solidFill>
                  <a:schemeClr val="tx1"/>
                </a:solidFill>
                <a:latin typeface="Times New Roman" panose="02020603050405020304" pitchFamily="18" charset="0"/>
                <a:cs typeface="Times New Roman" panose="02020603050405020304" pitchFamily="18" charset="0"/>
              </a:rPr>
              <a:t>either </a:t>
            </a:r>
            <a:r>
              <a:rPr b="1" i="1" spc="20" dirty="0">
                <a:solidFill>
                  <a:schemeClr val="tx1"/>
                </a:solidFill>
                <a:latin typeface="Times New Roman" panose="02020603050405020304" pitchFamily="18" charset="0"/>
                <a:cs typeface="Times New Roman" panose="02020603050405020304" pitchFamily="18" charset="0"/>
              </a:rPr>
              <a:t>bridged </a:t>
            </a:r>
            <a:r>
              <a:rPr b="1" i="1" spc="-85" dirty="0">
                <a:solidFill>
                  <a:schemeClr val="tx1"/>
                </a:solidFill>
                <a:latin typeface="Times New Roman" panose="02020603050405020304" pitchFamily="18" charset="0"/>
                <a:cs typeface="Times New Roman" panose="02020603050405020304" pitchFamily="18" charset="0"/>
              </a:rPr>
              <a:t>or </a:t>
            </a:r>
            <a:r>
              <a:rPr b="1" i="1" spc="-35" dirty="0">
                <a:solidFill>
                  <a:schemeClr val="tx1"/>
                </a:solidFill>
                <a:latin typeface="Times New Roman" panose="02020603050405020304" pitchFamily="18" charset="0"/>
                <a:cs typeface="Times New Roman" panose="02020603050405020304" pitchFamily="18" charset="0"/>
              </a:rPr>
              <a:t>routed, </a:t>
            </a:r>
            <a:r>
              <a:rPr b="1" i="1" spc="45" dirty="0">
                <a:solidFill>
                  <a:schemeClr val="tx1"/>
                </a:solidFill>
                <a:latin typeface="Times New Roman" panose="02020603050405020304" pitchFamily="18" charset="0"/>
                <a:cs typeface="Times New Roman" panose="02020603050405020304" pitchFamily="18" charset="0"/>
              </a:rPr>
              <a:t>based </a:t>
            </a:r>
            <a:r>
              <a:rPr b="1" i="1" spc="20" dirty="0">
                <a:solidFill>
                  <a:schemeClr val="tx1"/>
                </a:solidFill>
                <a:latin typeface="Times New Roman" panose="02020603050405020304" pitchFamily="18" charset="0"/>
                <a:cs typeface="Times New Roman" panose="02020603050405020304" pitchFamily="18" charset="0"/>
              </a:rPr>
              <a:t>on </a:t>
            </a:r>
            <a:r>
              <a:rPr b="1" i="1" spc="-5" dirty="0">
                <a:solidFill>
                  <a:schemeClr val="tx1"/>
                </a:solidFill>
                <a:latin typeface="Times New Roman" panose="02020603050405020304" pitchFamily="18" charset="0"/>
                <a:cs typeface="Times New Roman" panose="02020603050405020304" pitchFamily="18" charset="0"/>
              </a:rPr>
              <a:t>the </a:t>
            </a:r>
            <a:r>
              <a:rPr b="1" i="1" spc="-15" dirty="0">
                <a:solidFill>
                  <a:schemeClr val="tx1"/>
                </a:solidFill>
                <a:latin typeface="Times New Roman" panose="02020603050405020304" pitchFamily="18" charset="0"/>
                <a:cs typeface="Times New Roman" panose="02020603050405020304" pitchFamily="18" charset="0"/>
              </a:rPr>
              <a:t>protocols </a:t>
            </a:r>
            <a:r>
              <a:rPr b="1" i="1" spc="25" dirty="0">
                <a:solidFill>
                  <a:schemeClr val="tx1"/>
                </a:solidFill>
                <a:latin typeface="Times New Roman" panose="02020603050405020304" pitchFamily="18" charset="0"/>
                <a:cs typeface="Times New Roman" panose="02020603050405020304" pitchFamily="18" charset="0"/>
              </a:rPr>
              <a:t>being  </a:t>
            </a:r>
            <a:r>
              <a:rPr b="1" i="1" spc="-15" dirty="0">
                <a:solidFill>
                  <a:schemeClr val="tx1"/>
                </a:solidFill>
                <a:latin typeface="Times New Roman" panose="02020603050405020304" pitchFamily="18" charset="0"/>
                <a:cs typeface="Times New Roman" panose="02020603050405020304" pitchFamily="18" charset="0"/>
              </a:rPr>
              <a:t>forwarded.</a:t>
            </a:r>
            <a:r>
              <a:rPr b="1" i="1" spc="-145" dirty="0">
                <a:solidFill>
                  <a:schemeClr val="tx1"/>
                </a:solidFill>
                <a:latin typeface="Times New Roman" panose="02020603050405020304" pitchFamily="18" charset="0"/>
                <a:cs typeface="Times New Roman" panose="02020603050405020304" pitchFamily="18" charset="0"/>
              </a:rPr>
              <a:t> </a:t>
            </a:r>
            <a:r>
              <a:rPr b="1" i="1" spc="-120" dirty="0">
                <a:solidFill>
                  <a:schemeClr val="tx1"/>
                </a:solidFill>
                <a:latin typeface="Times New Roman" panose="02020603050405020304" pitchFamily="18" charset="0"/>
                <a:cs typeface="Times New Roman" panose="02020603050405020304" pitchFamily="18" charset="0"/>
              </a:rPr>
              <a:t>Brouters</a:t>
            </a:r>
            <a:r>
              <a:rPr b="1" i="1" spc="-150" dirty="0">
                <a:solidFill>
                  <a:schemeClr val="tx1"/>
                </a:solidFill>
                <a:latin typeface="Times New Roman" panose="02020603050405020304" pitchFamily="18" charset="0"/>
                <a:cs typeface="Times New Roman" panose="02020603050405020304" pitchFamily="18" charset="0"/>
              </a:rPr>
              <a:t> </a:t>
            </a:r>
            <a:r>
              <a:rPr b="1" i="1" spc="5" dirty="0">
                <a:solidFill>
                  <a:schemeClr val="tx1"/>
                </a:solidFill>
                <a:latin typeface="Times New Roman" panose="02020603050405020304" pitchFamily="18" charset="0"/>
                <a:cs typeface="Times New Roman" panose="02020603050405020304" pitchFamily="18" charset="0"/>
              </a:rPr>
              <a:t>are</a:t>
            </a:r>
            <a:r>
              <a:rPr b="1" i="1" spc="-140" dirty="0">
                <a:solidFill>
                  <a:schemeClr val="tx1"/>
                </a:solidFill>
                <a:latin typeface="Times New Roman" panose="02020603050405020304" pitchFamily="18" charset="0"/>
                <a:cs typeface="Times New Roman" panose="02020603050405020304" pitchFamily="18" charset="0"/>
              </a:rPr>
              <a:t> </a:t>
            </a:r>
            <a:r>
              <a:rPr b="1" i="1" spc="-10" dirty="0">
                <a:solidFill>
                  <a:schemeClr val="tx1"/>
                </a:solidFill>
                <a:latin typeface="Times New Roman" panose="02020603050405020304" pitchFamily="18" charset="0"/>
                <a:cs typeface="Times New Roman" panose="02020603050405020304" pitchFamily="18" charset="0"/>
              </a:rPr>
              <a:t>complex,</a:t>
            </a:r>
            <a:r>
              <a:rPr b="1" i="1" spc="-125" dirty="0">
                <a:solidFill>
                  <a:schemeClr val="tx1"/>
                </a:solidFill>
                <a:latin typeface="Times New Roman" panose="02020603050405020304" pitchFamily="18" charset="0"/>
                <a:cs typeface="Times New Roman" panose="02020603050405020304" pitchFamily="18" charset="0"/>
              </a:rPr>
              <a:t> </a:t>
            </a:r>
            <a:r>
              <a:rPr b="1" i="1" spc="-95" dirty="0">
                <a:solidFill>
                  <a:schemeClr val="tx1"/>
                </a:solidFill>
                <a:latin typeface="Times New Roman" panose="02020603050405020304" pitchFamily="18" charset="0"/>
                <a:cs typeface="Times New Roman" panose="02020603050405020304" pitchFamily="18" charset="0"/>
              </a:rPr>
              <a:t>fairly</a:t>
            </a:r>
            <a:r>
              <a:rPr b="1" i="1" spc="-125" dirty="0">
                <a:solidFill>
                  <a:schemeClr val="tx1"/>
                </a:solidFill>
                <a:latin typeface="Times New Roman" panose="02020603050405020304" pitchFamily="18" charset="0"/>
                <a:cs typeface="Times New Roman" panose="02020603050405020304" pitchFamily="18" charset="0"/>
              </a:rPr>
              <a:t> </a:t>
            </a:r>
            <a:r>
              <a:rPr b="1" i="1" spc="-35" dirty="0">
                <a:solidFill>
                  <a:schemeClr val="tx1"/>
                </a:solidFill>
                <a:latin typeface="Times New Roman" panose="02020603050405020304" pitchFamily="18" charset="0"/>
                <a:cs typeface="Times New Roman" panose="02020603050405020304" pitchFamily="18" charset="0"/>
              </a:rPr>
              <a:t>expensive</a:t>
            </a:r>
            <a:r>
              <a:rPr b="1" i="1" spc="-140" dirty="0">
                <a:solidFill>
                  <a:schemeClr val="tx1"/>
                </a:solidFill>
                <a:latin typeface="Times New Roman" panose="02020603050405020304" pitchFamily="18" charset="0"/>
                <a:cs typeface="Times New Roman" panose="02020603050405020304" pitchFamily="18" charset="0"/>
              </a:rPr>
              <a:t> </a:t>
            </a:r>
            <a:r>
              <a:rPr b="1" i="1" spc="25" dirty="0">
                <a:solidFill>
                  <a:schemeClr val="tx1"/>
                </a:solidFill>
                <a:latin typeface="Times New Roman" panose="02020603050405020304" pitchFamily="18" charset="0"/>
                <a:cs typeface="Times New Roman" panose="02020603050405020304" pitchFamily="18" charset="0"/>
              </a:rPr>
              <a:t>pieces</a:t>
            </a:r>
            <a:r>
              <a:rPr b="1" i="1" spc="-140" dirty="0">
                <a:solidFill>
                  <a:schemeClr val="tx1"/>
                </a:solidFill>
                <a:latin typeface="Times New Roman" panose="02020603050405020304" pitchFamily="18" charset="0"/>
                <a:cs typeface="Times New Roman" panose="02020603050405020304" pitchFamily="18" charset="0"/>
              </a:rPr>
              <a:t> </a:t>
            </a:r>
            <a:r>
              <a:rPr b="1" i="1" spc="5" dirty="0">
                <a:solidFill>
                  <a:schemeClr val="tx1"/>
                </a:solidFill>
                <a:latin typeface="Times New Roman" panose="02020603050405020304" pitchFamily="18" charset="0"/>
                <a:cs typeface="Times New Roman" panose="02020603050405020304" pitchFamily="18" charset="0"/>
              </a:rPr>
              <a:t>of  equipment</a:t>
            </a:r>
            <a:r>
              <a:rPr b="1" i="1" spc="-130" dirty="0">
                <a:solidFill>
                  <a:schemeClr val="tx1"/>
                </a:solidFill>
                <a:latin typeface="Times New Roman" panose="02020603050405020304" pitchFamily="18" charset="0"/>
                <a:cs typeface="Times New Roman" panose="02020603050405020304" pitchFamily="18" charset="0"/>
              </a:rPr>
              <a:t> </a:t>
            </a:r>
            <a:r>
              <a:rPr b="1" i="1" spc="75" dirty="0">
                <a:solidFill>
                  <a:schemeClr val="tx1"/>
                </a:solidFill>
                <a:latin typeface="Times New Roman" panose="02020603050405020304" pitchFamily="18" charset="0"/>
                <a:cs typeface="Times New Roman" panose="02020603050405020304" pitchFamily="18" charset="0"/>
              </a:rPr>
              <a:t>and</a:t>
            </a:r>
            <a:r>
              <a:rPr b="1" i="1" spc="-160" dirty="0">
                <a:solidFill>
                  <a:schemeClr val="tx1"/>
                </a:solidFill>
                <a:latin typeface="Times New Roman" panose="02020603050405020304" pitchFamily="18" charset="0"/>
                <a:cs typeface="Times New Roman" panose="02020603050405020304" pitchFamily="18" charset="0"/>
              </a:rPr>
              <a:t> </a:t>
            </a:r>
            <a:r>
              <a:rPr b="1" i="1" spc="-55" dirty="0">
                <a:solidFill>
                  <a:schemeClr val="tx1"/>
                </a:solidFill>
                <a:latin typeface="Times New Roman" panose="02020603050405020304" pitchFamily="18" charset="0"/>
                <a:cs typeface="Times New Roman" panose="02020603050405020304" pitchFamily="18" charset="0"/>
              </a:rPr>
              <a:t>as</a:t>
            </a:r>
            <a:r>
              <a:rPr b="1" i="1" spc="-155" dirty="0">
                <a:solidFill>
                  <a:schemeClr val="tx1"/>
                </a:solidFill>
                <a:latin typeface="Times New Roman" panose="02020603050405020304" pitchFamily="18" charset="0"/>
                <a:cs typeface="Times New Roman" panose="02020603050405020304" pitchFamily="18" charset="0"/>
              </a:rPr>
              <a:t> </a:t>
            </a:r>
            <a:r>
              <a:rPr b="1" i="1" spc="-30" dirty="0">
                <a:solidFill>
                  <a:schemeClr val="tx1"/>
                </a:solidFill>
                <a:latin typeface="Times New Roman" panose="02020603050405020304" pitchFamily="18" charset="0"/>
                <a:cs typeface="Times New Roman" panose="02020603050405020304" pitchFamily="18" charset="0"/>
              </a:rPr>
              <a:t>such</a:t>
            </a:r>
            <a:r>
              <a:rPr b="1" i="1" spc="-145" dirty="0">
                <a:solidFill>
                  <a:schemeClr val="tx1"/>
                </a:solidFill>
                <a:latin typeface="Times New Roman" panose="02020603050405020304" pitchFamily="18" charset="0"/>
                <a:cs typeface="Times New Roman" panose="02020603050405020304" pitchFamily="18" charset="0"/>
              </a:rPr>
              <a:t> </a:t>
            </a:r>
            <a:r>
              <a:rPr b="1" i="1" spc="5" dirty="0">
                <a:solidFill>
                  <a:schemeClr val="tx1"/>
                </a:solidFill>
                <a:latin typeface="Times New Roman" panose="02020603050405020304" pitchFamily="18" charset="0"/>
                <a:cs typeface="Times New Roman" panose="02020603050405020304" pitchFamily="18" charset="0"/>
              </a:rPr>
              <a:t>are</a:t>
            </a:r>
            <a:r>
              <a:rPr b="1" i="1" spc="-150" dirty="0">
                <a:solidFill>
                  <a:schemeClr val="tx1"/>
                </a:solidFill>
                <a:latin typeface="Times New Roman" panose="02020603050405020304" pitchFamily="18" charset="0"/>
                <a:cs typeface="Times New Roman" panose="02020603050405020304" pitchFamily="18" charset="0"/>
              </a:rPr>
              <a:t> </a:t>
            </a:r>
            <a:r>
              <a:rPr b="1" i="1" spc="-85" dirty="0">
                <a:solidFill>
                  <a:schemeClr val="tx1"/>
                </a:solidFill>
                <a:latin typeface="Times New Roman" panose="02020603050405020304" pitchFamily="18" charset="0"/>
                <a:cs typeface="Times New Roman" panose="02020603050405020304" pitchFamily="18" charset="0"/>
              </a:rPr>
              <a:t>rarely</a:t>
            </a:r>
            <a:r>
              <a:rPr b="1" i="1" spc="-140" dirty="0">
                <a:solidFill>
                  <a:schemeClr val="tx1"/>
                </a:solidFill>
                <a:latin typeface="Times New Roman" panose="02020603050405020304" pitchFamily="18" charset="0"/>
                <a:cs typeface="Times New Roman" panose="02020603050405020304" pitchFamily="18" charset="0"/>
              </a:rPr>
              <a:t> </a:t>
            </a:r>
            <a:r>
              <a:rPr b="1" i="1" spc="-55" dirty="0">
                <a:solidFill>
                  <a:schemeClr val="tx1"/>
                </a:solidFill>
                <a:latin typeface="Times New Roman" panose="02020603050405020304" pitchFamily="18" charset="0"/>
                <a:cs typeface="Times New Roman" panose="02020603050405020304" pitchFamily="18" charset="0"/>
              </a:rPr>
              <a:t>used.</a:t>
            </a:r>
          </a:p>
        </p:txBody>
      </p:sp>
      <p:sp>
        <p:nvSpPr>
          <p:cNvPr id="4" name="object 4"/>
          <p:cNvSpPr txBox="1"/>
          <p:nvPr/>
        </p:nvSpPr>
        <p:spPr>
          <a:xfrm>
            <a:off x="535940" y="161925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7E7E7E"/>
                </a:solidFill>
                <a:latin typeface="Arial"/>
                <a:cs typeface="Arial"/>
              </a:rPr>
              <a:t>•</a:t>
            </a:r>
            <a:endParaRPr sz="2000">
              <a:latin typeface="Arial"/>
              <a:cs typeface="Arial"/>
            </a:endParaRPr>
          </a:p>
        </p:txBody>
      </p:sp>
      <p:sp>
        <p:nvSpPr>
          <p:cNvPr id="6" name="object 6"/>
          <p:cNvSpPr txBox="1"/>
          <p:nvPr/>
        </p:nvSpPr>
        <p:spPr>
          <a:xfrm>
            <a:off x="535940" y="357505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7E7E7E"/>
                </a:solidFill>
                <a:latin typeface="Arial"/>
                <a:cs typeface="Arial"/>
              </a:rPr>
              <a:t>•</a:t>
            </a:r>
            <a:endParaRPr sz="2000">
              <a:latin typeface="Arial"/>
              <a:cs typeface="Arial"/>
            </a:endParaRPr>
          </a:p>
        </p:txBody>
      </p:sp>
      <p:sp>
        <p:nvSpPr>
          <p:cNvPr id="7" name="object 7"/>
          <p:cNvSpPr txBox="1"/>
          <p:nvPr/>
        </p:nvSpPr>
        <p:spPr>
          <a:xfrm>
            <a:off x="851537" y="4217440"/>
            <a:ext cx="7715884" cy="1859483"/>
          </a:xfrm>
          <a:prstGeom prst="rect">
            <a:avLst/>
          </a:prstGeom>
        </p:spPr>
        <p:txBody>
          <a:bodyPr vert="horz" wrap="square" lIns="0" tIns="12700" rIns="0" bIns="0" rtlCol="0">
            <a:spAutoFit/>
          </a:bodyPr>
          <a:lstStyle/>
          <a:p>
            <a:pPr marL="12700" marR="5080">
              <a:lnSpc>
                <a:spcPct val="100000"/>
              </a:lnSpc>
              <a:spcBef>
                <a:spcPts val="100"/>
              </a:spcBef>
            </a:pPr>
            <a:r>
              <a:rPr sz="2000" b="1" i="1" spc="110" dirty="0">
                <a:latin typeface="Times New Roman" panose="02020603050405020304" pitchFamily="18" charset="0"/>
                <a:cs typeface="Times New Roman" panose="02020603050405020304" pitchFamily="18" charset="0"/>
              </a:rPr>
              <a:t>A</a:t>
            </a:r>
            <a:r>
              <a:rPr sz="2000" b="1" i="1" spc="-145" dirty="0">
                <a:latin typeface="Times New Roman" panose="02020603050405020304" pitchFamily="18" charset="0"/>
                <a:cs typeface="Times New Roman" panose="02020603050405020304" pitchFamily="18" charset="0"/>
              </a:rPr>
              <a:t> </a:t>
            </a:r>
            <a:r>
              <a:rPr sz="2000" b="1" i="1" spc="-95" dirty="0">
                <a:latin typeface="Times New Roman" panose="02020603050405020304" pitchFamily="18" charset="0"/>
                <a:cs typeface="Times New Roman" panose="02020603050405020304" pitchFamily="18" charset="0"/>
              </a:rPr>
              <a:t>Brouter</a:t>
            </a:r>
            <a:r>
              <a:rPr sz="2000" b="1" i="1" spc="-160" dirty="0">
                <a:latin typeface="Times New Roman" panose="02020603050405020304" pitchFamily="18" charset="0"/>
                <a:cs typeface="Times New Roman" panose="02020603050405020304" pitchFamily="18" charset="0"/>
              </a:rPr>
              <a:t> </a:t>
            </a:r>
            <a:r>
              <a:rPr sz="2000" b="1" i="1" spc="-120" dirty="0">
                <a:latin typeface="Times New Roman" panose="02020603050405020304" pitchFamily="18" charset="0"/>
                <a:cs typeface="Times New Roman" panose="02020603050405020304" pitchFamily="18" charset="0"/>
              </a:rPr>
              <a:t>transmits</a:t>
            </a:r>
            <a:r>
              <a:rPr sz="2000" b="1" i="1" spc="-150" dirty="0">
                <a:latin typeface="Times New Roman" panose="02020603050405020304" pitchFamily="18" charset="0"/>
                <a:cs typeface="Times New Roman" panose="02020603050405020304" pitchFamily="18" charset="0"/>
              </a:rPr>
              <a:t> </a:t>
            </a:r>
            <a:r>
              <a:rPr sz="2000" b="1" i="1" spc="15" dirty="0">
                <a:latin typeface="Times New Roman" panose="02020603050405020304" pitchFamily="18" charset="0"/>
                <a:cs typeface="Times New Roman" panose="02020603050405020304" pitchFamily="18" charset="0"/>
              </a:rPr>
              <a:t>two</a:t>
            </a:r>
            <a:r>
              <a:rPr sz="2000" b="1" i="1" spc="-160" dirty="0">
                <a:latin typeface="Times New Roman" panose="02020603050405020304" pitchFamily="18" charset="0"/>
                <a:cs typeface="Times New Roman" panose="02020603050405020304" pitchFamily="18" charset="0"/>
              </a:rPr>
              <a:t> </a:t>
            </a:r>
            <a:r>
              <a:rPr sz="2000" b="1" i="1" spc="-45" dirty="0">
                <a:latin typeface="Times New Roman" panose="02020603050405020304" pitchFamily="18" charset="0"/>
                <a:cs typeface="Times New Roman" panose="02020603050405020304" pitchFamily="18" charset="0"/>
              </a:rPr>
              <a:t>types</a:t>
            </a:r>
            <a:r>
              <a:rPr sz="2000" b="1" i="1" spc="-140" dirty="0">
                <a:latin typeface="Times New Roman" panose="02020603050405020304" pitchFamily="18" charset="0"/>
                <a:cs typeface="Times New Roman" panose="02020603050405020304" pitchFamily="18" charset="0"/>
              </a:rPr>
              <a:t> </a:t>
            </a:r>
            <a:r>
              <a:rPr sz="2000" b="1" i="1" spc="5" dirty="0">
                <a:latin typeface="Times New Roman" panose="02020603050405020304" pitchFamily="18" charset="0"/>
                <a:cs typeface="Times New Roman" panose="02020603050405020304" pitchFamily="18" charset="0"/>
              </a:rPr>
              <a:t>of</a:t>
            </a:r>
            <a:r>
              <a:rPr sz="2000" b="1" i="1" spc="-145" dirty="0">
                <a:latin typeface="Times New Roman" panose="02020603050405020304" pitchFamily="18" charset="0"/>
                <a:cs typeface="Times New Roman" panose="02020603050405020304" pitchFamily="18" charset="0"/>
              </a:rPr>
              <a:t> </a:t>
            </a:r>
            <a:r>
              <a:rPr sz="2000" b="1" i="1" spc="-30" dirty="0">
                <a:latin typeface="Times New Roman" panose="02020603050405020304" pitchFamily="18" charset="0"/>
                <a:cs typeface="Times New Roman" panose="02020603050405020304" pitchFamily="18" charset="0"/>
              </a:rPr>
              <a:t>traffic</a:t>
            </a:r>
            <a:r>
              <a:rPr sz="2000" b="1" i="1" spc="-145" dirty="0">
                <a:latin typeface="Times New Roman" panose="02020603050405020304" pitchFamily="18" charset="0"/>
                <a:cs typeface="Times New Roman" panose="02020603050405020304" pitchFamily="18" charset="0"/>
              </a:rPr>
              <a:t> </a:t>
            </a:r>
            <a:r>
              <a:rPr sz="2000" b="1" i="1" spc="25" dirty="0">
                <a:latin typeface="Times New Roman" panose="02020603050405020304" pitchFamily="18" charset="0"/>
                <a:cs typeface="Times New Roman" panose="02020603050405020304" pitchFamily="18" charset="0"/>
              </a:rPr>
              <a:t>at</a:t>
            </a:r>
            <a:r>
              <a:rPr sz="2000" b="1" i="1" spc="-125" dirty="0">
                <a:latin typeface="Times New Roman" panose="02020603050405020304" pitchFamily="18" charset="0"/>
                <a:cs typeface="Times New Roman" panose="02020603050405020304" pitchFamily="18" charset="0"/>
              </a:rPr>
              <a:t> </a:t>
            </a:r>
            <a:r>
              <a:rPr sz="2000" b="1" i="1" spc="-10" dirty="0">
                <a:latin typeface="Times New Roman" panose="02020603050405020304" pitchFamily="18" charset="0"/>
                <a:cs typeface="Times New Roman" panose="02020603050405020304" pitchFamily="18" charset="0"/>
              </a:rPr>
              <a:t>the</a:t>
            </a:r>
            <a:r>
              <a:rPr sz="2000" b="1" i="1" spc="-140" dirty="0">
                <a:latin typeface="Times New Roman" panose="02020603050405020304" pitchFamily="18" charset="0"/>
                <a:cs typeface="Times New Roman" panose="02020603050405020304" pitchFamily="18" charset="0"/>
              </a:rPr>
              <a:t> </a:t>
            </a:r>
            <a:r>
              <a:rPr sz="2000" b="1" i="1" spc="35" dirty="0">
                <a:latin typeface="Times New Roman" panose="02020603050405020304" pitchFamily="18" charset="0"/>
                <a:cs typeface="Times New Roman" panose="02020603050405020304" pitchFamily="18" charset="0"/>
              </a:rPr>
              <a:t>exact</a:t>
            </a:r>
            <a:r>
              <a:rPr sz="2000" b="1" i="1" spc="-135" dirty="0">
                <a:latin typeface="Times New Roman" panose="02020603050405020304" pitchFamily="18" charset="0"/>
                <a:cs typeface="Times New Roman" panose="02020603050405020304" pitchFamily="18" charset="0"/>
              </a:rPr>
              <a:t> </a:t>
            </a:r>
            <a:r>
              <a:rPr sz="2000" b="1" i="1" spc="-15" dirty="0">
                <a:latin typeface="Times New Roman" panose="02020603050405020304" pitchFamily="18" charset="0"/>
                <a:cs typeface="Times New Roman" panose="02020603050405020304" pitchFamily="18" charset="0"/>
              </a:rPr>
              <a:t>same</a:t>
            </a:r>
            <a:r>
              <a:rPr sz="2000" b="1" i="1" spc="-145" dirty="0">
                <a:latin typeface="Times New Roman" panose="02020603050405020304" pitchFamily="18" charset="0"/>
                <a:cs typeface="Times New Roman" panose="02020603050405020304" pitchFamily="18" charset="0"/>
              </a:rPr>
              <a:t> </a:t>
            </a:r>
            <a:r>
              <a:rPr sz="2000" b="1" i="1" spc="-110" dirty="0">
                <a:latin typeface="Times New Roman" panose="02020603050405020304" pitchFamily="18" charset="0"/>
                <a:cs typeface="Times New Roman" panose="02020603050405020304" pitchFamily="18" charset="0"/>
              </a:rPr>
              <a:t>time:  </a:t>
            </a:r>
            <a:r>
              <a:rPr sz="2000" b="1" i="1" spc="20" dirty="0">
                <a:latin typeface="Times New Roman" panose="02020603050405020304" pitchFamily="18" charset="0"/>
                <a:cs typeface="Times New Roman" panose="02020603050405020304" pitchFamily="18" charset="0"/>
              </a:rPr>
              <a:t>bridged </a:t>
            </a:r>
            <a:r>
              <a:rPr sz="2000" b="1" i="1" spc="-30" dirty="0">
                <a:latin typeface="Times New Roman" panose="02020603050405020304" pitchFamily="18" charset="0"/>
                <a:cs typeface="Times New Roman" panose="02020603050405020304" pitchFamily="18" charset="0"/>
              </a:rPr>
              <a:t>traffic </a:t>
            </a:r>
            <a:r>
              <a:rPr sz="2000" b="1" i="1" spc="75" dirty="0">
                <a:latin typeface="Times New Roman" panose="02020603050405020304" pitchFamily="18" charset="0"/>
                <a:cs typeface="Times New Roman" panose="02020603050405020304" pitchFamily="18" charset="0"/>
              </a:rPr>
              <a:t>and </a:t>
            </a:r>
            <a:r>
              <a:rPr sz="2000" b="1" i="1" spc="-15" dirty="0">
                <a:latin typeface="Times New Roman" panose="02020603050405020304" pitchFamily="18" charset="0"/>
                <a:cs typeface="Times New Roman" panose="02020603050405020304" pitchFamily="18" charset="0"/>
              </a:rPr>
              <a:t>routed </a:t>
            </a:r>
            <a:r>
              <a:rPr sz="2000" b="1" i="1" spc="-45" dirty="0">
                <a:latin typeface="Times New Roman" panose="02020603050405020304" pitchFamily="18" charset="0"/>
                <a:cs typeface="Times New Roman" panose="02020603050405020304" pitchFamily="18" charset="0"/>
              </a:rPr>
              <a:t>traffic. </a:t>
            </a:r>
            <a:r>
              <a:rPr sz="2000" b="1" i="1" spc="-114" dirty="0">
                <a:latin typeface="Times New Roman" panose="02020603050405020304" pitchFamily="18" charset="0"/>
                <a:cs typeface="Times New Roman" panose="02020603050405020304" pitchFamily="18" charset="0"/>
              </a:rPr>
              <a:t>For </a:t>
            </a:r>
            <a:r>
              <a:rPr sz="2000" b="1" i="1" spc="20" dirty="0">
                <a:latin typeface="Times New Roman" panose="02020603050405020304" pitchFamily="18" charset="0"/>
                <a:cs typeface="Times New Roman" panose="02020603050405020304" pitchFamily="18" charset="0"/>
              </a:rPr>
              <a:t>bridged </a:t>
            </a:r>
            <a:r>
              <a:rPr sz="2000" b="1" i="1" spc="-45" dirty="0">
                <a:latin typeface="Times New Roman" panose="02020603050405020304" pitchFamily="18" charset="0"/>
                <a:cs typeface="Times New Roman" panose="02020603050405020304" pitchFamily="18" charset="0"/>
              </a:rPr>
              <a:t>traffic, </a:t>
            </a:r>
            <a:r>
              <a:rPr sz="2000" b="1" i="1" spc="-10" dirty="0">
                <a:latin typeface="Times New Roman" panose="02020603050405020304" pitchFamily="18" charset="0"/>
                <a:cs typeface="Times New Roman" panose="02020603050405020304" pitchFamily="18" charset="0"/>
              </a:rPr>
              <a:t>the  </a:t>
            </a:r>
            <a:r>
              <a:rPr sz="2000" b="1" i="1" spc="-95" dirty="0">
                <a:latin typeface="Times New Roman" panose="02020603050405020304" pitchFamily="18" charset="0"/>
                <a:cs typeface="Times New Roman" panose="02020603050405020304" pitchFamily="18" charset="0"/>
              </a:rPr>
              <a:t>Brouter </a:t>
            </a:r>
            <a:r>
              <a:rPr sz="2000" b="1" i="1" spc="-20" dirty="0">
                <a:latin typeface="Times New Roman" panose="02020603050405020304" pitchFamily="18" charset="0"/>
                <a:cs typeface="Times New Roman" panose="02020603050405020304" pitchFamily="18" charset="0"/>
              </a:rPr>
              <a:t>handles </a:t>
            </a:r>
            <a:r>
              <a:rPr sz="2000" b="1" i="1" spc="-5" dirty="0">
                <a:latin typeface="Times New Roman" panose="02020603050405020304" pitchFamily="18" charset="0"/>
                <a:cs typeface="Times New Roman" panose="02020603050405020304" pitchFamily="18" charset="0"/>
              </a:rPr>
              <a:t>the </a:t>
            </a:r>
            <a:r>
              <a:rPr sz="2000" b="1" i="1" spc="-30" dirty="0">
                <a:latin typeface="Times New Roman" panose="02020603050405020304" pitchFamily="18" charset="0"/>
                <a:cs typeface="Times New Roman" panose="02020603050405020304" pitchFamily="18" charset="0"/>
              </a:rPr>
              <a:t>traffic </a:t>
            </a:r>
            <a:r>
              <a:rPr sz="2000" b="1" i="1" spc="-10" dirty="0">
                <a:latin typeface="Times New Roman" panose="02020603050405020304" pitchFamily="18" charset="0"/>
                <a:cs typeface="Times New Roman" panose="02020603050405020304" pitchFamily="18" charset="0"/>
              </a:rPr>
              <a:t>the </a:t>
            </a:r>
            <a:r>
              <a:rPr sz="2000" b="1" i="1" spc="-20" dirty="0">
                <a:latin typeface="Times New Roman" panose="02020603050405020304" pitchFamily="18" charset="0"/>
                <a:cs typeface="Times New Roman" panose="02020603050405020304" pitchFamily="18" charset="0"/>
              </a:rPr>
              <a:t>same </a:t>
            </a:r>
            <a:r>
              <a:rPr sz="2000" b="1" i="1" spc="25" dirty="0">
                <a:latin typeface="Times New Roman" panose="02020603050405020304" pitchFamily="18" charset="0"/>
                <a:cs typeface="Times New Roman" panose="02020603050405020304" pitchFamily="18" charset="0"/>
              </a:rPr>
              <a:t>way </a:t>
            </a:r>
            <a:r>
              <a:rPr sz="2000" b="1" i="1" spc="165" dirty="0">
                <a:latin typeface="Times New Roman" panose="02020603050405020304" pitchFamily="18" charset="0"/>
                <a:cs typeface="Times New Roman" panose="02020603050405020304" pitchFamily="18" charset="0"/>
              </a:rPr>
              <a:t>a </a:t>
            </a:r>
            <a:r>
              <a:rPr sz="2000" b="1" i="1" spc="5" dirty="0">
                <a:latin typeface="Times New Roman" panose="02020603050405020304" pitchFamily="18" charset="0"/>
                <a:cs typeface="Times New Roman" panose="02020603050405020304" pitchFamily="18" charset="0"/>
              </a:rPr>
              <a:t>bridge </a:t>
            </a:r>
            <a:r>
              <a:rPr sz="2000" b="1" i="1" spc="-85" dirty="0">
                <a:latin typeface="Times New Roman" panose="02020603050405020304" pitchFamily="18" charset="0"/>
                <a:cs typeface="Times New Roman" panose="02020603050405020304" pitchFamily="18" charset="0"/>
              </a:rPr>
              <a:t>or </a:t>
            </a:r>
            <a:r>
              <a:rPr sz="2000" b="1" i="1" spc="-45" dirty="0">
                <a:latin typeface="Times New Roman" panose="02020603050405020304" pitchFamily="18" charset="0"/>
                <a:cs typeface="Times New Roman" panose="02020603050405020304" pitchFamily="18" charset="0"/>
              </a:rPr>
              <a:t>switch  </a:t>
            </a:r>
            <a:r>
              <a:rPr sz="2000" b="1" i="1" spc="-25" dirty="0">
                <a:latin typeface="Times New Roman" panose="02020603050405020304" pitchFamily="18" charset="0"/>
                <a:cs typeface="Times New Roman" panose="02020603050405020304" pitchFamily="18" charset="0"/>
              </a:rPr>
              <a:t>would,</a:t>
            </a:r>
            <a:r>
              <a:rPr sz="2000" b="1" i="1" spc="-130" dirty="0">
                <a:latin typeface="Times New Roman" panose="02020603050405020304" pitchFamily="18" charset="0"/>
                <a:cs typeface="Times New Roman" panose="02020603050405020304" pitchFamily="18" charset="0"/>
              </a:rPr>
              <a:t> </a:t>
            </a:r>
            <a:r>
              <a:rPr sz="2000" b="1" i="1" spc="-30" dirty="0">
                <a:latin typeface="Times New Roman" panose="02020603050405020304" pitchFamily="18" charset="0"/>
                <a:cs typeface="Times New Roman" panose="02020603050405020304" pitchFamily="18" charset="0"/>
              </a:rPr>
              <a:t>forwarding</a:t>
            </a:r>
            <a:r>
              <a:rPr sz="2000" b="1" i="1" spc="-150" dirty="0">
                <a:latin typeface="Times New Roman" panose="02020603050405020304" pitchFamily="18" charset="0"/>
                <a:cs typeface="Times New Roman" panose="02020603050405020304" pitchFamily="18" charset="0"/>
              </a:rPr>
              <a:t> </a:t>
            </a:r>
            <a:r>
              <a:rPr sz="2000" b="1" i="1" spc="90" dirty="0">
                <a:latin typeface="Times New Roman" panose="02020603050405020304" pitchFamily="18" charset="0"/>
                <a:cs typeface="Times New Roman" panose="02020603050405020304" pitchFamily="18" charset="0"/>
              </a:rPr>
              <a:t>data</a:t>
            </a:r>
            <a:r>
              <a:rPr sz="2000" b="1" i="1" spc="-155" dirty="0">
                <a:latin typeface="Times New Roman" panose="02020603050405020304" pitchFamily="18" charset="0"/>
                <a:cs typeface="Times New Roman" panose="02020603050405020304" pitchFamily="18" charset="0"/>
              </a:rPr>
              <a:t> </a:t>
            </a:r>
            <a:r>
              <a:rPr sz="2000" b="1" i="1" spc="50" dirty="0">
                <a:latin typeface="Times New Roman" panose="02020603050405020304" pitchFamily="18" charset="0"/>
                <a:cs typeface="Times New Roman" panose="02020603050405020304" pitchFamily="18" charset="0"/>
              </a:rPr>
              <a:t>based</a:t>
            </a:r>
            <a:r>
              <a:rPr sz="2000" b="1" i="1" spc="-150" dirty="0">
                <a:latin typeface="Times New Roman" panose="02020603050405020304" pitchFamily="18" charset="0"/>
                <a:cs typeface="Times New Roman" panose="02020603050405020304" pitchFamily="18" charset="0"/>
              </a:rPr>
              <a:t> </a:t>
            </a:r>
            <a:r>
              <a:rPr sz="2000" b="1" i="1" spc="20" dirty="0">
                <a:latin typeface="Times New Roman" panose="02020603050405020304" pitchFamily="18" charset="0"/>
                <a:cs typeface="Times New Roman" panose="02020603050405020304" pitchFamily="18" charset="0"/>
              </a:rPr>
              <a:t>on</a:t>
            </a:r>
            <a:r>
              <a:rPr sz="2000" b="1" i="1" spc="-155" dirty="0">
                <a:latin typeface="Times New Roman" panose="02020603050405020304" pitchFamily="18" charset="0"/>
                <a:cs typeface="Times New Roman" panose="02020603050405020304" pitchFamily="18" charset="0"/>
              </a:rPr>
              <a:t> </a:t>
            </a:r>
            <a:r>
              <a:rPr sz="2000" b="1" i="1" spc="-5" dirty="0">
                <a:latin typeface="Times New Roman" panose="02020603050405020304" pitchFamily="18" charset="0"/>
                <a:cs typeface="Times New Roman" panose="02020603050405020304" pitchFamily="18" charset="0"/>
              </a:rPr>
              <a:t>the</a:t>
            </a:r>
            <a:r>
              <a:rPr sz="2000" b="1" i="1" spc="-160" dirty="0">
                <a:latin typeface="Times New Roman" panose="02020603050405020304" pitchFamily="18" charset="0"/>
                <a:cs typeface="Times New Roman" panose="02020603050405020304" pitchFamily="18" charset="0"/>
              </a:rPr>
              <a:t> </a:t>
            </a:r>
            <a:r>
              <a:rPr sz="2000" b="1" i="1" spc="-25" dirty="0">
                <a:latin typeface="Times New Roman" panose="02020603050405020304" pitchFamily="18" charset="0"/>
                <a:cs typeface="Times New Roman" panose="02020603050405020304" pitchFamily="18" charset="0"/>
              </a:rPr>
              <a:t>physical</a:t>
            </a:r>
            <a:r>
              <a:rPr sz="2000" b="1" i="1" spc="-145" dirty="0">
                <a:latin typeface="Times New Roman" panose="02020603050405020304" pitchFamily="18" charset="0"/>
                <a:cs typeface="Times New Roman" panose="02020603050405020304" pitchFamily="18" charset="0"/>
              </a:rPr>
              <a:t> </a:t>
            </a:r>
            <a:r>
              <a:rPr sz="2000" b="1" i="1" spc="-45" dirty="0">
                <a:latin typeface="Times New Roman" panose="02020603050405020304" pitchFamily="18" charset="0"/>
                <a:cs typeface="Times New Roman" panose="02020603050405020304" pitchFamily="18" charset="0"/>
              </a:rPr>
              <a:t>address</a:t>
            </a:r>
            <a:r>
              <a:rPr sz="2000" b="1" i="1" spc="-150" dirty="0">
                <a:latin typeface="Times New Roman" panose="02020603050405020304" pitchFamily="18" charset="0"/>
                <a:cs typeface="Times New Roman" panose="02020603050405020304" pitchFamily="18" charset="0"/>
              </a:rPr>
              <a:t> </a:t>
            </a:r>
            <a:r>
              <a:rPr sz="2000" b="1" i="1" spc="5" dirty="0">
                <a:latin typeface="Times New Roman" panose="02020603050405020304" pitchFamily="18" charset="0"/>
                <a:cs typeface="Times New Roman" panose="02020603050405020304" pitchFamily="18" charset="0"/>
              </a:rPr>
              <a:t>of</a:t>
            </a:r>
            <a:r>
              <a:rPr sz="2000" b="1" i="1" spc="-130" dirty="0">
                <a:latin typeface="Times New Roman" panose="02020603050405020304" pitchFamily="18" charset="0"/>
                <a:cs typeface="Times New Roman" panose="02020603050405020304" pitchFamily="18" charset="0"/>
              </a:rPr>
              <a:t> </a:t>
            </a:r>
            <a:r>
              <a:rPr sz="2000" b="1" i="1" spc="-10" dirty="0">
                <a:latin typeface="Times New Roman" panose="02020603050405020304" pitchFamily="18" charset="0"/>
                <a:cs typeface="Times New Roman" panose="02020603050405020304" pitchFamily="18" charset="0"/>
              </a:rPr>
              <a:t>the  </a:t>
            </a:r>
            <a:r>
              <a:rPr sz="2000" b="1" i="1" spc="25" dirty="0">
                <a:latin typeface="Times New Roman" panose="02020603050405020304" pitchFamily="18" charset="0"/>
                <a:cs typeface="Times New Roman" panose="02020603050405020304" pitchFamily="18" charset="0"/>
              </a:rPr>
              <a:t>packet. </a:t>
            </a:r>
            <a:r>
              <a:rPr sz="2000" b="1" i="1" spc="-204" dirty="0">
                <a:latin typeface="Times New Roman" panose="02020603050405020304" pitchFamily="18" charset="0"/>
                <a:cs typeface="Times New Roman" panose="02020603050405020304" pitchFamily="18" charset="0"/>
              </a:rPr>
              <a:t>This </a:t>
            </a:r>
            <a:r>
              <a:rPr sz="2000" b="1" i="1" spc="-50" dirty="0">
                <a:latin typeface="Times New Roman" panose="02020603050405020304" pitchFamily="18" charset="0"/>
                <a:cs typeface="Times New Roman" panose="02020603050405020304" pitchFamily="18" charset="0"/>
              </a:rPr>
              <a:t>makes </a:t>
            </a:r>
            <a:r>
              <a:rPr sz="2000" b="1" i="1" spc="-10" dirty="0">
                <a:latin typeface="Times New Roman" panose="02020603050405020304" pitchFamily="18" charset="0"/>
                <a:cs typeface="Times New Roman" panose="02020603050405020304" pitchFamily="18" charset="0"/>
              </a:rPr>
              <a:t>the </a:t>
            </a:r>
            <a:r>
              <a:rPr sz="2000" b="1" i="1" spc="20" dirty="0">
                <a:latin typeface="Times New Roman" panose="02020603050405020304" pitchFamily="18" charset="0"/>
                <a:cs typeface="Times New Roman" panose="02020603050405020304" pitchFamily="18" charset="0"/>
              </a:rPr>
              <a:t>bridged </a:t>
            </a:r>
            <a:r>
              <a:rPr sz="2000" b="1" i="1" spc="-30" dirty="0">
                <a:latin typeface="Times New Roman" panose="02020603050405020304" pitchFamily="18" charset="0"/>
                <a:cs typeface="Times New Roman" panose="02020603050405020304" pitchFamily="18" charset="0"/>
              </a:rPr>
              <a:t>traffic </a:t>
            </a:r>
            <a:r>
              <a:rPr sz="2000" b="1" i="1" spc="-95" dirty="0">
                <a:latin typeface="Times New Roman" panose="02020603050405020304" pitchFamily="18" charset="0"/>
                <a:cs typeface="Times New Roman" panose="02020603050405020304" pitchFamily="18" charset="0"/>
              </a:rPr>
              <a:t>fairly </a:t>
            </a:r>
            <a:r>
              <a:rPr sz="2000" b="1" i="1" spc="-85" dirty="0">
                <a:latin typeface="Times New Roman" panose="02020603050405020304" pitchFamily="18" charset="0"/>
                <a:cs typeface="Times New Roman" panose="02020603050405020304" pitchFamily="18" charset="0"/>
              </a:rPr>
              <a:t>fast, </a:t>
            </a:r>
            <a:r>
              <a:rPr sz="2000" b="1" i="1" spc="-15" dirty="0">
                <a:latin typeface="Times New Roman" panose="02020603050405020304" pitchFamily="18" charset="0"/>
                <a:cs typeface="Times New Roman" panose="02020603050405020304" pitchFamily="18" charset="0"/>
              </a:rPr>
              <a:t>but </a:t>
            </a:r>
            <a:r>
              <a:rPr sz="2000" b="1" i="1" spc="-75" dirty="0">
                <a:latin typeface="Times New Roman" panose="02020603050405020304" pitchFamily="18" charset="0"/>
                <a:cs typeface="Times New Roman" panose="02020603050405020304" pitchFamily="18" charset="0"/>
              </a:rPr>
              <a:t>slower  </a:t>
            </a:r>
            <a:r>
              <a:rPr sz="2000" b="1" i="1" spc="-5" dirty="0">
                <a:latin typeface="Times New Roman" panose="02020603050405020304" pitchFamily="18" charset="0"/>
                <a:cs typeface="Times New Roman" panose="02020603050405020304" pitchFamily="18" charset="0"/>
              </a:rPr>
              <a:t>than </a:t>
            </a:r>
            <a:r>
              <a:rPr sz="2000" b="1" i="1" spc="-114" dirty="0">
                <a:latin typeface="Times New Roman" panose="02020603050405020304" pitchFamily="18" charset="0"/>
                <a:cs typeface="Times New Roman" panose="02020603050405020304" pitchFamily="18" charset="0"/>
              </a:rPr>
              <a:t>if </a:t>
            </a:r>
            <a:r>
              <a:rPr sz="2000" b="1" i="1" spc="-130" dirty="0">
                <a:latin typeface="Times New Roman" panose="02020603050405020304" pitchFamily="18" charset="0"/>
                <a:cs typeface="Times New Roman" panose="02020603050405020304" pitchFamily="18" charset="0"/>
              </a:rPr>
              <a:t>it </a:t>
            </a:r>
            <a:r>
              <a:rPr sz="2000" b="1" i="1" spc="-5" dirty="0">
                <a:latin typeface="Times New Roman" panose="02020603050405020304" pitchFamily="18" charset="0"/>
                <a:cs typeface="Times New Roman" panose="02020603050405020304" pitchFamily="18" charset="0"/>
              </a:rPr>
              <a:t>were </a:t>
            </a:r>
            <a:r>
              <a:rPr sz="2000" b="1" i="1" spc="-80" dirty="0">
                <a:latin typeface="Times New Roman" panose="02020603050405020304" pitchFamily="18" charset="0"/>
                <a:cs typeface="Times New Roman" panose="02020603050405020304" pitchFamily="18" charset="0"/>
              </a:rPr>
              <a:t>sent </a:t>
            </a:r>
            <a:r>
              <a:rPr sz="2000" b="1" i="1" spc="-35" dirty="0">
                <a:latin typeface="Times New Roman" panose="02020603050405020304" pitchFamily="18" charset="0"/>
                <a:cs typeface="Times New Roman" panose="02020603050405020304" pitchFamily="18" charset="0"/>
              </a:rPr>
              <a:t>directly </a:t>
            </a:r>
            <a:r>
              <a:rPr sz="2000" b="1" i="1" spc="-45" dirty="0">
                <a:latin typeface="Times New Roman" panose="02020603050405020304" pitchFamily="18" charset="0"/>
                <a:cs typeface="Times New Roman" panose="02020603050405020304" pitchFamily="18" charset="0"/>
              </a:rPr>
              <a:t>through </a:t>
            </a:r>
            <a:r>
              <a:rPr sz="2000" b="1" i="1" spc="165" dirty="0">
                <a:latin typeface="Times New Roman" panose="02020603050405020304" pitchFamily="18" charset="0"/>
                <a:cs typeface="Times New Roman" panose="02020603050405020304" pitchFamily="18" charset="0"/>
              </a:rPr>
              <a:t>a </a:t>
            </a:r>
            <a:r>
              <a:rPr sz="2000" b="1" i="1" spc="5" dirty="0">
                <a:latin typeface="Times New Roman" panose="02020603050405020304" pitchFamily="18" charset="0"/>
                <a:cs typeface="Times New Roman" panose="02020603050405020304" pitchFamily="18" charset="0"/>
              </a:rPr>
              <a:t>bridge </a:t>
            </a:r>
            <a:r>
              <a:rPr sz="2000" b="1" i="1" spc="60" dirty="0">
                <a:latin typeface="Times New Roman" panose="02020603050405020304" pitchFamily="18" charset="0"/>
                <a:cs typeface="Times New Roman" panose="02020603050405020304" pitchFamily="18" charset="0"/>
              </a:rPr>
              <a:t>because </a:t>
            </a:r>
            <a:r>
              <a:rPr sz="2000" b="1" i="1" spc="-5" dirty="0">
                <a:latin typeface="Times New Roman" panose="02020603050405020304" pitchFamily="18" charset="0"/>
                <a:cs typeface="Times New Roman" panose="02020603050405020304" pitchFamily="18" charset="0"/>
              </a:rPr>
              <a:t>the  </a:t>
            </a:r>
            <a:r>
              <a:rPr sz="2000" b="1" i="1" spc="-95" dirty="0">
                <a:latin typeface="Times New Roman" panose="02020603050405020304" pitchFamily="18" charset="0"/>
                <a:cs typeface="Times New Roman" panose="02020603050405020304" pitchFamily="18" charset="0"/>
              </a:rPr>
              <a:t>Brouter </a:t>
            </a:r>
            <a:r>
              <a:rPr sz="2000" b="1" i="1" spc="-55" dirty="0">
                <a:latin typeface="Times New Roman" panose="02020603050405020304" pitchFamily="18" charset="0"/>
                <a:cs typeface="Times New Roman" panose="02020603050405020304" pitchFamily="18" charset="0"/>
              </a:rPr>
              <a:t>has </a:t>
            </a:r>
            <a:r>
              <a:rPr sz="2000" b="1" i="1" spc="5" dirty="0">
                <a:latin typeface="Times New Roman" panose="02020603050405020304" pitchFamily="18" charset="0"/>
                <a:cs typeface="Times New Roman" panose="02020603050405020304" pitchFamily="18" charset="0"/>
              </a:rPr>
              <a:t>to </a:t>
            </a:r>
            <a:r>
              <a:rPr sz="2000" b="1" i="1" spc="-20" dirty="0">
                <a:latin typeface="Times New Roman" panose="02020603050405020304" pitchFamily="18" charset="0"/>
                <a:cs typeface="Times New Roman" panose="02020603050405020304" pitchFamily="18" charset="0"/>
              </a:rPr>
              <a:t>determine </a:t>
            </a:r>
            <a:r>
              <a:rPr sz="2000" b="1" i="1" spc="-30" dirty="0">
                <a:latin typeface="Times New Roman" panose="02020603050405020304" pitchFamily="18" charset="0"/>
                <a:cs typeface="Times New Roman" panose="02020603050405020304" pitchFamily="18" charset="0"/>
              </a:rPr>
              <a:t>whether </a:t>
            </a:r>
            <a:r>
              <a:rPr sz="2000" b="1" i="1" spc="-10" dirty="0">
                <a:latin typeface="Times New Roman" panose="02020603050405020304" pitchFamily="18" charset="0"/>
                <a:cs typeface="Times New Roman" panose="02020603050405020304" pitchFamily="18" charset="0"/>
              </a:rPr>
              <a:t>the </a:t>
            </a:r>
            <a:r>
              <a:rPr sz="2000" b="1" i="1" spc="90" dirty="0">
                <a:latin typeface="Times New Roman" panose="02020603050405020304" pitchFamily="18" charset="0"/>
                <a:cs typeface="Times New Roman" panose="02020603050405020304" pitchFamily="18" charset="0"/>
              </a:rPr>
              <a:t>data </a:t>
            </a:r>
            <a:r>
              <a:rPr sz="2000" b="1" i="1" spc="55" dirty="0">
                <a:latin typeface="Times New Roman" panose="02020603050405020304" pitchFamily="18" charset="0"/>
                <a:cs typeface="Times New Roman" panose="02020603050405020304" pitchFamily="18" charset="0"/>
              </a:rPr>
              <a:t>packet </a:t>
            </a:r>
            <a:r>
              <a:rPr sz="2000" b="1" i="1" spc="-50" dirty="0">
                <a:latin typeface="Times New Roman" panose="02020603050405020304" pitchFamily="18" charset="0"/>
                <a:cs typeface="Times New Roman" panose="02020603050405020304" pitchFamily="18" charset="0"/>
              </a:rPr>
              <a:t>should </a:t>
            </a:r>
            <a:r>
              <a:rPr sz="2000" b="1" i="1" spc="110" dirty="0">
                <a:latin typeface="Times New Roman" panose="02020603050405020304" pitchFamily="18" charset="0"/>
                <a:cs typeface="Times New Roman" panose="02020603050405020304" pitchFamily="18" charset="0"/>
              </a:rPr>
              <a:t>be  </a:t>
            </a:r>
            <a:r>
              <a:rPr sz="2000" b="1" i="1" spc="20" dirty="0">
                <a:latin typeface="Times New Roman" panose="02020603050405020304" pitchFamily="18" charset="0"/>
                <a:cs typeface="Times New Roman" panose="02020603050405020304" pitchFamily="18" charset="0"/>
              </a:rPr>
              <a:t>bridged </a:t>
            </a:r>
            <a:r>
              <a:rPr sz="2000" b="1" i="1" spc="-85" dirty="0">
                <a:latin typeface="Times New Roman" panose="02020603050405020304" pitchFamily="18" charset="0"/>
                <a:cs typeface="Times New Roman" panose="02020603050405020304" pitchFamily="18" charset="0"/>
              </a:rPr>
              <a:t>or</a:t>
            </a:r>
            <a:r>
              <a:rPr sz="2000" b="1" i="1" spc="-325" dirty="0">
                <a:latin typeface="Times New Roman" panose="02020603050405020304" pitchFamily="18" charset="0"/>
                <a:cs typeface="Times New Roman" panose="02020603050405020304" pitchFamily="18" charset="0"/>
              </a:rPr>
              <a:t> </a:t>
            </a:r>
            <a:r>
              <a:rPr sz="2000" b="1" i="1" spc="-40" dirty="0">
                <a:latin typeface="Times New Roman" panose="02020603050405020304" pitchFamily="18" charset="0"/>
                <a:cs typeface="Times New Roman" panose="02020603050405020304" pitchFamily="18" charset="0"/>
              </a:rPr>
              <a:t>routed.</a:t>
            </a: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89983" y="3959860"/>
            <a:ext cx="5184140" cy="26695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77850" y="306070"/>
            <a:ext cx="8003540" cy="756920"/>
          </a:xfrm>
          <a:prstGeom prst="rect">
            <a:avLst/>
          </a:prstGeom>
        </p:spPr>
        <p:txBody>
          <a:bodyPr vert="horz" wrap="square" lIns="0" tIns="12700" rIns="0" bIns="0" rtlCol="0">
            <a:spAutoFit/>
          </a:bodyPr>
          <a:lstStyle/>
          <a:p>
            <a:pPr marL="12700">
              <a:lnSpc>
                <a:spcPct val="100000"/>
              </a:lnSpc>
              <a:spcBef>
                <a:spcPts val="100"/>
              </a:spcBef>
            </a:pPr>
            <a:r>
              <a:rPr sz="4800" b="0" spc="75" dirty="0">
                <a:latin typeface="Georgia"/>
                <a:cs typeface="Georgia"/>
              </a:rPr>
              <a:t>NIC(Network </a:t>
            </a:r>
            <a:r>
              <a:rPr sz="4800" b="0" spc="-65" dirty="0">
                <a:latin typeface="Georgia"/>
                <a:cs typeface="Georgia"/>
              </a:rPr>
              <a:t>Interface</a:t>
            </a:r>
            <a:r>
              <a:rPr sz="4800" b="0" spc="-20" dirty="0">
                <a:latin typeface="Georgia"/>
                <a:cs typeface="Georgia"/>
              </a:rPr>
              <a:t> </a:t>
            </a:r>
            <a:r>
              <a:rPr sz="4800" b="0" spc="35" dirty="0">
                <a:latin typeface="Georgia"/>
                <a:cs typeface="Georgia"/>
              </a:rPr>
              <a:t>Card)</a:t>
            </a:r>
            <a:endParaRPr sz="4800">
              <a:latin typeface="Georgia"/>
              <a:cs typeface="Georgia"/>
            </a:endParaRPr>
          </a:p>
        </p:txBody>
      </p:sp>
      <p:sp>
        <p:nvSpPr>
          <p:cNvPr id="4" name="object 4"/>
          <p:cNvSpPr txBox="1"/>
          <p:nvPr/>
        </p:nvSpPr>
        <p:spPr>
          <a:xfrm>
            <a:off x="618490" y="16154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5" name="object 5"/>
          <p:cNvSpPr txBox="1"/>
          <p:nvPr/>
        </p:nvSpPr>
        <p:spPr>
          <a:xfrm>
            <a:off x="618490" y="388492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6" name="object 6"/>
          <p:cNvSpPr txBox="1"/>
          <p:nvPr/>
        </p:nvSpPr>
        <p:spPr>
          <a:xfrm>
            <a:off x="961389" y="1631950"/>
            <a:ext cx="7702550" cy="2305759"/>
          </a:xfrm>
          <a:prstGeom prst="rect">
            <a:avLst/>
          </a:prstGeom>
        </p:spPr>
        <p:txBody>
          <a:bodyPr vert="horz" wrap="square" lIns="0" tIns="12700" rIns="0" bIns="0" rtlCol="0">
            <a:spAutoFit/>
          </a:bodyPr>
          <a:lstStyle/>
          <a:p>
            <a:pPr marL="12700" marR="5080">
              <a:lnSpc>
                <a:spcPct val="100000"/>
              </a:lnSpc>
              <a:spcBef>
                <a:spcPts val="100"/>
              </a:spcBef>
            </a:pPr>
            <a:r>
              <a:rPr sz="2400" b="1" i="1" spc="-60" dirty="0">
                <a:latin typeface="Times New Roman" panose="02020603050405020304" pitchFamily="18" charset="0"/>
                <a:cs typeface="Times New Roman" panose="02020603050405020304" pitchFamily="18" charset="0"/>
              </a:rPr>
              <a:t>Network </a:t>
            </a:r>
            <a:r>
              <a:rPr sz="2400" b="1" i="1" spc="-35" dirty="0">
                <a:latin typeface="Times New Roman" panose="02020603050405020304" pitchFamily="18" charset="0"/>
                <a:cs typeface="Times New Roman" panose="02020603050405020304" pitchFamily="18" charset="0"/>
              </a:rPr>
              <a:t>Interface </a:t>
            </a:r>
            <a:r>
              <a:rPr sz="2400" b="1" i="1" spc="15" dirty="0">
                <a:latin typeface="Times New Roman" panose="02020603050405020304" pitchFamily="18" charset="0"/>
                <a:cs typeface="Times New Roman" panose="02020603050405020304" pitchFamily="18" charset="0"/>
              </a:rPr>
              <a:t>Card, </a:t>
            </a:r>
            <a:r>
              <a:rPr sz="2400" b="1" i="1" spc="-100" dirty="0">
                <a:latin typeface="Times New Roman" panose="02020603050405020304" pitchFamily="18" charset="0"/>
                <a:cs typeface="Times New Roman" panose="02020603050405020304" pitchFamily="18" charset="0"/>
              </a:rPr>
              <a:t>or </a:t>
            </a:r>
            <a:r>
              <a:rPr sz="2400" b="1" i="1" spc="-65" dirty="0">
                <a:latin typeface="Times New Roman" panose="02020603050405020304" pitchFamily="18" charset="0"/>
                <a:cs typeface="Times New Roman" panose="02020603050405020304" pitchFamily="18" charset="0"/>
              </a:rPr>
              <a:t>NIC </a:t>
            </a:r>
            <a:r>
              <a:rPr sz="2400" b="1" i="1" spc="-254" dirty="0">
                <a:latin typeface="Times New Roman" panose="02020603050405020304" pitchFamily="18" charset="0"/>
                <a:cs typeface="Times New Roman" panose="02020603050405020304" pitchFamily="18" charset="0"/>
              </a:rPr>
              <a:t>is </a:t>
            </a:r>
            <a:r>
              <a:rPr sz="2400" b="1" i="1" spc="195" dirty="0">
                <a:latin typeface="Times New Roman" panose="02020603050405020304" pitchFamily="18" charset="0"/>
                <a:cs typeface="Times New Roman" panose="02020603050405020304" pitchFamily="18" charset="0"/>
              </a:rPr>
              <a:t>a </a:t>
            </a:r>
            <a:r>
              <a:rPr sz="2400" b="1" i="1" dirty="0">
                <a:latin typeface="Times New Roman" panose="02020603050405020304" pitchFamily="18" charset="0"/>
                <a:cs typeface="Times New Roman" panose="02020603050405020304" pitchFamily="18" charset="0"/>
              </a:rPr>
              <a:t>hardware </a:t>
            </a:r>
            <a:r>
              <a:rPr sz="2400" b="1" i="1" spc="80" dirty="0">
                <a:latin typeface="Times New Roman" panose="02020603050405020304" pitchFamily="18" charset="0"/>
                <a:cs typeface="Times New Roman" panose="02020603050405020304" pitchFamily="18" charset="0"/>
              </a:rPr>
              <a:t>card  </a:t>
            </a:r>
            <a:r>
              <a:rPr sz="2400" b="1" i="1" spc="-70" dirty="0">
                <a:latin typeface="Times New Roman" panose="02020603050405020304" pitchFamily="18" charset="0"/>
                <a:cs typeface="Times New Roman" panose="02020603050405020304" pitchFamily="18" charset="0"/>
              </a:rPr>
              <a:t>installed</a:t>
            </a:r>
            <a:r>
              <a:rPr sz="2400" b="1" i="1" spc="-195" dirty="0">
                <a:latin typeface="Times New Roman" panose="02020603050405020304" pitchFamily="18" charset="0"/>
                <a:cs typeface="Times New Roman" panose="02020603050405020304" pitchFamily="18" charset="0"/>
              </a:rPr>
              <a:t> </a:t>
            </a:r>
            <a:r>
              <a:rPr sz="2400" b="1" i="1" spc="-120" dirty="0">
                <a:latin typeface="Times New Roman" panose="02020603050405020304" pitchFamily="18" charset="0"/>
                <a:cs typeface="Times New Roman" panose="02020603050405020304" pitchFamily="18" charset="0"/>
              </a:rPr>
              <a:t>in</a:t>
            </a:r>
            <a:r>
              <a:rPr sz="2400" b="1" i="1" spc="-195" dirty="0">
                <a:latin typeface="Times New Roman" panose="02020603050405020304" pitchFamily="18" charset="0"/>
                <a:cs typeface="Times New Roman" panose="02020603050405020304" pitchFamily="18" charset="0"/>
              </a:rPr>
              <a:t> </a:t>
            </a:r>
            <a:r>
              <a:rPr sz="2400" b="1" i="1" spc="195" dirty="0">
                <a:latin typeface="Times New Roman" panose="02020603050405020304" pitchFamily="18" charset="0"/>
                <a:cs typeface="Times New Roman" panose="02020603050405020304" pitchFamily="18" charset="0"/>
              </a:rPr>
              <a:t>a</a:t>
            </a:r>
            <a:r>
              <a:rPr sz="2400" b="1" i="1" spc="-180" dirty="0">
                <a:latin typeface="Times New Roman" panose="02020603050405020304" pitchFamily="18" charset="0"/>
                <a:cs typeface="Times New Roman" panose="02020603050405020304" pitchFamily="18" charset="0"/>
              </a:rPr>
              <a:t> </a:t>
            </a:r>
            <a:r>
              <a:rPr sz="2400" b="1" i="1" spc="10" dirty="0">
                <a:latin typeface="Times New Roman" panose="02020603050405020304" pitchFamily="18" charset="0"/>
                <a:cs typeface="Times New Roman" panose="02020603050405020304" pitchFamily="18" charset="0"/>
              </a:rPr>
              <a:t>computer</a:t>
            </a:r>
            <a:r>
              <a:rPr sz="2400" b="1" i="1" spc="-204" dirty="0">
                <a:latin typeface="Times New Roman" panose="02020603050405020304" pitchFamily="18" charset="0"/>
                <a:cs typeface="Times New Roman" panose="02020603050405020304" pitchFamily="18" charset="0"/>
              </a:rPr>
              <a:t> </a:t>
            </a:r>
            <a:r>
              <a:rPr sz="2400" b="1" i="1" spc="-100" dirty="0">
                <a:latin typeface="Times New Roman" panose="02020603050405020304" pitchFamily="18" charset="0"/>
                <a:cs typeface="Times New Roman" panose="02020603050405020304" pitchFamily="18" charset="0"/>
              </a:rPr>
              <a:t>so</a:t>
            </a:r>
            <a:r>
              <a:rPr sz="2400" b="1" i="1" spc="-190" dirty="0">
                <a:latin typeface="Times New Roman" panose="02020603050405020304" pitchFamily="18" charset="0"/>
                <a:cs typeface="Times New Roman" panose="02020603050405020304" pitchFamily="18" charset="0"/>
              </a:rPr>
              <a:t> </a:t>
            </a:r>
            <a:r>
              <a:rPr sz="2400" b="1" i="1" spc="-160" dirty="0">
                <a:latin typeface="Times New Roman" panose="02020603050405020304" pitchFamily="18" charset="0"/>
                <a:cs typeface="Times New Roman" panose="02020603050405020304" pitchFamily="18" charset="0"/>
              </a:rPr>
              <a:t>it</a:t>
            </a:r>
            <a:r>
              <a:rPr sz="2400" b="1" i="1" spc="-175" dirty="0">
                <a:latin typeface="Times New Roman" panose="02020603050405020304" pitchFamily="18" charset="0"/>
                <a:cs typeface="Times New Roman" panose="02020603050405020304" pitchFamily="18" charset="0"/>
              </a:rPr>
              <a:t> </a:t>
            </a:r>
            <a:r>
              <a:rPr sz="2400" b="1" i="1" spc="145" dirty="0">
                <a:latin typeface="Times New Roman" panose="02020603050405020304" pitchFamily="18" charset="0"/>
                <a:cs typeface="Times New Roman" panose="02020603050405020304" pitchFamily="18" charset="0"/>
              </a:rPr>
              <a:t>can</a:t>
            </a:r>
            <a:r>
              <a:rPr sz="2400" b="1" i="1" spc="-185" dirty="0">
                <a:latin typeface="Times New Roman" panose="02020603050405020304" pitchFamily="18" charset="0"/>
                <a:cs typeface="Times New Roman" panose="02020603050405020304" pitchFamily="18" charset="0"/>
              </a:rPr>
              <a:t> </a:t>
            </a:r>
            <a:r>
              <a:rPr sz="2400" b="1" i="1" spc="35" dirty="0">
                <a:latin typeface="Times New Roman" panose="02020603050405020304" pitchFamily="18" charset="0"/>
                <a:cs typeface="Times New Roman" panose="02020603050405020304" pitchFamily="18" charset="0"/>
              </a:rPr>
              <a:t>communicate</a:t>
            </a:r>
            <a:r>
              <a:rPr sz="2400" b="1" i="1" spc="-195" dirty="0">
                <a:latin typeface="Times New Roman" panose="02020603050405020304" pitchFamily="18" charset="0"/>
                <a:cs typeface="Times New Roman" panose="02020603050405020304" pitchFamily="18" charset="0"/>
              </a:rPr>
              <a:t> </a:t>
            </a:r>
            <a:r>
              <a:rPr sz="2400" b="1" i="1" spc="25" dirty="0">
                <a:latin typeface="Times New Roman" panose="02020603050405020304" pitchFamily="18" charset="0"/>
                <a:cs typeface="Times New Roman" panose="02020603050405020304" pitchFamily="18" charset="0"/>
              </a:rPr>
              <a:t>on</a:t>
            </a:r>
            <a:r>
              <a:rPr sz="2400" b="1" i="1" spc="-185" dirty="0">
                <a:latin typeface="Times New Roman" panose="02020603050405020304" pitchFamily="18" charset="0"/>
                <a:cs typeface="Times New Roman" panose="02020603050405020304" pitchFamily="18" charset="0"/>
              </a:rPr>
              <a:t> </a:t>
            </a:r>
            <a:r>
              <a:rPr sz="2400" b="1" i="1" spc="195" dirty="0">
                <a:latin typeface="Times New Roman" panose="02020603050405020304" pitchFamily="18" charset="0"/>
                <a:cs typeface="Times New Roman" panose="02020603050405020304" pitchFamily="18" charset="0"/>
              </a:rPr>
              <a:t>a  </a:t>
            </a:r>
            <a:r>
              <a:rPr sz="2400" b="1" i="1" spc="-85" dirty="0">
                <a:latin typeface="Times New Roman" panose="02020603050405020304" pitchFamily="18" charset="0"/>
                <a:cs typeface="Times New Roman" panose="02020603050405020304" pitchFamily="18" charset="0"/>
              </a:rPr>
              <a:t>network.</a:t>
            </a:r>
            <a:r>
              <a:rPr sz="2400" b="1" i="1" spc="-195" dirty="0">
                <a:latin typeface="Times New Roman" panose="02020603050405020304" pitchFamily="18" charset="0"/>
                <a:cs typeface="Times New Roman" panose="02020603050405020304" pitchFamily="18" charset="0"/>
              </a:rPr>
              <a:t> </a:t>
            </a:r>
            <a:r>
              <a:rPr sz="2400" b="1" i="1" spc="-130" dirty="0">
                <a:latin typeface="Times New Roman" panose="02020603050405020304" pitchFamily="18" charset="0"/>
                <a:cs typeface="Times New Roman" panose="02020603050405020304" pitchFamily="18" charset="0"/>
              </a:rPr>
              <a:t>The</a:t>
            </a:r>
            <a:r>
              <a:rPr sz="2400" b="1" i="1" spc="-185" dirty="0">
                <a:latin typeface="Times New Roman" panose="02020603050405020304" pitchFamily="18" charset="0"/>
                <a:cs typeface="Times New Roman" panose="02020603050405020304" pitchFamily="18" charset="0"/>
              </a:rPr>
              <a:t> </a:t>
            </a:r>
            <a:r>
              <a:rPr sz="2400" b="1" i="1" spc="-65" dirty="0">
                <a:latin typeface="Times New Roman" panose="02020603050405020304" pitchFamily="18" charset="0"/>
                <a:cs typeface="Times New Roman" panose="02020603050405020304" pitchFamily="18" charset="0"/>
              </a:rPr>
              <a:t>network</a:t>
            </a:r>
            <a:r>
              <a:rPr sz="2400" b="1" i="1" spc="-180" dirty="0">
                <a:latin typeface="Times New Roman" panose="02020603050405020304" pitchFamily="18" charset="0"/>
                <a:cs typeface="Times New Roman" panose="02020603050405020304" pitchFamily="18" charset="0"/>
              </a:rPr>
              <a:t> </a:t>
            </a:r>
            <a:r>
              <a:rPr sz="2400" b="1" i="1" spc="50" dirty="0">
                <a:latin typeface="Times New Roman" panose="02020603050405020304" pitchFamily="18" charset="0"/>
                <a:cs typeface="Times New Roman" panose="02020603050405020304" pitchFamily="18" charset="0"/>
              </a:rPr>
              <a:t>adapter</a:t>
            </a:r>
            <a:r>
              <a:rPr sz="2400" b="1" i="1" spc="-185" dirty="0">
                <a:latin typeface="Times New Roman" panose="02020603050405020304" pitchFamily="18" charset="0"/>
                <a:cs typeface="Times New Roman" panose="02020603050405020304" pitchFamily="18" charset="0"/>
              </a:rPr>
              <a:t> </a:t>
            </a:r>
            <a:r>
              <a:rPr sz="2400" b="1" i="1" spc="-50" dirty="0">
                <a:latin typeface="Times New Roman" panose="02020603050405020304" pitchFamily="18" charset="0"/>
                <a:cs typeface="Times New Roman" panose="02020603050405020304" pitchFamily="18" charset="0"/>
              </a:rPr>
              <a:t>provides</a:t>
            </a:r>
            <a:r>
              <a:rPr sz="2400" b="1" i="1" spc="-185" dirty="0">
                <a:latin typeface="Times New Roman" panose="02020603050405020304" pitchFamily="18" charset="0"/>
                <a:cs typeface="Times New Roman" panose="02020603050405020304" pitchFamily="18" charset="0"/>
              </a:rPr>
              <a:t> </a:t>
            </a:r>
            <a:r>
              <a:rPr sz="2400" b="1" i="1" spc="60" dirty="0">
                <a:latin typeface="Times New Roman" panose="02020603050405020304" pitchFamily="18" charset="0"/>
                <a:cs typeface="Times New Roman" panose="02020603050405020304" pitchFamily="18" charset="0"/>
              </a:rPr>
              <a:t>one</a:t>
            </a:r>
            <a:r>
              <a:rPr sz="2400" b="1" i="1" spc="-180" dirty="0">
                <a:latin typeface="Times New Roman" panose="02020603050405020304" pitchFamily="18" charset="0"/>
                <a:cs typeface="Times New Roman" panose="02020603050405020304" pitchFamily="18" charset="0"/>
              </a:rPr>
              <a:t> </a:t>
            </a:r>
            <a:r>
              <a:rPr sz="2400" b="1" i="1" spc="-100" dirty="0">
                <a:latin typeface="Times New Roman" panose="02020603050405020304" pitchFamily="18" charset="0"/>
                <a:cs typeface="Times New Roman" panose="02020603050405020304" pitchFamily="18" charset="0"/>
              </a:rPr>
              <a:t>or</a:t>
            </a:r>
            <a:r>
              <a:rPr sz="2400" b="1" i="1" spc="-185" dirty="0">
                <a:latin typeface="Times New Roman" panose="02020603050405020304" pitchFamily="18" charset="0"/>
                <a:cs typeface="Times New Roman" panose="02020603050405020304" pitchFamily="18" charset="0"/>
              </a:rPr>
              <a:t> </a:t>
            </a:r>
            <a:r>
              <a:rPr sz="2400" b="1" i="1" spc="-50" dirty="0">
                <a:latin typeface="Times New Roman" panose="02020603050405020304" pitchFamily="18" charset="0"/>
                <a:cs typeface="Times New Roman" panose="02020603050405020304" pitchFamily="18" charset="0"/>
              </a:rPr>
              <a:t>more  </a:t>
            </a:r>
            <a:r>
              <a:rPr sz="2400" b="1" i="1" spc="-105" dirty="0">
                <a:latin typeface="Times New Roman" panose="02020603050405020304" pitchFamily="18" charset="0"/>
                <a:cs typeface="Times New Roman" panose="02020603050405020304" pitchFamily="18" charset="0"/>
              </a:rPr>
              <a:t>ports </a:t>
            </a:r>
            <a:r>
              <a:rPr sz="2400" b="1" i="1" spc="-95" dirty="0">
                <a:latin typeface="Times New Roman" panose="02020603050405020304" pitchFamily="18" charset="0"/>
                <a:cs typeface="Times New Roman" panose="02020603050405020304" pitchFamily="18" charset="0"/>
              </a:rPr>
              <a:t>for </a:t>
            </a:r>
            <a:r>
              <a:rPr sz="2400" b="1" i="1" spc="-20" dirty="0">
                <a:latin typeface="Times New Roman" panose="02020603050405020304" pitchFamily="18" charset="0"/>
                <a:cs typeface="Times New Roman" panose="02020603050405020304" pitchFamily="18" charset="0"/>
              </a:rPr>
              <a:t>the </a:t>
            </a:r>
            <a:r>
              <a:rPr sz="2400" b="1" i="1" spc="-65" dirty="0">
                <a:latin typeface="Times New Roman" panose="02020603050405020304" pitchFamily="18" charset="0"/>
                <a:cs typeface="Times New Roman" panose="02020603050405020304" pitchFamily="18" charset="0"/>
              </a:rPr>
              <a:t>network </a:t>
            </a:r>
            <a:r>
              <a:rPr sz="2400" b="1" i="1" spc="110" dirty="0">
                <a:latin typeface="Times New Roman" panose="02020603050405020304" pitchFamily="18" charset="0"/>
                <a:cs typeface="Times New Roman" panose="02020603050405020304" pitchFamily="18" charset="0"/>
              </a:rPr>
              <a:t>cable </a:t>
            </a:r>
            <a:r>
              <a:rPr sz="2400" b="1" i="1" spc="-5" dirty="0">
                <a:latin typeface="Times New Roman" panose="02020603050405020304" pitchFamily="18" charset="0"/>
                <a:cs typeface="Times New Roman" panose="02020603050405020304" pitchFamily="18" charset="0"/>
              </a:rPr>
              <a:t>to </a:t>
            </a:r>
            <a:r>
              <a:rPr sz="2400" b="1" i="1" spc="80" dirty="0">
                <a:latin typeface="Times New Roman" panose="02020603050405020304" pitchFamily="18" charset="0"/>
                <a:cs typeface="Times New Roman" panose="02020603050405020304" pitchFamily="18" charset="0"/>
              </a:rPr>
              <a:t>connect </a:t>
            </a:r>
            <a:r>
              <a:rPr sz="2400" b="1" i="1" spc="-75" dirty="0">
                <a:latin typeface="Times New Roman" panose="02020603050405020304" pitchFamily="18" charset="0"/>
                <a:cs typeface="Times New Roman" panose="02020603050405020304" pitchFamily="18" charset="0"/>
              </a:rPr>
              <a:t>to, </a:t>
            </a:r>
            <a:r>
              <a:rPr sz="2400" b="1" i="1" spc="95" dirty="0">
                <a:latin typeface="Times New Roman" panose="02020603050405020304" pitchFamily="18" charset="0"/>
                <a:cs typeface="Times New Roman" panose="02020603050405020304" pitchFamily="18" charset="0"/>
              </a:rPr>
              <a:t>and </a:t>
            </a:r>
            <a:r>
              <a:rPr sz="2400" b="1" i="1" spc="-165" dirty="0">
                <a:latin typeface="Times New Roman" panose="02020603050405020304" pitchFamily="18" charset="0"/>
                <a:cs typeface="Times New Roman" panose="02020603050405020304" pitchFamily="18" charset="0"/>
              </a:rPr>
              <a:t>it  </a:t>
            </a:r>
            <a:r>
              <a:rPr sz="2400" b="1" i="1" spc="-150" dirty="0">
                <a:latin typeface="Times New Roman" panose="02020603050405020304" pitchFamily="18" charset="0"/>
                <a:cs typeface="Times New Roman" panose="02020603050405020304" pitchFamily="18" charset="0"/>
              </a:rPr>
              <a:t>transmits </a:t>
            </a:r>
            <a:r>
              <a:rPr sz="2400" b="1" i="1" spc="90" dirty="0">
                <a:latin typeface="Times New Roman" panose="02020603050405020304" pitchFamily="18" charset="0"/>
                <a:cs typeface="Times New Roman" panose="02020603050405020304" pitchFamily="18" charset="0"/>
              </a:rPr>
              <a:t>and </a:t>
            </a:r>
            <a:r>
              <a:rPr sz="2400" b="1" i="1" spc="-30" dirty="0">
                <a:latin typeface="Times New Roman" panose="02020603050405020304" pitchFamily="18" charset="0"/>
                <a:cs typeface="Times New Roman" panose="02020603050405020304" pitchFamily="18" charset="0"/>
              </a:rPr>
              <a:t>receives </a:t>
            </a:r>
            <a:r>
              <a:rPr sz="2400" b="1" i="1" spc="105" dirty="0">
                <a:latin typeface="Times New Roman" panose="02020603050405020304" pitchFamily="18" charset="0"/>
                <a:cs typeface="Times New Roman" panose="02020603050405020304" pitchFamily="18" charset="0"/>
              </a:rPr>
              <a:t>data </a:t>
            </a:r>
            <a:r>
              <a:rPr sz="2400" b="1" i="1" spc="10" dirty="0">
                <a:latin typeface="Times New Roman" panose="02020603050405020304" pitchFamily="18" charset="0"/>
                <a:cs typeface="Times New Roman" panose="02020603050405020304" pitchFamily="18" charset="0"/>
              </a:rPr>
              <a:t>onto </a:t>
            </a:r>
            <a:r>
              <a:rPr sz="2400" b="1" i="1" spc="-20" dirty="0">
                <a:latin typeface="Times New Roman" panose="02020603050405020304" pitchFamily="18" charset="0"/>
                <a:cs typeface="Times New Roman" panose="02020603050405020304" pitchFamily="18" charset="0"/>
              </a:rPr>
              <a:t>the </a:t>
            </a:r>
            <a:r>
              <a:rPr sz="2400" b="1" i="1" spc="-65" dirty="0">
                <a:latin typeface="Times New Roman" panose="02020603050405020304" pitchFamily="18" charset="0"/>
                <a:cs typeface="Times New Roman" panose="02020603050405020304" pitchFamily="18" charset="0"/>
              </a:rPr>
              <a:t>network  </a:t>
            </a:r>
            <a:r>
              <a:rPr sz="2400" b="1" i="1" spc="55" dirty="0">
                <a:latin typeface="Times New Roman" panose="02020603050405020304" pitchFamily="18" charset="0"/>
                <a:cs typeface="Times New Roman" panose="02020603050405020304" pitchFamily="18" charset="0"/>
              </a:rPr>
              <a:t>cable.</a:t>
            </a:r>
            <a:endParaRPr sz="2400" b="1" i="1" dirty="0">
              <a:latin typeface="Times New Roman" panose="02020603050405020304" pitchFamily="18" charset="0"/>
              <a:cs typeface="Times New Roman" panose="02020603050405020304" pitchFamily="18" charset="0"/>
            </a:endParaRPr>
          </a:p>
          <a:p>
            <a:pPr marL="12700">
              <a:lnSpc>
                <a:spcPct val="100000"/>
              </a:lnSpc>
              <a:spcBef>
                <a:spcPts val="600"/>
              </a:spcBef>
            </a:pPr>
            <a:r>
              <a:rPr sz="2400" b="1" i="1" spc="-145" dirty="0">
                <a:latin typeface="Times New Roman" panose="02020603050405020304" pitchFamily="18" charset="0"/>
                <a:cs typeface="Times New Roman" panose="02020603050405020304" pitchFamily="18" charset="0"/>
              </a:rPr>
              <a:t>Wireless </a:t>
            </a:r>
            <a:r>
              <a:rPr sz="2400" b="1" i="1" spc="-30" dirty="0">
                <a:latin typeface="Times New Roman" panose="02020603050405020304" pitchFamily="18" charset="0"/>
                <a:cs typeface="Times New Roman" panose="02020603050405020304" pitchFamily="18" charset="0"/>
              </a:rPr>
              <a:t>Lan</a:t>
            </a:r>
            <a:r>
              <a:rPr sz="2400" b="1" i="1" spc="-240" dirty="0">
                <a:latin typeface="Times New Roman" panose="02020603050405020304" pitchFamily="18" charset="0"/>
                <a:cs typeface="Times New Roman" panose="02020603050405020304" pitchFamily="18" charset="0"/>
              </a:rPr>
              <a:t> </a:t>
            </a:r>
            <a:r>
              <a:rPr sz="2400" b="1" i="1" spc="80" dirty="0">
                <a:latin typeface="Times New Roman" panose="02020603050405020304" pitchFamily="18" charset="0"/>
                <a:cs typeface="Times New Roman" panose="02020603050405020304" pitchFamily="18" charset="0"/>
              </a:rPr>
              <a:t>card</a:t>
            </a:r>
            <a:endParaRPr sz="2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19700" y="520700"/>
            <a:ext cx="3816350" cy="264795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73709" y="41910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4" name="object 4"/>
          <p:cNvSpPr txBox="1"/>
          <p:nvPr/>
        </p:nvSpPr>
        <p:spPr>
          <a:xfrm>
            <a:off x="816610" y="427990"/>
            <a:ext cx="5611495" cy="1843453"/>
          </a:xfrm>
          <a:prstGeom prst="rect">
            <a:avLst/>
          </a:prstGeom>
        </p:spPr>
        <p:txBody>
          <a:bodyPr vert="horz" wrap="square" lIns="0" tIns="15240" rIns="0" bIns="0" rtlCol="0">
            <a:spAutoFit/>
          </a:bodyPr>
          <a:lstStyle/>
          <a:p>
            <a:pPr marL="12700" marR="5080">
              <a:lnSpc>
                <a:spcPct val="99200"/>
              </a:lnSpc>
              <a:spcBef>
                <a:spcPts val="120"/>
              </a:spcBef>
            </a:pPr>
            <a:r>
              <a:rPr sz="2400" b="1" i="1" spc="-130" dirty="0">
                <a:latin typeface="Times New Roman" panose="02020603050405020304" pitchFamily="18" charset="0"/>
                <a:cs typeface="Times New Roman" panose="02020603050405020304" pitchFamily="18" charset="0"/>
              </a:rPr>
              <a:t>Every </a:t>
            </a:r>
            <a:r>
              <a:rPr sz="2400" b="1" i="1" spc="-20" dirty="0">
                <a:latin typeface="Times New Roman" panose="02020603050405020304" pitchFamily="18" charset="0"/>
                <a:cs typeface="Times New Roman" panose="02020603050405020304" pitchFamily="18" charset="0"/>
              </a:rPr>
              <a:t>networked </a:t>
            </a:r>
            <a:r>
              <a:rPr sz="2400" b="1" i="1" spc="5" dirty="0">
                <a:latin typeface="Times New Roman" panose="02020603050405020304" pitchFamily="18" charset="0"/>
                <a:cs typeface="Times New Roman" panose="02020603050405020304" pitchFamily="18" charset="0"/>
              </a:rPr>
              <a:t>computer </a:t>
            </a:r>
            <a:r>
              <a:rPr sz="2400" b="1" i="1" spc="-160" dirty="0">
                <a:latin typeface="Times New Roman" panose="02020603050405020304" pitchFamily="18" charset="0"/>
                <a:cs typeface="Times New Roman" panose="02020603050405020304" pitchFamily="18" charset="0"/>
              </a:rPr>
              <a:t>must </a:t>
            </a:r>
            <a:r>
              <a:rPr sz="2400" b="1" i="1" spc="-55" dirty="0">
                <a:latin typeface="Times New Roman" panose="02020603050405020304" pitchFamily="18" charset="0"/>
                <a:cs typeface="Times New Roman" panose="02020603050405020304" pitchFamily="18" charset="0"/>
              </a:rPr>
              <a:t>also  </a:t>
            </a:r>
            <a:r>
              <a:rPr sz="2400" b="1" i="1" spc="45" dirty="0">
                <a:latin typeface="Times New Roman" panose="02020603050405020304" pitchFamily="18" charset="0"/>
                <a:cs typeface="Times New Roman" panose="02020603050405020304" pitchFamily="18" charset="0"/>
              </a:rPr>
              <a:t>have</a:t>
            </a:r>
            <a:r>
              <a:rPr sz="2400" b="1" i="1" spc="-190" dirty="0">
                <a:latin typeface="Times New Roman" panose="02020603050405020304" pitchFamily="18" charset="0"/>
                <a:cs typeface="Times New Roman" panose="02020603050405020304" pitchFamily="18" charset="0"/>
              </a:rPr>
              <a:t> </a:t>
            </a:r>
            <a:r>
              <a:rPr sz="2400" b="1" i="1" spc="195" dirty="0">
                <a:latin typeface="Times New Roman" panose="02020603050405020304" pitchFamily="18" charset="0"/>
                <a:cs typeface="Times New Roman" panose="02020603050405020304" pitchFamily="18" charset="0"/>
              </a:rPr>
              <a:t>a</a:t>
            </a:r>
            <a:r>
              <a:rPr sz="2400" b="1" i="1" spc="-185" dirty="0">
                <a:latin typeface="Times New Roman" panose="02020603050405020304" pitchFamily="18" charset="0"/>
                <a:cs typeface="Times New Roman" panose="02020603050405020304" pitchFamily="18" charset="0"/>
              </a:rPr>
              <a:t> </a:t>
            </a:r>
            <a:r>
              <a:rPr sz="2400" b="1" i="1" spc="-65" dirty="0">
                <a:latin typeface="Times New Roman" panose="02020603050405020304" pitchFamily="18" charset="0"/>
                <a:cs typeface="Times New Roman" panose="02020603050405020304" pitchFamily="18" charset="0"/>
              </a:rPr>
              <a:t>network</a:t>
            </a:r>
            <a:r>
              <a:rPr sz="2400" b="1" i="1" spc="-195" dirty="0">
                <a:latin typeface="Times New Roman" panose="02020603050405020304" pitchFamily="18" charset="0"/>
                <a:cs typeface="Times New Roman" panose="02020603050405020304" pitchFamily="18" charset="0"/>
              </a:rPr>
              <a:t> </a:t>
            </a:r>
            <a:r>
              <a:rPr sz="2400" b="1" i="1" spc="50" dirty="0">
                <a:latin typeface="Times New Roman" panose="02020603050405020304" pitchFamily="18" charset="0"/>
                <a:cs typeface="Times New Roman" panose="02020603050405020304" pitchFamily="18" charset="0"/>
              </a:rPr>
              <a:t>adapter</a:t>
            </a:r>
            <a:r>
              <a:rPr sz="2400" b="1" i="1" spc="-190" dirty="0">
                <a:latin typeface="Times New Roman" panose="02020603050405020304" pitchFamily="18" charset="0"/>
                <a:cs typeface="Times New Roman" panose="02020603050405020304" pitchFamily="18" charset="0"/>
              </a:rPr>
              <a:t> </a:t>
            </a:r>
            <a:r>
              <a:rPr sz="2400" b="1" i="1" spc="-120" dirty="0">
                <a:latin typeface="Times New Roman" panose="02020603050405020304" pitchFamily="18" charset="0"/>
                <a:cs typeface="Times New Roman" panose="02020603050405020304" pitchFamily="18" charset="0"/>
              </a:rPr>
              <a:t>driver,</a:t>
            </a:r>
            <a:r>
              <a:rPr sz="2400" b="1" i="1" spc="-190" dirty="0">
                <a:latin typeface="Times New Roman" panose="02020603050405020304" pitchFamily="18" charset="0"/>
                <a:cs typeface="Times New Roman" panose="02020603050405020304" pitchFamily="18" charset="0"/>
              </a:rPr>
              <a:t> </a:t>
            </a:r>
            <a:r>
              <a:rPr sz="2400" b="1" i="1" dirty="0">
                <a:latin typeface="Times New Roman" panose="02020603050405020304" pitchFamily="18" charset="0"/>
                <a:cs typeface="Times New Roman" panose="02020603050405020304" pitchFamily="18" charset="0"/>
              </a:rPr>
              <a:t>which  </a:t>
            </a:r>
            <a:r>
              <a:rPr sz="2400" b="1" i="1" spc="-60" dirty="0">
                <a:latin typeface="Times New Roman" panose="02020603050405020304" pitchFamily="18" charset="0"/>
                <a:cs typeface="Times New Roman" panose="02020603050405020304" pitchFamily="18" charset="0"/>
              </a:rPr>
              <a:t>controls </a:t>
            </a:r>
            <a:r>
              <a:rPr sz="2400" b="1" i="1" spc="-20" dirty="0">
                <a:latin typeface="Times New Roman" panose="02020603050405020304" pitchFamily="18" charset="0"/>
                <a:cs typeface="Times New Roman" panose="02020603050405020304" pitchFamily="18" charset="0"/>
              </a:rPr>
              <a:t>the </a:t>
            </a:r>
            <a:r>
              <a:rPr sz="2400" b="1" i="1" spc="-65" dirty="0">
                <a:latin typeface="Times New Roman" panose="02020603050405020304" pitchFamily="18" charset="0"/>
                <a:cs typeface="Times New Roman" panose="02020603050405020304" pitchFamily="18" charset="0"/>
              </a:rPr>
              <a:t>network </a:t>
            </a:r>
            <a:r>
              <a:rPr sz="2400" b="1" i="1" spc="15" dirty="0">
                <a:latin typeface="Times New Roman" panose="02020603050405020304" pitchFamily="18" charset="0"/>
                <a:cs typeface="Times New Roman" panose="02020603050405020304" pitchFamily="18" charset="0"/>
              </a:rPr>
              <a:t>adapter. </a:t>
            </a:r>
            <a:r>
              <a:rPr sz="2400" b="1" i="1" spc="45" dirty="0">
                <a:latin typeface="Times New Roman" panose="02020603050405020304" pitchFamily="18" charset="0"/>
                <a:cs typeface="Times New Roman" panose="02020603050405020304" pitchFamily="18" charset="0"/>
              </a:rPr>
              <a:t>Each  </a:t>
            </a:r>
            <a:r>
              <a:rPr sz="2400" b="1" i="1" spc="-65" dirty="0">
                <a:latin typeface="Times New Roman" panose="02020603050405020304" pitchFamily="18" charset="0"/>
                <a:cs typeface="Times New Roman" panose="02020603050405020304" pitchFamily="18" charset="0"/>
              </a:rPr>
              <a:t>network </a:t>
            </a:r>
            <a:r>
              <a:rPr sz="2400" b="1" i="1" spc="50" dirty="0">
                <a:latin typeface="Times New Roman" panose="02020603050405020304" pitchFamily="18" charset="0"/>
                <a:cs typeface="Times New Roman" panose="02020603050405020304" pitchFamily="18" charset="0"/>
              </a:rPr>
              <a:t>adapter </a:t>
            </a:r>
            <a:r>
              <a:rPr sz="2400" b="1" i="1" spc="-105" dirty="0">
                <a:latin typeface="Times New Roman" panose="02020603050405020304" pitchFamily="18" charset="0"/>
                <a:cs typeface="Times New Roman" panose="02020603050405020304" pitchFamily="18" charset="0"/>
              </a:rPr>
              <a:t>driver </a:t>
            </a:r>
            <a:r>
              <a:rPr sz="2400" b="1" i="1" spc="-254" dirty="0">
                <a:latin typeface="Times New Roman" panose="02020603050405020304" pitchFamily="18" charset="0"/>
                <a:cs typeface="Times New Roman" panose="02020603050405020304" pitchFamily="18" charset="0"/>
              </a:rPr>
              <a:t>is </a:t>
            </a:r>
            <a:r>
              <a:rPr sz="2400" b="1" i="1" spc="5" dirty="0">
                <a:latin typeface="Times New Roman" panose="02020603050405020304" pitchFamily="18" charset="0"/>
                <a:cs typeface="Times New Roman" panose="02020603050405020304" pitchFamily="18" charset="0"/>
              </a:rPr>
              <a:t>configured  </a:t>
            </a:r>
            <a:r>
              <a:rPr sz="2400" b="1" i="1" spc="-5" dirty="0">
                <a:latin typeface="Times New Roman" panose="02020603050405020304" pitchFamily="18" charset="0"/>
                <a:cs typeface="Times New Roman" panose="02020603050405020304" pitchFamily="18" charset="0"/>
              </a:rPr>
              <a:t>to </a:t>
            </a:r>
            <a:r>
              <a:rPr sz="2400" b="1" i="1" spc="-140" dirty="0">
                <a:latin typeface="Times New Roman" panose="02020603050405020304" pitchFamily="18" charset="0"/>
                <a:cs typeface="Times New Roman" panose="02020603050405020304" pitchFamily="18" charset="0"/>
              </a:rPr>
              <a:t>run </a:t>
            </a:r>
            <a:r>
              <a:rPr sz="2400" b="1" i="1" spc="-85" dirty="0">
                <a:latin typeface="Times New Roman" panose="02020603050405020304" pitchFamily="18" charset="0"/>
                <a:cs typeface="Times New Roman" panose="02020603050405020304" pitchFamily="18" charset="0"/>
              </a:rPr>
              <a:t>with </a:t>
            </a:r>
            <a:r>
              <a:rPr sz="2400" b="1" i="1" spc="195" dirty="0">
                <a:latin typeface="Times New Roman" panose="02020603050405020304" pitchFamily="18" charset="0"/>
                <a:cs typeface="Times New Roman" panose="02020603050405020304" pitchFamily="18" charset="0"/>
              </a:rPr>
              <a:t>a </a:t>
            </a:r>
            <a:r>
              <a:rPr sz="2400" b="1" i="1" spc="-10" dirty="0">
                <a:latin typeface="Times New Roman" panose="02020603050405020304" pitchFamily="18" charset="0"/>
                <a:cs typeface="Times New Roman" panose="02020603050405020304" pitchFamily="18" charset="0"/>
              </a:rPr>
              <a:t>certain </a:t>
            </a:r>
            <a:r>
              <a:rPr sz="2400" b="1" i="1" spc="-5" dirty="0">
                <a:latin typeface="Times New Roman" panose="02020603050405020304" pitchFamily="18" charset="0"/>
                <a:cs typeface="Times New Roman" panose="02020603050405020304" pitchFamily="18" charset="0"/>
              </a:rPr>
              <a:t>type </a:t>
            </a:r>
            <a:r>
              <a:rPr sz="2400" b="1" i="1" spc="5" dirty="0">
                <a:latin typeface="Times New Roman" panose="02020603050405020304" pitchFamily="18" charset="0"/>
                <a:cs typeface="Times New Roman" panose="02020603050405020304" pitchFamily="18" charset="0"/>
              </a:rPr>
              <a:t>of </a:t>
            </a:r>
            <a:r>
              <a:rPr sz="2400" b="1" i="1" spc="-65" dirty="0">
                <a:latin typeface="Times New Roman" panose="02020603050405020304" pitchFamily="18" charset="0"/>
                <a:cs typeface="Times New Roman" panose="02020603050405020304" pitchFamily="18" charset="0"/>
              </a:rPr>
              <a:t>network  </a:t>
            </a:r>
            <a:r>
              <a:rPr sz="2400" b="1" i="1" spc="15" dirty="0">
                <a:latin typeface="Times New Roman" panose="02020603050405020304" pitchFamily="18" charset="0"/>
                <a:cs typeface="Times New Roman" panose="02020603050405020304" pitchFamily="18" charset="0"/>
              </a:rPr>
              <a:t>adapter.</a:t>
            </a:r>
            <a:endParaRPr sz="24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473709" y="3059430"/>
            <a:ext cx="5767705" cy="2978701"/>
          </a:xfrm>
          <a:prstGeom prst="rect">
            <a:avLst/>
          </a:prstGeom>
        </p:spPr>
        <p:txBody>
          <a:bodyPr vert="horz" wrap="square" lIns="0" tIns="85090" rIns="0" bIns="0" rtlCol="0">
            <a:spAutoFit/>
          </a:bodyPr>
          <a:lstStyle/>
          <a:p>
            <a:pPr marL="269240">
              <a:lnSpc>
                <a:spcPct val="100000"/>
              </a:lnSpc>
              <a:spcBef>
                <a:spcPts val="670"/>
              </a:spcBef>
            </a:pPr>
            <a:r>
              <a:rPr sz="2400" b="1" i="1" spc="-275" dirty="0">
                <a:latin typeface="Times New Roman" panose="02020603050405020304" pitchFamily="18" charset="0"/>
                <a:cs typeface="Times New Roman" panose="02020603050405020304" pitchFamily="18" charset="0"/>
              </a:rPr>
              <a:t>Network </a:t>
            </a:r>
            <a:r>
              <a:rPr sz="2400" b="1" i="1" spc="-235" dirty="0">
                <a:latin typeface="Times New Roman" panose="02020603050405020304" pitchFamily="18" charset="0"/>
                <a:cs typeface="Times New Roman" panose="02020603050405020304" pitchFamily="18" charset="0"/>
              </a:rPr>
              <a:t>Interface </a:t>
            </a:r>
            <a:r>
              <a:rPr sz="2400" b="1" i="1" spc="-170" dirty="0">
                <a:latin typeface="Times New Roman" panose="02020603050405020304" pitchFamily="18" charset="0"/>
                <a:cs typeface="Times New Roman" panose="02020603050405020304" pitchFamily="18" charset="0"/>
              </a:rPr>
              <a:t>Adapter</a:t>
            </a:r>
            <a:r>
              <a:rPr sz="2400" b="1" i="1" spc="40" dirty="0">
                <a:latin typeface="Times New Roman" panose="02020603050405020304" pitchFamily="18" charset="0"/>
                <a:cs typeface="Times New Roman" panose="02020603050405020304" pitchFamily="18" charset="0"/>
              </a:rPr>
              <a:t> </a:t>
            </a:r>
            <a:r>
              <a:rPr sz="2400" b="1" i="1" spc="-254" dirty="0">
                <a:latin typeface="Times New Roman" panose="02020603050405020304" pitchFamily="18" charset="0"/>
                <a:cs typeface="Times New Roman" panose="02020603050405020304" pitchFamily="18" charset="0"/>
              </a:rPr>
              <a:t>Functions:</a:t>
            </a:r>
            <a:endParaRPr sz="2400" b="1" i="1" dirty="0">
              <a:latin typeface="Times New Roman" panose="02020603050405020304" pitchFamily="18" charset="0"/>
              <a:cs typeface="Times New Roman" panose="02020603050405020304" pitchFamily="18" charset="0"/>
            </a:endParaRPr>
          </a:p>
          <a:p>
            <a:pPr marL="355600" indent="-342900">
              <a:lnSpc>
                <a:spcPct val="100000"/>
              </a:lnSpc>
              <a:spcBef>
                <a:spcPts val="570"/>
              </a:spcBef>
              <a:buFont typeface="Arial"/>
              <a:buChar char="•"/>
              <a:tabLst>
                <a:tab pos="354965" algn="l"/>
                <a:tab pos="355600" algn="l"/>
              </a:tabLst>
            </a:pPr>
            <a:r>
              <a:rPr sz="2400" b="1" i="1" spc="55" dirty="0">
                <a:latin typeface="Times New Roman" panose="02020603050405020304" pitchFamily="18" charset="0"/>
                <a:cs typeface="Times New Roman" panose="02020603050405020304" pitchFamily="18" charset="0"/>
              </a:rPr>
              <a:t>Data</a:t>
            </a:r>
            <a:r>
              <a:rPr sz="2400" b="1" i="1" spc="-180"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encapsulation</a:t>
            </a:r>
            <a:endParaRPr sz="2400" b="1" i="1" dirty="0">
              <a:latin typeface="Times New Roman" panose="02020603050405020304" pitchFamily="18" charset="0"/>
              <a:cs typeface="Times New Roman" panose="02020603050405020304" pitchFamily="18" charset="0"/>
            </a:endParaRPr>
          </a:p>
          <a:p>
            <a:pPr marL="355600" indent="-342900">
              <a:lnSpc>
                <a:spcPct val="100000"/>
              </a:lnSpc>
              <a:spcBef>
                <a:spcPts val="580"/>
              </a:spcBef>
              <a:buFont typeface="Arial"/>
              <a:buChar char="•"/>
              <a:tabLst>
                <a:tab pos="354965" algn="l"/>
                <a:tab pos="355600" algn="l"/>
              </a:tabLst>
            </a:pPr>
            <a:r>
              <a:rPr sz="2400" b="1" i="1" spc="-95" dirty="0">
                <a:latin typeface="Times New Roman" panose="02020603050405020304" pitchFamily="18" charset="0"/>
                <a:cs typeface="Times New Roman" panose="02020603050405020304" pitchFamily="18" charset="0"/>
              </a:rPr>
              <a:t>Signal </a:t>
            </a:r>
            <a:r>
              <a:rPr sz="2400" b="1" i="1" spc="60" dirty="0">
                <a:latin typeface="Times New Roman" panose="02020603050405020304" pitchFamily="18" charset="0"/>
                <a:cs typeface="Times New Roman" panose="02020603050405020304" pitchFamily="18" charset="0"/>
              </a:rPr>
              <a:t>encoding </a:t>
            </a:r>
            <a:r>
              <a:rPr sz="2400" b="1" i="1" spc="95" dirty="0">
                <a:latin typeface="Times New Roman" panose="02020603050405020304" pitchFamily="18" charset="0"/>
                <a:cs typeface="Times New Roman" panose="02020603050405020304" pitchFamily="18" charset="0"/>
              </a:rPr>
              <a:t>and</a:t>
            </a:r>
            <a:r>
              <a:rPr sz="2400" b="1" i="1" spc="-540" dirty="0">
                <a:latin typeface="Times New Roman" panose="02020603050405020304" pitchFamily="18" charset="0"/>
                <a:cs typeface="Times New Roman" panose="02020603050405020304" pitchFamily="18" charset="0"/>
              </a:rPr>
              <a:t> </a:t>
            </a:r>
            <a:r>
              <a:rPr sz="2400" b="1" i="1" spc="85" dirty="0">
                <a:latin typeface="Times New Roman" panose="02020603050405020304" pitchFamily="18" charset="0"/>
                <a:cs typeface="Times New Roman" panose="02020603050405020304" pitchFamily="18" charset="0"/>
              </a:rPr>
              <a:t>decoding</a:t>
            </a:r>
            <a:endParaRPr sz="2400" b="1" i="1" dirty="0">
              <a:latin typeface="Times New Roman" panose="02020603050405020304" pitchFamily="18" charset="0"/>
              <a:cs typeface="Times New Roman" panose="02020603050405020304" pitchFamily="18" charset="0"/>
            </a:endParaRPr>
          </a:p>
          <a:p>
            <a:pPr marL="355600" indent="-342900">
              <a:lnSpc>
                <a:spcPct val="100000"/>
              </a:lnSpc>
              <a:spcBef>
                <a:spcPts val="580"/>
              </a:spcBef>
              <a:buFont typeface="Arial"/>
              <a:buChar char="•"/>
              <a:tabLst>
                <a:tab pos="354965" algn="l"/>
                <a:tab pos="355600" algn="l"/>
              </a:tabLst>
            </a:pPr>
            <a:r>
              <a:rPr sz="2400" b="1" i="1" spc="-140" dirty="0">
                <a:latin typeface="Times New Roman" panose="02020603050405020304" pitchFamily="18" charset="0"/>
                <a:cs typeface="Times New Roman" panose="02020603050405020304" pitchFamily="18" charset="0"/>
              </a:rPr>
              <a:t>transmission </a:t>
            </a:r>
            <a:r>
              <a:rPr sz="2400" b="1" i="1" spc="95" dirty="0">
                <a:latin typeface="Times New Roman" panose="02020603050405020304" pitchFamily="18" charset="0"/>
                <a:cs typeface="Times New Roman" panose="02020603050405020304" pitchFamily="18" charset="0"/>
              </a:rPr>
              <a:t>and</a:t>
            </a:r>
            <a:r>
              <a:rPr sz="2400" b="1" i="1" spc="-245" dirty="0">
                <a:latin typeface="Times New Roman" panose="02020603050405020304" pitchFamily="18" charset="0"/>
                <a:cs typeface="Times New Roman" panose="02020603050405020304" pitchFamily="18" charset="0"/>
              </a:rPr>
              <a:t> </a:t>
            </a:r>
            <a:r>
              <a:rPr sz="2400" b="1" i="1" spc="10" dirty="0">
                <a:latin typeface="Times New Roman" panose="02020603050405020304" pitchFamily="18" charset="0"/>
                <a:cs typeface="Times New Roman" panose="02020603050405020304" pitchFamily="18" charset="0"/>
              </a:rPr>
              <a:t>reception</a:t>
            </a:r>
            <a:endParaRPr sz="2400" b="1" i="1" dirty="0">
              <a:latin typeface="Times New Roman" panose="02020603050405020304" pitchFamily="18" charset="0"/>
              <a:cs typeface="Times New Roman" panose="02020603050405020304" pitchFamily="18" charset="0"/>
            </a:endParaRPr>
          </a:p>
          <a:p>
            <a:pPr marL="355600" marR="1718945" indent="-342900">
              <a:lnSpc>
                <a:spcPts val="2860"/>
              </a:lnSpc>
              <a:spcBef>
                <a:spcPts val="680"/>
              </a:spcBef>
              <a:buFont typeface="Arial"/>
              <a:buChar char="•"/>
              <a:tabLst>
                <a:tab pos="354965" algn="l"/>
                <a:tab pos="355600" algn="l"/>
              </a:tabLst>
            </a:pPr>
            <a:r>
              <a:rPr sz="2400" b="1" i="1" spc="55" dirty="0">
                <a:latin typeface="Times New Roman" panose="02020603050405020304" pitchFamily="18" charset="0"/>
                <a:cs typeface="Times New Roman" panose="02020603050405020304" pitchFamily="18" charset="0"/>
              </a:rPr>
              <a:t>Data </a:t>
            </a:r>
            <a:r>
              <a:rPr sz="2400" b="1" i="1" spc="-50" dirty="0">
                <a:latin typeface="Times New Roman" panose="02020603050405020304" pitchFamily="18" charset="0"/>
                <a:cs typeface="Times New Roman" panose="02020603050405020304" pitchFamily="18" charset="0"/>
              </a:rPr>
              <a:t>buffering  </a:t>
            </a:r>
            <a:r>
              <a:rPr sz="2400" b="1" i="1" spc="-75" dirty="0">
                <a:latin typeface="Times New Roman" panose="02020603050405020304" pitchFamily="18" charset="0"/>
                <a:cs typeface="Times New Roman" panose="02020603050405020304" pitchFamily="18" charset="0"/>
              </a:rPr>
              <a:t>Serial/parallel</a:t>
            </a:r>
            <a:r>
              <a:rPr sz="2400" b="1" i="1" spc="-210" dirty="0">
                <a:latin typeface="Times New Roman" panose="02020603050405020304" pitchFamily="18" charset="0"/>
                <a:cs typeface="Times New Roman" panose="02020603050405020304" pitchFamily="18" charset="0"/>
              </a:rPr>
              <a:t> </a:t>
            </a:r>
            <a:r>
              <a:rPr sz="2400" b="1" i="1" spc="-40" dirty="0">
                <a:latin typeface="Times New Roman" panose="02020603050405020304" pitchFamily="18" charset="0"/>
                <a:cs typeface="Times New Roman" panose="02020603050405020304" pitchFamily="18" charset="0"/>
              </a:rPr>
              <a:t>conversion  </a:t>
            </a:r>
            <a:r>
              <a:rPr sz="2400" b="1" i="1" spc="90" dirty="0">
                <a:latin typeface="Times New Roman" panose="02020603050405020304" pitchFamily="18" charset="0"/>
                <a:cs typeface="Times New Roman" panose="02020603050405020304" pitchFamily="18" charset="0"/>
              </a:rPr>
              <a:t>Media </a:t>
            </a:r>
            <a:r>
              <a:rPr sz="2400" b="1" i="1" spc="45" dirty="0">
                <a:latin typeface="Times New Roman" panose="02020603050405020304" pitchFamily="18" charset="0"/>
                <a:cs typeface="Times New Roman" panose="02020603050405020304" pitchFamily="18" charset="0"/>
              </a:rPr>
              <a:t>access</a:t>
            </a:r>
            <a:r>
              <a:rPr sz="2400" b="1" i="1" spc="-465" dirty="0">
                <a:latin typeface="Times New Roman" panose="02020603050405020304" pitchFamily="18" charset="0"/>
                <a:cs typeface="Times New Roman" panose="02020603050405020304" pitchFamily="18" charset="0"/>
              </a:rPr>
              <a:t> </a:t>
            </a:r>
            <a:r>
              <a:rPr sz="2400" b="1" i="1" spc="-25" dirty="0">
                <a:latin typeface="Times New Roman" panose="02020603050405020304" pitchFamily="18" charset="0"/>
                <a:cs typeface="Times New Roman" panose="02020603050405020304" pitchFamily="18" charset="0"/>
              </a:rPr>
              <a:t>control</a:t>
            </a:r>
            <a:endParaRPr sz="2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3530" y="242570"/>
            <a:ext cx="6059805" cy="848360"/>
          </a:xfrm>
          <a:prstGeom prst="rect">
            <a:avLst/>
          </a:prstGeom>
        </p:spPr>
        <p:txBody>
          <a:bodyPr vert="horz" wrap="square" lIns="0" tIns="12700" rIns="0" bIns="0" rtlCol="0">
            <a:spAutoFit/>
          </a:bodyPr>
          <a:lstStyle/>
          <a:p>
            <a:pPr marL="12700">
              <a:lnSpc>
                <a:spcPct val="100000"/>
              </a:lnSpc>
              <a:spcBef>
                <a:spcPts val="100"/>
              </a:spcBef>
            </a:pPr>
            <a:r>
              <a:rPr sz="5400" b="0" spc="25" dirty="0">
                <a:latin typeface="Georgia"/>
                <a:cs typeface="Georgia"/>
              </a:rPr>
              <a:t>Connecting</a:t>
            </a:r>
            <a:r>
              <a:rPr sz="5400" b="0" spc="-25" dirty="0">
                <a:latin typeface="Georgia"/>
                <a:cs typeface="Georgia"/>
              </a:rPr>
              <a:t> </a:t>
            </a:r>
            <a:r>
              <a:rPr sz="5400" b="0" spc="45" dirty="0">
                <a:latin typeface="Georgia"/>
                <a:cs typeface="Georgia"/>
              </a:rPr>
              <a:t>Devices</a:t>
            </a:r>
            <a:endParaRPr sz="5400">
              <a:latin typeface="Georgia"/>
              <a:cs typeface="Georgia"/>
            </a:endParaRPr>
          </a:p>
        </p:txBody>
      </p:sp>
      <p:sp>
        <p:nvSpPr>
          <p:cNvPr id="3" name="object 3"/>
          <p:cNvSpPr txBox="1"/>
          <p:nvPr/>
        </p:nvSpPr>
        <p:spPr>
          <a:xfrm>
            <a:off x="4429759" y="5407659"/>
            <a:ext cx="353060" cy="238760"/>
          </a:xfrm>
          <a:prstGeom prst="rect">
            <a:avLst/>
          </a:prstGeom>
        </p:spPr>
        <p:txBody>
          <a:bodyPr vert="horz" wrap="square" lIns="0" tIns="12700" rIns="0" bIns="0" rtlCol="0">
            <a:spAutoFit/>
          </a:bodyPr>
          <a:lstStyle/>
          <a:p>
            <a:pPr marL="12700">
              <a:lnSpc>
                <a:spcPct val="100000"/>
              </a:lnSpc>
              <a:spcBef>
                <a:spcPts val="100"/>
              </a:spcBef>
            </a:pPr>
            <a:r>
              <a:rPr sz="1400" spc="-155" dirty="0">
                <a:latin typeface="Arial Black"/>
                <a:cs typeface="Arial Black"/>
              </a:rPr>
              <a:t>H</a:t>
            </a:r>
            <a:r>
              <a:rPr sz="1400" spc="-165" dirty="0">
                <a:latin typeface="Arial Black"/>
                <a:cs typeface="Arial Black"/>
              </a:rPr>
              <a:t>ub</a:t>
            </a:r>
            <a:endParaRPr sz="1400">
              <a:latin typeface="Arial Black"/>
              <a:cs typeface="Arial Black"/>
            </a:endParaRPr>
          </a:p>
        </p:txBody>
      </p:sp>
      <p:sp>
        <p:nvSpPr>
          <p:cNvPr id="4" name="object 4"/>
          <p:cNvSpPr/>
          <p:nvPr/>
        </p:nvSpPr>
        <p:spPr>
          <a:xfrm>
            <a:off x="160020" y="1275080"/>
            <a:ext cx="8893810" cy="52489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3959" y="431800"/>
            <a:ext cx="1678305" cy="848360"/>
          </a:xfrm>
          <a:prstGeom prst="rect">
            <a:avLst/>
          </a:prstGeom>
        </p:spPr>
        <p:txBody>
          <a:bodyPr vert="horz" wrap="square" lIns="0" tIns="12700" rIns="0" bIns="0" rtlCol="0">
            <a:spAutoFit/>
          </a:bodyPr>
          <a:lstStyle/>
          <a:p>
            <a:pPr marL="12700">
              <a:lnSpc>
                <a:spcPct val="100000"/>
              </a:lnSpc>
              <a:spcBef>
                <a:spcPts val="100"/>
              </a:spcBef>
            </a:pPr>
            <a:r>
              <a:rPr sz="5400" b="0" spc="80" dirty="0">
                <a:latin typeface="Georgia"/>
                <a:cs typeface="Georgia"/>
              </a:rPr>
              <a:t>H</a:t>
            </a:r>
            <a:r>
              <a:rPr sz="5400" b="0" spc="140" dirty="0">
                <a:latin typeface="Georgia"/>
                <a:cs typeface="Georgia"/>
              </a:rPr>
              <a:t>u</a:t>
            </a:r>
            <a:r>
              <a:rPr sz="5400" b="0" spc="-50" dirty="0">
                <a:latin typeface="Georgia"/>
                <a:cs typeface="Georgia"/>
              </a:rPr>
              <a:t>bs</a:t>
            </a:r>
            <a:endParaRPr sz="5400">
              <a:latin typeface="Georgia"/>
              <a:cs typeface="Georgia"/>
            </a:endParaRPr>
          </a:p>
        </p:txBody>
      </p:sp>
      <p:sp>
        <p:nvSpPr>
          <p:cNvPr id="3" name="object 3"/>
          <p:cNvSpPr txBox="1"/>
          <p:nvPr/>
        </p:nvSpPr>
        <p:spPr>
          <a:xfrm>
            <a:off x="457200" y="1901659"/>
            <a:ext cx="7708264" cy="3490699"/>
          </a:xfrm>
          <a:prstGeom prst="rect">
            <a:avLst/>
          </a:prstGeom>
        </p:spPr>
        <p:txBody>
          <a:bodyPr vert="horz" wrap="square" lIns="0" tIns="53340" rIns="0" bIns="0" rtlCol="0">
            <a:spAutoFit/>
          </a:bodyPr>
          <a:lstStyle/>
          <a:p>
            <a:pPr marL="50800" marR="17780">
              <a:lnSpc>
                <a:spcPts val="2600"/>
              </a:lnSpc>
              <a:spcBef>
                <a:spcPts val="420"/>
              </a:spcBef>
            </a:pPr>
            <a:r>
              <a:rPr lang="en-US" sz="2400" b="1" dirty="0">
                <a:solidFill>
                  <a:srgbClr val="273239"/>
                </a:solidFill>
                <a:effectLst/>
                <a:latin typeface="Times New Roman" panose="02020603050405020304" pitchFamily="18" charset="0"/>
                <a:cs typeface="Times New Roman" panose="02020603050405020304" pitchFamily="18" charset="0"/>
              </a:rPr>
              <a:t>A hub is basically a multiport repeater. A hub connects multiple wires coming from different branches, for example, the connector in star topology which connects different stations. </a:t>
            </a:r>
          </a:p>
          <a:p>
            <a:pPr marL="50800" marR="17780">
              <a:lnSpc>
                <a:spcPts val="2600"/>
              </a:lnSpc>
              <a:spcBef>
                <a:spcPts val="420"/>
              </a:spcBef>
            </a:pPr>
            <a:r>
              <a:rPr lang="en-US" sz="2400" b="1" dirty="0">
                <a:solidFill>
                  <a:srgbClr val="273239"/>
                </a:solidFill>
                <a:effectLst/>
                <a:latin typeface="Times New Roman" panose="02020603050405020304" pitchFamily="18" charset="0"/>
                <a:cs typeface="Times New Roman" panose="02020603050405020304" pitchFamily="18" charset="0"/>
              </a:rPr>
              <a:t>Hubs cannot filter data, so data packets are sent to all connected devices.  </a:t>
            </a:r>
          </a:p>
          <a:p>
            <a:pPr marL="50800" marR="17780">
              <a:lnSpc>
                <a:spcPts val="2600"/>
              </a:lnSpc>
              <a:spcBef>
                <a:spcPts val="420"/>
              </a:spcBef>
            </a:pPr>
            <a:r>
              <a:rPr lang="en-US" sz="2400" b="1" dirty="0">
                <a:solidFill>
                  <a:srgbClr val="273239"/>
                </a:solidFill>
                <a:effectLst/>
                <a:latin typeface="Times New Roman" panose="02020603050405020304" pitchFamily="18" charset="0"/>
                <a:cs typeface="Times New Roman" panose="02020603050405020304" pitchFamily="18" charset="0"/>
              </a:rPr>
              <a:t>In other words, the </a:t>
            </a:r>
            <a:r>
              <a:rPr lang="en-US" sz="2400" b="1" dirty="0">
                <a:latin typeface="Times New Roman" panose="02020603050405020304" pitchFamily="18" charset="0"/>
                <a:cs typeface="Times New Roman" panose="02020603050405020304" pitchFamily="18" charset="0"/>
              </a:rPr>
              <a:t>collision domain</a:t>
            </a:r>
            <a:r>
              <a:rPr lang="en-US" sz="2400" b="1" dirty="0">
                <a:effectLst/>
                <a:latin typeface="Times New Roman" panose="02020603050405020304" pitchFamily="18" charset="0"/>
                <a:cs typeface="Times New Roman" panose="02020603050405020304" pitchFamily="18" charset="0"/>
              </a:rPr>
              <a:t> </a:t>
            </a:r>
            <a:r>
              <a:rPr lang="en-US" sz="2400" b="1" dirty="0">
                <a:solidFill>
                  <a:srgbClr val="273239"/>
                </a:solidFill>
                <a:effectLst/>
                <a:latin typeface="Times New Roman" panose="02020603050405020304" pitchFamily="18" charset="0"/>
                <a:cs typeface="Times New Roman" panose="02020603050405020304" pitchFamily="18" charset="0"/>
              </a:rPr>
              <a:t>of all hosts connected through Hub remains one.  Also, they do not have the intelligence to find out the best path for data packets which leads to inefficiencies and wastage. </a:t>
            </a:r>
            <a:endParaRPr sz="2400" b="1"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411F-F1E3-4CE4-9987-F2F5AFB80271}"/>
              </a:ext>
            </a:extLst>
          </p:cNvPr>
          <p:cNvSpPr>
            <a:spLocks noGrp="1"/>
          </p:cNvSpPr>
          <p:nvPr>
            <p:ph type="title"/>
          </p:nvPr>
        </p:nvSpPr>
        <p:spPr>
          <a:xfrm>
            <a:off x="634998" y="152400"/>
            <a:ext cx="6347713" cy="1320800"/>
          </a:xfrm>
        </p:spPr>
        <p:txBody>
          <a:bodyPr/>
          <a:lstStyle/>
          <a:p>
            <a:r>
              <a:rPr lang="en-US" dirty="0"/>
              <a:t>Types of Hubs</a:t>
            </a:r>
            <a:endParaRPr lang="en-IN" dirty="0"/>
          </a:p>
        </p:txBody>
      </p:sp>
      <p:sp>
        <p:nvSpPr>
          <p:cNvPr id="3" name="Content Placeholder 2">
            <a:extLst>
              <a:ext uri="{FF2B5EF4-FFF2-40B4-BE49-F238E27FC236}">
                <a16:creationId xmlns:a16="http://schemas.microsoft.com/office/drawing/2014/main" id="{BE1FBC56-0523-40DF-9A34-B010ACDFF837}"/>
              </a:ext>
            </a:extLst>
          </p:cNvPr>
          <p:cNvSpPr>
            <a:spLocks noGrp="1"/>
          </p:cNvSpPr>
          <p:nvPr>
            <p:ph idx="1"/>
          </p:nvPr>
        </p:nvSpPr>
        <p:spPr>
          <a:xfrm>
            <a:off x="609598" y="1371600"/>
            <a:ext cx="6629401" cy="5105400"/>
          </a:xfrm>
        </p:spPr>
        <p:txBody>
          <a:bodyPr>
            <a:normAutofit/>
          </a:bodyPr>
          <a:lstStyle/>
          <a:p>
            <a:pPr algn="l" fontAlgn="base">
              <a:buFont typeface="Arial" panose="020B0604020202020204" pitchFamily="34" charset="0"/>
              <a:buChar char="•"/>
            </a:pPr>
            <a:r>
              <a:rPr lang="en-US" sz="2000" b="1" u="sng" dirty="0">
                <a:solidFill>
                  <a:srgbClr val="273239"/>
                </a:solidFill>
                <a:effectLst/>
                <a:latin typeface="Times New Roman" panose="02020603050405020304" pitchFamily="18" charset="0"/>
                <a:cs typeface="Times New Roman" panose="02020603050405020304" pitchFamily="18" charset="0"/>
              </a:rPr>
              <a:t>Active Hub:- </a:t>
            </a:r>
            <a:r>
              <a:rPr lang="en-US" sz="2000" b="1" dirty="0">
                <a:solidFill>
                  <a:srgbClr val="273239"/>
                </a:solidFill>
                <a:effectLst/>
                <a:latin typeface="Times New Roman" panose="02020603050405020304" pitchFamily="18" charset="0"/>
                <a:cs typeface="Times New Roman" panose="02020603050405020304" pitchFamily="18" charset="0"/>
              </a:rPr>
              <a:t>These are the hubs that have their own power supply and can clean, boost, and relay the signal along with the network. It serves both as a repeater as well as a wiring center. These are used to extend the maximum distance between nodes.</a:t>
            </a:r>
          </a:p>
          <a:p>
            <a:pPr algn="l" fontAlgn="base">
              <a:buFont typeface="Arial" panose="020B0604020202020204" pitchFamily="34" charset="0"/>
              <a:buChar char="•"/>
            </a:pPr>
            <a:r>
              <a:rPr lang="en-US" sz="2000" b="1" u="sng" dirty="0">
                <a:solidFill>
                  <a:srgbClr val="273239"/>
                </a:solidFill>
                <a:effectLst/>
                <a:latin typeface="Times New Roman" panose="02020603050405020304" pitchFamily="18" charset="0"/>
                <a:cs typeface="Times New Roman" panose="02020603050405020304" pitchFamily="18" charset="0"/>
              </a:rPr>
              <a:t>Passive Hub </a:t>
            </a:r>
            <a:r>
              <a:rPr lang="en-US" sz="2000" b="1" dirty="0">
                <a:solidFill>
                  <a:srgbClr val="273239"/>
                </a:solidFill>
                <a:effectLst/>
                <a:latin typeface="Times New Roman" panose="02020603050405020304" pitchFamily="18" charset="0"/>
                <a:cs typeface="Times New Roman" panose="02020603050405020304" pitchFamily="18" charset="0"/>
              </a:rPr>
              <a:t>:- These are the hubs that collect wiring from nodes and power supply from the active hub. These hubs relay signals onto the network without cleaning and boosting them and can’t be used to extend the distance between nodes.</a:t>
            </a:r>
          </a:p>
          <a:p>
            <a:pPr algn="l" fontAlgn="base">
              <a:buFont typeface="Arial" panose="020B0604020202020204" pitchFamily="34" charset="0"/>
              <a:buChar char="•"/>
            </a:pPr>
            <a:r>
              <a:rPr lang="en-US" sz="2000" b="1" u="sng" dirty="0">
                <a:solidFill>
                  <a:srgbClr val="273239"/>
                </a:solidFill>
                <a:effectLst/>
                <a:latin typeface="Times New Roman" panose="02020603050405020304" pitchFamily="18" charset="0"/>
                <a:cs typeface="Times New Roman" panose="02020603050405020304" pitchFamily="18" charset="0"/>
              </a:rPr>
              <a:t>Intelligent Hub </a:t>
            </a:r>
            <a:r>
              <a:rPr lang="en-US" sz="2000" b="1" dirty="0">
                <a:solidFill>
                  <a:srgbClr val="273239"/>
                </a:solidFill>
                <a:effectLst/>
                <a:latin typeface="Times New Roman" panose="02020603050405020304" pitchFamily="18" charset="0"/>
                <a:cs typeface="Times New Roman" panose="02020603050405020304" pitchFamily="18" charset="0"/>
              </a:rPr>
              <a:t>:- It works like active hubs and includes remote management capabilities. They also provide flexible data rates to network devices. It also enables an administrator to monitor the traffic passing through the hub and to configure each port in the hub.</a:t>
            </a:r>
          </a:p>
          <a:p>
            <a:endParaRPr lang="en-IN" dirty="0"/>
          </a:p>
        </p:txBody>
      </p:sp>
    </p:spTree>
    <p:extLst>
      <p:ext uri="{BB962C8B-B14F-4D97-AF65-F5344CB8AC3E}">
        <p14:creationId xmlns:p14="http://schemas.microsoft.com/office/powerpoint/2010/main" val="321591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
            <a:ext cx="8382000" cy="1601720"/>
          </a:xfrm>
          <a:prstGeom prst="rect">
            <a:avLst/>
          </a:prstGeom>
        </p:spPr>
        <p:txBody>
          <a:bodyPr vert="horz" wrap="square" lIns="0" tIns="123189" rIns="0" bIns="0" rtlCol="0">
            <a:spAutoFit/>
          </a:bodyPr>
          <a:lstStyle/>
          <a:p>
            <a:pPr marL="2722245" marR="5080" indent="-2672080">
              <a:lnSpc>
                <a:spcPct val="100499"/>
              </a:lnSpc>
              <a:spcBef>
                <a:spcPts val="70"/>
              </a:spcBef>
            </a:pPr>
            <a:r>
              <a:rPr sz="4800" spc="-310" dirty="0"/>
              <a:t>Hubs </a:t>
            </a:r>
            <a:r>
              <a:rPr sz="4800" spc="-320" dirty="0"/>
              <a:t>Connect </a:t>
            </a:r>
            <a:r>
              <a:rPr sz="4800" spc="-365" dirty="0"/>
              <a:t>Workstations  </a:t>
            </a:r>
            <a:r>
              <a:rPr sz="4800" spc="-325" dirty="0"/>
              <a:t>Together</a:t>
            </a:r>
            <a:endParaRPr sz="4800" dirty="0"/>
          </a:p>
        </p:txBody>
      </p:sp>
      <p:sp>
        <p:nvSpPr>
          <p:cNvPr id="3" name="object 3"/>
          <p:cNvSpPr/>
          <p:nvPr/>
        </p:nvSpPr>
        <p:spPr>
          <a:xfrm>
            <a:off x="457200" y="1828799"/>
            <a:ext cx="7696200" cy="480060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369" y="49022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3" name="object 3"/>
          <p:cNvSpPr txBox="1"/>
          <p:nvPr/>
        </p:nvSpPr>
        <p:spPr>
          <a:xfrm>
            <a:off x="547369" y="281940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E7E7E"/>
                </a:solidFill>
                <a:latin typeface="Arial"/>
                <a:cs typeface="Arial"/>
              </a:rPr>
              <a:t>•</a:t>
            </a:r>
            <a:endParaRPr sz="2400">
              <a:latin typeface="Arial"/>
              <a:cs typeface="Arial"/>
            </a:endParaRPr>
          </a:p>
        </p:txBody>
      </p:sp>
      <p:sp>
        <p:nvSpPr>
          <p:cNvPr id="4" name="object 4"/>
          <p:cNvSpPr txBox="1"/>
          <p:nvPr/>
        </p:nvSpPr>
        <p:spPr>
          <a:xfrm>
            <a:off x="547369" y="499109"/>
            <a:ext cx="7962900" cy="5961888"/>
          </a:xfrm>
          <a:prstGeom prst="rect">
            <a:avLst/>
          </a:prstGeom>
        </p:spPr>
        <p:txBody>
          <a:bodyPr vert="horz" wrap="square" lIns="0" tIns="26670" rIns="0" bIns="0" rtlCol="0">
            <a:spAutoFit/>
          </a:bodyPr>
          <a:lstStyle/>
          <a:p>
            <a:pPr marL="354965" marR="130810" algn="just">
              <a:lnSpc>
                <a:spcPts val="2860"/>
              </a:lnSpc>
              <a:spcBef>
                <a:spcPts val="210"/>
              </a:spcBef>
            </a:pPr>
            <a:r>
              <a:rPr lang="en-US" sz="2400" b="1" i="1" spc="-135" dirty="0">
                <a:latin typeface="Times New Roman" panose="02020603050405020304" pitchFamily="18" charset="0"/>
                <a:cs typeface="Times New Roman" panose="02020603050405020304" pitchFamily="18" charset="0"/>
              </a:rPr>
              <a:t>Th</a:t>
            </a:r>
            <a:r>
              <a:rPr sz="2400" b="1" i="1" spc="-135" dirty="0">
                <a:latin typeface="Times New Roman" panose="02020603050405020304" pitchFamily="18" charset="0"/>
                <a:cs typeface="Times New Roman" panose="02020603050405020304" pitchFamily="18" charset="0"/>
              </a:rPr>
              <a:t>e</a:t>
            </a:r>
            <a:r>
              <a:rPr sz="2400" b="1" i="1" spc="-190" dirty="0">
                <a:latin typeface="Times New Roman" panose="02020603050405020304" pitchFamily="18" charset="0"/>
                <a:cs typeface="Times New Roman" panose="02020603050405020304" pitchFamily="18" charset="0"/>
              </a:rPr>
              <a:t> </a:t>
            </a:r>
            <a:r>
              <a:rPr sz="2400" b="1" i="1" spc="30" dirty="0">
                <a:latin typeface="Times New Roman" panose="02020603050405020304" pitchFamily="18" charset="0"/>
                <a:cs typeface="Times New Roman" panose="02020603050405020304" pitchFamily="18" charset="0"/>
              </a:rPr>
              <a:t>receptacles</a:t>
            </a:r>
            <a:r>
              <a:rPr sz="2400" b="1" i="1" spc="-175" dirty="0">
                <a:latin typeface="Times New Roman" panose="02020603050405020304" pitchFamily="18" charset="0"/>
                <a:cs typeface="Times New Roman" panose="02020603050405020304" pitchFamily="18" charset="0"/>
              </a:rPr>
              <a:t> </a:t>
            </a:r>
            <a:r>
              <a:rPr sz="2400" b="1" i="1" spc="25" dirty="0">
                <a:latin typeface="Times New Roman" panose="02020603050405020304" pitchFamily="18" charset="0"/>
                <a:cs typeface="Times New Roman" panose="02020603050405020304" pitchFamily="18" charset="0"/>
              </a:rPr>
              <a:t>on</a:t>
            </a:r>
            <a:r>
              <a:rPr sz="2400" b="1" i="1" spc="-190"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the</a:t>
            </a:r>
            <a:r>
              <a:rPr sz="2400" b="1" i="1" spc="-185" dirty="0">
                <a:latin typeface="Times New Roman" panose="02020603050405020304" pitchFamily="18" charset="0"/>
                <a:cs typeface="Times New Roman" panose="02020603050405020304" pitchFamily="18" charset="0"/>
              </a:rPr>
              <a:t> </a:t>
            </a:r>
            <a:r>
              <a:rPr sz="2400" b="1" i="1" spc="-100" dirty="0">
                <a:latin typeface="Times New Roman" panose="02020603050405020304" pitchFamily="18" charset="0"/>
                <a:cs typeface="Times New Roman" panose="02020603050405020304" pitchFamily="18" charset="0"/>
              </a:rPr>
              <a:t>front</a:t>
            </a:r>
            <a:r>
              <a:rPr sz="2400" b="1" i="1" spc="-170"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of</a:t>
            </a:r>
            <a:r>
              <a:rPr sz="2400" b="1" i="1" spc="-175"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the</a:t>
            </a:r>
            <a:r>
              <a:rPr sz="2400" b="1" i="1" spc="-190"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hub</a:t>
            </a:r>
            <a:r>
              <a:rPr sz="2400" b="1" i="1" spc="-190"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are</a:t>
            </a:r>
            <a:r>
              <a:rPr sz="2400" b="1" i="1" spc="-190" dirty="0">
                <a:latin typeface="Times New Roman" panose="02020603050405020304" pitchFamily="18" charset="0"/>
                <a:cs typeface="Times New Roman" panose="02020603050405020304" pitchFamily="18" charset="0"/>
              </a:rPr>
              <a:t> </a:t>
            </a:r>
            <a:r>
              <a:rPr sz="2400" b="1" i="1" spc="60" dirty="0">
                <a:latin typeface="Times New Roman" panose="02020603050405020304" pitchFamily="18" charset="0"/>
                <a:cs typeface="Times New Roman" panose="02020603050405020304" pitchFamily="18" charset="0"/>
              </a:rPr>
              <a:t>called  </a:t>
            </a:r>
            <a:r>
              <a:rPr sz="2400" b="1" i="1" spc="-120" dirty="0">
                <a:latin typeface="Times New Roman" panose="02020603050405020304" pitchFamily="18" charset="0"/>
                <a:cs typeface="Times New Roman" panose="02020603050405020304" pitchFamily="18" charset="0"/>
              </a:rPr>
              <a:t>ports.</a:t>
            </a:r>
            <a:r>
              <a:rPr sz="2400" b="1" i="1" spc="-195" dirty="0">
                <a:latin typeface="Times New Roman" panose="02020603050405020304" pitchFamily="18" charset="0"/>
                <a:cs typeface="Times New Roman" panose="02020603050405020304" pitchFamily="18" charset="0"/>
              </a:rPr>
              <a:t> </a:t>
            </a:r>
            <a:r>
              <a:rPr sz="2400" b="1" i="1" spc="-114" dirty="0">
                <a:latin typeface="Times New Roman" panose="02020603050405020304" pitchFamily="18" charset="0"/>
                <a:cs typeface="Times New Roman" panose="02020603050405020304" pitchFamily="18" charset="0"/>
              </a:rPr>
              <a:t>There</a:t>
            </a:r>
            <a:r>
              <a:rPr sz="2400" b="1" i="1" spc="-190"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are</a:t>
            </a:r>
            <a:r>
              <a:rPr sz="2400" b="1" i="1" spc="-185" dirty="0">
                <a:latin typeface="Times New Roman" panose="02020603050405020304" pitchFamily="18" charset="0"/>
                <a:cs typeface="Times New Roman" panose="02020603050405020304" pitchFamily="18" charset="0"/>
              </a:rPr>
              <a:t> </a:t>
            </a:r>
            <a:r>
              <a:rPr sz="2400" b="1" i="1" spc="-110" dirty="0">
                <a:latin typeface="Times New Roman" panose="02020603050405020304" pitchFamily="18" charset="0"/>
                <a:cs typeface="Times New Roman" panose="02020603050405020304" pitchFamily="18" charset="0"/>
              </a:rPr>
              <a:t>usually</a:t>
            </a:r>
            <a:r>
              <a:rPr sz="2400" b="1" i="1" spc="-195" dirty="0">
                <a:latin typeface="Times New Roman" panose="02020603050405020304" pitchFamily="18" charset="0"/>
                <a:cs typeface="Times New Roman" panose="02020603050405020304" pitchFamily="18" charset="0"/>
              </a:rPr>
              <a:t> </a:t>
            </a:r>
            <a:r>
              <a:rPr sz="2400" b="1" i="1" spc="-95" dirty="0">
                <a:latin typeface="Times New Roman" panose="02020603050405020304" pitchFamily="18" charset="0"/>
                <a:cs typeface="Times New Roman" panose="02020603050405020304" pitchFamily="18" charset="0"/>
              </a:rPr>
              <a:t>from</a:t>
            </a:r>
            <a:r>
              <a:rPr sz="2400" b="1" i="1" spc="-204" dirty="0">
                <a:latin typeface="Times New Roman" panose="02020603050405020304" pitchFamily="18" charset="0"/>
                <a:cs typeface="Times New Roman" panose="02020603050405020304" pitchFamily="18" charset="0"/>
              </a:rPr>
              <a:t> </a:t>
            </a:r>
            <a:r>
              <a:rPr sz="2400" b="1" i="1" spc="-200" dirty="0">
                <a:latin typeface="Times New Roman" panose="02020603050405020304" pitchFamily="18" charset="0"/>
                <a:cs typeface="Times New Roman" panose="02020603050405020304" pitchFamily="18" charset="0"/>
              </a:rPr>
              <a:t>4</a:t>
            </a:r>
            <a:r>
              <a:rPr sz="2400" b="1" i="1" spc="-185"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to</a:t>
            </a:r>
            <a:r>
              <a:rPr sz="2400" b="1" i="1" spc="-190" dirty="0">
                <a:latin typeface="Times New Roman" panose="02020603050405020304" pitchFamily="18" charset="0"/>
                <a:cs typeface="Times New Roman" panose="02020603050405020304" pitchFamily="18" charset="0"/>
              </a:rPr>
              <a:t> </a:t>
            </a:r>
            <a:r>
              <a:rPr sz="2400" b="1" i="1" spc="-200" dirty="0">
                <a:latin typeface="Times New Roman" panose="02020603050405020304" pitchFamily="18" charset="0"/>
                <a:cs typeface="Times New Roman" panose="02020603050405020304" pitchFamily="18" charset="0"/>
              </a:rPr>
              <a:t>32</a:t>
            </a:r>
            <a:r>
              <a:rPr sz="2400" b="1" i="1" spc="-180" dirty="0">
                <a:latin typeface="Times New Roman" panose="02020603050405020304" pitchFamily="18" charset="0"/>
                <a:cs typeface="Times New Roman" panose="02020603050405020304" pitchFamily="18" charset="0"/>
              </a:rPr>
              <a:t> </a:t>
            </a:r>
            <a:r>
              <a:rPr sz="2400" b="1" i="1" spc="-105" dirty="0">
                <a:latin typeface="Times New Roman" panose="02020603050405020304" pitchFamily="18" charset="0"/>
                <a:cs typeface="Times New Roman" panose="02020603050405020304" pitchFamily="18" charset="0"/>
              </a:rPr>
              <a:t>ports</a:t>
            </a:r>
            <a:r>
              <a:rPr sz="2400" b="1" i="1" spc="-180" dirty="0">
                <a:latin typeface="Times New Roman" panose="02020603050405020304" pitchFamily="18" charset="0"/>
                <a:cs typeface="Times New Roman" panose="02020603050405020304" pitchFamily="18" charset="0"/>
              </a:rPr>
              <a:t> </a:t>
            </a:r>
            <a:r>
              <a:rPr sz="2400" b="1" i="1" spc="25" dirty="0">
                <a:latin typeface="Times New Roman" panose="02020603050405020304" pitchFamily="18" charset="0"/>
                <a:cs typeface="Times New Roman" panose="02020603050405020304" pitchFamily="18" charset="0"/>
              </a:rPr>
              <a:t>on</a:t>
            </a:r>
            <a:r>
              <a:rPr sz="2400" b="1" i="1" spc="-190" dirty="0">
                <a:latin typeface="Times New Roman" panose="02020603050405020304" pitchFamily="18" charset="0"/>
                <a:cs typeface="Times New Roman" panose="02020603050405020304" pitchFamily="18" charset="0"/>
              </a:rPr>
              <a:t> </a:t>
            </a:r>
            <a:r>
              <a:rPr sz="2400" b="1" i="1" spc="195" dirty="0">
                <a:latin typeface="Times New Roman" panose="02020603050405020304" pitchFamily="18" charset="0"/>
                <a:cs typeface="Times New Roman" panose="02020603050405020304" pitchFamily="18" charset="0"/>
              </a:rPr>
              <a:t>a</a:t>
            </a:r>
            <a:r>
              <a:rPr sz="2400" b="1" i="1" spc="-180" dirty="0">
                <a:latin typeface="Times New Roman" panose="02020603050405020304" pitchFamily="18" charset="0"/>
                <a:cs typeface="Times New Roman" panose="02020603050405020304" pitchFamily="18" charset="0"/>
              </a:rPr>
              <a:t> </a:t>
            </a:r>
            <a:r>
              <a:rPr sz="2400" b="1" i="1" spc="-55" dirty="0">
                <a:latin typeface="Times New Roman" panose="02020603050405020304" pitchFamily="18" charset="0"/>
                <a:cs typeface="Times New Roman" panose="02020603050405020304" pitchFamily="18" charset="0"/>
              </a:rPr>
              <a:t>hub,  </a:t>
            </a:r>
            <a:r>
              <a:rPr sz="2400" b="1" i="1" spc="55" dirty="0">
                <a:latin typeface="Times New Roman" panose="02020603050405020304" pitchFamily="18" charset="0"/>
                <a:cs typeface="Times New Roman" panose="02020603050405020304" pitchFamily="18" charset="0"/>
              </a:rPr>
              <a:t>depending</a:t>
            </a:r>
            <a:r>
              <a:rPr sz="2400" b="1" i="1" spc="-195" dirty="0">
                <a:latin typeface="Times New Roman" panose="02020603050405020304" pitchFamily="18" charset="0"/>
                <a:cs typeface="Times New Roman" panose="02020603050405020304" pitchFamily="18" charset="0"/>
              </a:rPr>
              <a:t> </a:t>
            </a:r>
            <a:r>
              <a:rPr sz="2400" b="1" i="1" spc="30" dirty="0">
                <a:latin typeface="Times New Roman" panose="02020603050405020304" pitchFamily="18" charset="0"/>
                <a:cs typeface="Times New Roman" panose="02020603050405020304" pitchFamily="18" charset="0"/>
              </a:rPr>
              <a:t>on</a:t>
            </a:r>
            <a:r>
              <a:rPr sz="2400" b="1" i="1" spc="-190"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the</a:t>
            </a:r>
            <a:r>
              <a:rPr sz="2400" b="1" i="1" spc="-190" dirty="0">
                <a:latin typeface="Times New Roman" panose="02020603050405020304" pitchFamily="18" charset="0"/>
                <a:cs typeface="Times New Roman" panose="02020603050405020304" pitchFamily="18" charset="0"/>
              </a:rPr>
              <a:t> </a:t>
            </a:r>
            <a:r>
              <a:rPr sz="2400" b="1" i="1" spc="-155" dirty="0">
                <a:latin typeface="Times New Roman" panose="02020603050405020304" pitchFamily="18" charset="0"/>
                <a:cs typeface="Times New Roman" panose="02020603050405020304" pitchFamily="18" charset="0"/>
              </a:rPr>
              <a:t>size</a:t>
            </a:r>
            <a:r>
              <a:rPr sz="2400" b="1" i="1" spc="-185"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of</a:t>
            </a:r>
            <a:r>
              <a:rPr sz="2400" b="1" i="1" spc="-180"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the</a:t>
            </a:r>
            <a:r>
              <a:rPr sz="2400" b="1" i="1" spc="-190" dirty="0">
                <a:latin typeface="Times New Roman" panose="02020603050405020304" pitchFamily="18" charset="0"/>
                <a:cs typeface="Times New Roman" panose="02020603050405020304" pitchFamily="18" charset="0"/>
              </a:rPr>
              <a:t> </a:t>
            </a:r>
            <a:r>
              <a:rPr sz="2400" b="1" i="1" spc="-85" dirty="0">
                <a:latin typeface="Times New Roman" panose="02020603050405020304" pitchFamily="18" charset="0"/>
                <a:cs typeface="Times New Roman" panose="02020603050405020304" pitchFamily="18" charset="0"/>
              </a:rPr>
              <a:t>network.</a:t>
            </a:r>
            <a:endParaRPr sz="2400" b="1" i="1" dirty="0">
              <a:latin typeface="Times New Roman" panose="02020603050405020304" pitchFamily="18" charset="0"/>
              <a:cs typeface="Times New Roman" panose="02020603050405020304" pitchFamily="18" charset="0"/>
            </a:endParaRPr>
          </a:p>
          <a:p>
            <a:pPr marL="12065" marR="5080">
              <a:lnSpc>
                <a:spcPts val="2860"/>
              </a:lnSpc>
              <a:spcBef>
                <a:spcPts val="590"/>
              </a:spcBef>
              <a:tabLst>
                <a:tab pos="354965" algn="l"/>
                <a:tab pos="355600" algn="l"/>
              </a:tabLst>
            </a:pPr>
            <a:endParaRPr lang="en-US" sz="2400" b="1" i="1" spc="-80" dirty="0">
              <a:latin typeface="Times New Roman" panose="02020603050405020304" pitchFamily="18" charset="0"/>
              <a:cs typeface="Times New Roman" panose="02020603050405020304" pitchFamily="18" charset="0"/>
            </a:endParaRPr>
          </a:p>
          <a:p>
            <a:pPr marL="12065" marR="5080">
              <a:lnSpc>
                <a:spcPts val="2860"/>
              </a:lnSpc>
              <a:spcBef>
                <a:spcPts val="590"/>
              </a:spcBef>
              <a:tabLst>
                <a:tab pos="354965" algn="l"/>
                <a:tab pos="355600" algn="l"/>
              </a:tabLst>
            </a:pPr>
            <a:r>
              <a:rPr sz="2400" b="1" i="1" spc="-80" dirty="0">
                <a:latin typeface="Times New Roman" panose="02020603050405020304" pitchFamily="18" charset="0"/>
                <a:cs typeface="Times New Roman" panose="02020603050405020304" pitchFamily="18" charset="0"/>
              </a:rPr>
              <a:t>Some hubs </a:t>
            </a:r>
            <a:r>
              <a:rPr sz="2400" b="1" i="1" spc="45" dirty="0">
                <a:latin typeface="Times New Roman" panose="02020603050405020304" pitchFamily="18" charset="0"/>
                <a:cs typeface="Times New Roman" panose="02020603050405020304" pitchFamily="18" charset="0"/>
              </a:rPr>
              <a:t>have </a:t>
            </a:r>
            <a:r>
              <a:rPr sz="2400" b="1" i="1" spc="65" dirty="0">
                <a:latin typeface="Times New Roman" panose="02020603050405020304" pitchFamily="18" charset="0"/>
                <a:cs typeface="Times New Roman" panose="02020603050405020304" pitchFamily="18" charset="0"/>
              </a:rPr>
              <a:t>an </a:t>
            </a:r>
            <a:r>
              <a:rPr sz="2400" b="1" i="1" spc="5" dirty="0">
                <a:latin typeface="Times New Roman" panose="02020603050405020304" pitchFamily="18" charset="0"/>
                <a:cs typeface="Times New Roman" panose="02020603050405020304" pitchFamily="18" charset="0"/>
              </a:rPr>
              <a:t>additional </a:t>
            </a:r>
            <a:r>
              <a:rPr sz="2400" b="1" i="1" spc="-5" dirty="0">
                <a:latin typeface="Times New Roman" panose="02020603050405020304" pitchFamily="18" charset="0"/>
                <a:cs typeface="Times New Roman" panose="02020603050405020304" pitchFamily="18" charset="0"/>
              </a:rPr>
              <a:t>interface </a:t>
            </a:r>
            <a:r>
              <a:rPr sz="2400" b="1" i="1" spc="-50" dirty="0">
                <a:latin typeface="Times New Roman" panose="02020603050405020304" pitchFamily="18" charset="0"/>
                <a:cs typeface="Times New Roman" panose="02020603050405020304" pitchFamily="18" charset="0"/>
              </a:rPr>
              <a:t>port </a:t>
            </a:r>
            <a:r>
              <a:rPr sz="2400" b="1" i="1" spc="-30" dirty="0">
                <a:latin typeface="Times New Roman" panose="02020603050405020304" pitchFamily="18" charset="0"/>
                <a:cs typeface="Times New Roman" panose="02020603050405020304" pitchFamily="18" charset="0"/>
              </a:rPr>
              <a:t>that  </a:t>
            </a:r>
            <a:r>
              <a:rPr sz="2400" b="1" i="1" spc="30" dirty="0">
                <a:latin typeface="Times New Roman" panose="02020603050405020304" pitchFamily="18" charset="0"/>
                <a:cs typeface="Times New Roman" panose="02020603050405020304" pitchFamily="18" charset="0"/>
              </a:rPr>
              <a:t>connects</a:t>
            </a:r>
            <a:r>
              <a:rPr sz="2400" b="1" i="1" spc="-175" dirty="0">
                <a:latin typeface="Times New Roman" panose="02020603050405020304" pitchFamily="18" charset="0"/>
                <a:cs typeface="Times New Roman" panose="02020603050405020304" pitchFamily="18" charset="0"/>
              </a:rPr>
              <a:t> </a:t>
            </a:r>
            <a:r>
              <a:rPr sz="2400" b="1" i="1" spc="-10" dirty="0">
                <a:latin typeface="Times New Roman" panose="02020603050405020304" pitchFamily="18" charset="0"/>
                <a:cs typeface="Times New Roman" panose="02020603050405020304" pitchFamily="18" charset="0"/>
              </a:rPr>
              <a:t>to</a:t>
            </a:r>
            <a:r>
              <a:rPr sz="2400" b="1" i="1" spc="-175"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another</a:t>
            </a:r>
            <a:r>
              <a:rPr sz="2400" b="1" i="1" spc="-185" dirty="0">
                <a:latin typeface="Times New Roman" panose="02020603050405020304" pitchFamily="18" charset="0"/>
                <a:cs typeface="Times New Roman" panose="02020603050405020304" pitchFamily="18" charset="0"/>
              </a:rPr>
              <a:t> </a:t>
            </a:r>
            <a:r>
              <a:rPr sz="2400" b="1" i="1" spc="-50" dirty="0">
                <a:latin typeface="Times New Roman" panose="02020603050405020304" pitchFamily="18" charset="0"/>
                <a:cs typeface="Times New Roman" panose="02020603050405020304" pitchFamily="18" charset="0"/>
              </a:rPr>
              <a:t>hub,</a:t>
            </a:r>
            <a:r>
              <a:rPr sz="2400" b="1" i="1" spc="-185" dirty="0">
                <a:latin typeface="Times New Roman" panose="02020603050405020304" pitchFamily="18" charset="0"/>
                <a:cs typeface="Times New Roman" panose="02020603050405020304" pitchFamily="18" charset="0"/>
              </a:rPr>
              <a:t> </a:t>
            </a:r>
            <a:r>
              <a:rPr sz="2400" b="1" i="1" spc="-140" dirty="0">
                <a:latin typeface="Times New Roman" panose="02020603050405020304" pitchFamily="18" charset="0"/>
                <a:cs typeface="Times New Roman" panose="02020603050405020304" pitchFamily="18" charset="0"/>
              </a:rPr>
              <a:t>thus</a:t>
            </a:r>
            <a:r>
              <a:rPr sz="2400" b="1" i="1" spc="-185" dirty="0">
                <a:latin typeface="Times New Roman" panose="02020603050405020304" pitchFamily="18" charset="0"/>
                <a:cs typeface="Times New Roman" panose="02020603050405020304" pitchFamily="18" charset="0"/>
              </a:rPr>
              <a:t> </a:t>
            </a:r>
            <a:r>
              <a:rPr sz="2400" b="1" i="1" spc="-40" dirty="0">
                <a:latin typeface="Times New Roman" panose="02020603050405020304" pitchFamily="18" charset="0"/>
                <a:cs typeface="Times New Roman" panose="02020603050405020304" pitchFamily="18" charset="0"/>
              </a:rPr>
              <a:t>increasing</a:t>
            </a:r>
            <a:r>
              <a:rPr sz="2400" b="1" i="1" spc="-180"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the</a:t>
            </a:r>
            <a:r>
              <a:rPr sz="2400" b="1" i="1" spc="-185" dirty="0">
                <a:latin typeface="Times New Roman" panose="02020603050405020304" pitchFamily="18" charset="0"/>
                <a:cs typeface="Times New Roman" panose="02020603050405020304" pitchFamily="18" charset="0"/>
              </a:rPr>
              <a:t> </a:t>
            </a:r>
            <a:r>
              <a:rPr sz="2400" b="1" i="1" spc="-155" dirty="0">
                <a:latin typeface="Times New Roman" panose="02020603050405020304" pitchFamily="18" charset="0"/>
                <a:cs typeface="Times New Roman" panose="02020603050405020304" pitchFamily="18" charset="0"/>
              </a:rPr>
              <a:t>size</a:t>
            </a:r>
            <a:r>
              <a:rPr sz="2400" b="1" i="1" spc="-170"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of  </a:t>
            </a:r>
            <a:r>
              <a:rPr sz="2400" b="1" i="1" spc="-20" dirty="0">
                <a:latin typeface="Times New Roman" panose="02020603050405020304" pitchFamily="18" charset="0"/>
                <a:cs typeface="Times New Roman" panose="02020603050405020304" pitchFamily="18" charset="0"/>
              </a:rPr>
              <a:t>the</a:t>
            </a:r>
            <a:r>
              <a:rPr sz="2400" b="1" i="1" spc="-195" dirty="0">
                <a:latin typeface="Times New Roman" panose="02020603050405020304" pitchFamily="18" charset="0"/>
                <a:cs typeface="Times New Roman" panose="02020603050405020304" pitchFamily="18" charset="0"/>
              </a:rPr>
              <a:t> </a:t>
            </a:r>
            <a:r>
              <a:rPr sz="2400" b="1" i="1" spc="-85" dirty="0">
                <a:latin typeface="Times New Roman" panose="02020603050405020304" pitchFamily="18" charset="0"/>
                <a:cs typeface="Times New Roman" panose="02020603050405020304" pitchFamily="18" charset="0"/>
              </a:rPr>
              <a:t>network.</a:t>
            </a:r>
            <a:endParaRPr lang="en-US" sz="2400" b="1" i="1" dirty="0">
              <a:latin typeface="Times New Roman" panose="02020603050405020304" pitchFamily="18" charset="0"/>
              <a:cs typeface="Times New Roman" panose="02020603050405020304" pitchFamily="18" charset="0"/>
            </a:endParaRPr>
          </a:p>
          <a:p>
            <a:pPr marL="12065" marR="5080">
              <a:lnSpc>
                <a:spcPts val="2860"/>
              </a:lnSpc>
              <a:spcBef>
                <a:spcPts val="590"/>
              </a:spcBef>
              <a:tabLst>
                <a:tab pos="354965" algn="l"/>
                <a:tab pos="355600" algn="l"/>
              </a:tabLst>
            </a:pPr>
            <a:endParaRPr lang="en-IN" sz="2400" b="1" i="1" spc="-105" dirty="0">
              <a:latin typeface="Times New Roman" panose="02020603050405020304" pitchFamily="18" charset="0"/>
              <a:cs typeface="Times New Roman" panose="02020603050405020304" pitchFamily="18" charset="0"/>
            </a:endParaRPr>
          </a:p>
          <a:p>
            <a:pPr marL="12065" marR="5080">
              <a:lnSpc>
                <a:spcPts val="2860"/>
              </a:lnSpc>
              <a:spcBef>
                <a:spcPts val="590"/>
              </a:spcBef>
              <a:tabLst>
                <a:tab pos="354965" algn="l"/>
                <a:tab pos="355600" algn="l"/>
              </a:tabLst>
            </a:pPr>
            <a:r>
              <a:rPr sz="2400" b="1" i="1" spc="-105" dirty="0">
                <a:latin typeface="Times New Roman" panose="02020603050405020304" pitchFamily="18" charset="0"/>
                <a:cs typeface="Times New Roman" panose="02020603050405020304" pitchFamily="18" charset="0"/>
              </a:rPr>
              <a:t>Hubs</a:t>
            </a:r>
            <a:r>
              <a:rPr sz="2400" b="1" i="1" spc="-190" dirty="0">
                <a:latin typeface="Times New Roman" panose="02020603050405020304" pitchFamily="18" charset="0"/>
                <a:cs typeface="Times New Roman" panose="02020603050405020304" pitchFamily="18" charset="0"/>
              </a:rPr>
              <a:t> </a:t>
            </a:r>
            <a:r>
              <a:rPr sz="2400" b="1" i="1" spc="35" dirty="0">
                <a:latin typeface="Times New Roman" panose="02020603050405020304" pitchFamily="18" charset="0"/>
                <a:cs typeface="Times New Roman" panose="02020603050405020304" pitchFamily="18" charset="0"/>
              </a:rPr>
              <a:t>operate</a:t>
            </a:r>
            <a:r>
              <a:rPr sz="2400" b="1" i="1" spc="-190" dirty="0">
                <a:latin typeface="Times New Roman" panose="02020603050405020304" pitchFamily="18" charset="0"/>
                <a:cs typeface="Times New Roman" panose="02020603050405020304" pitchFamily="18" charset="0"/>
              </a:rPr>
              <a:t> </a:t>
            </a:r>
            <a:r>
              <a:rPr sz="2400" b="1" i="1" spc="30" dirty="0">
                <a:latin typeface="Times New Roman" panose="02020603050405020304" pitchFamily="18" charset="0"/>
                <a:cs typeface="Times New Roman" panose="02020603050405020304" pitchFamily="18" charset="0"/>
              </a:rPr>
              <a:t>at</a:t>
            </a:r>
            <a:r>
              <a:rPr sz="2400" b="1" i="1" spc="-170"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the</a:t>
            </a:r>
            <a:r>
              <a:rPr sz="2400" b="1" i="1" spc="-185" dirty="0">
                <a:latin typeface="Times New Roman" panose="02020603050405020304" pitchFamily="18" charset="0"/>
                <a:cs typeface="Times New Roman" panose="02020603050405020304" pitchFamily="18" charset="0"/>
              </a:rPr>
              <a:t> </a:t>
            </a:r>
            <a:r>
              <a:rPr sz="2400" b="1" i="1" spc="-35" dirty="0">
                <a:latin typeface="Times New Roman" panose="02020603050405020304" pitchFamily="18" charset="0"/>
                <a:cs typeface="Times New Roman" panose="02020603050405020304" pitchFamily="18" charset="0"/>
              </a:rPr>
              <a:t>physical</a:t>
            </a:r>
            <a:r>
              <a:rPr sz="2400" b="1" i="1" spc="-195" dirty="0">
                <a:latin typeface="Times New Roman" panose="02020603050405020304" pitchFamily="18" charset="0"/>
                <a:cs typeface="Times New Roman" panose="02020603050405020304" pitchFamily="18" charset="0"/>
              </a:rPr>
              <a:t> </a:t>
            </a:r>
            <a:r>
              <a:rPr sz="2400" b="1" i="1" spc="-65" dirty="0">
                <a:latin typeface="Times New Roman" panose="02020603050405020304" pitchFamily="18" charset="0"/>
                <a:cs typeface="Times New Roman" panose="02020603050405020304" pitchFamily="18" charset="0"/>
              </a:rPr>
              <a:t>layer</a:t>
            </a:r>
            <a:r>
              <a:rPr sz="2400" b="1" i="1" spc="-190" dirty="0">
                <a:latin typeface="Times New Roman" panose="02020603050405020304" pitchFamily="18" charset="0"/>
                <a:cs typeface="Times New Roman" panose="02020603050405020304" pitchFamily="18" charset="0"/>
              </a:rPr>
              <a:t> </a:t>
            </a:r>
            <a:r>
              <a:rPr sz="2400" b="1" i="1" spc="5" dirty="0">
                <a:latin typeface="Times New Roman" panose="02020603050405020304" pitchFamily="18" charset="0"/>
                <a:cs typeface="Times New Roman" panose="02020603050405020304" pitchFamily="18" charset="0"/>
              </a:rPr>
              <a:t>of</a:t>
            </a:r>
            <a:r>
              <a:rPr sz="2400" b="1" i="1" spc="-190" dirty="0">
                <a:latin typeface="Times New Roman" panose="02020603050405020304" pitchFamily="18" charset="0"/>
                <a:cs typeface="Times New Roman" panose="02020603050405020304" pitchFamily="18" charset="0"/>
              </a:rPr>
              <a:t> </a:t>
            </a:r>
            <a:r>
              <a:rPr sz="2400" b="1" i="1" spc="-20" dirty="0">
                <a:latin typeface="Times New Roman" panose="02020603050405020304" pitchFamily="18" charset="0"/>
                <a:cs typeface="Times New Roman" panose="02020603050405020304" pitchFamily="18" charset="0"/>
              </a:rPr>
              <a:t>the</a:t>
            </a:r>
            <a:r>
              <a:rPr sz="2400" b="1" i="1" spc="-185" dirty="0">
                <a:latin typeface="Times New Roman" panose="02020603050405020304" pitchFamily="18" charset="0"/>
                <a:cs typeface="Times New Roman" panose="02020603050405020304" pitchFamily="18" charset="0"/>
              </a:rPr>
              <a:t> </a:t>
            </a:r>
            <a:r>
              <a:rPr sz="2400" b="1" i="1" spc="-240" dirty="0">
                <a:latin typeface="Times New Roman" panose="02020603050405020304" pitchFamily="18" charset="0"/>
                <a:cs typeface="Times New Roman" panose="02020603050405020304" pitchFamily="18" charset="0"/>
              </a:rPr>
              <a:t>OSI  </a:t>
            </a:r>
            <a:r>
              <a:rPr sz="2400" b="1" i="1" spc="-25" dirty="0">
                <a:latin typeface="Times New Roman" panose="02020603050405020304" pitchFamily="18" charset="0"/>
                <a:cs typeface="Times New Roman" panose="02020603050405020304" pitchFamily="18" charset="0"/>
              </a:rPr>
              <a:t>model.</a:t>
            </a:r>
            <a:endParaRPr sz="2400" b="1" i="1" dirty="0">
              <a:latin typeface="Times New Roman" panose="02020603050405020304" pitchFamily="18" charset="0"/>
              <a:cs typeface="Times New Roman" panose="02020603050405020304" pitchFamily="18" charset="0"/>
            </a:endParaRPr>
          </a:p>
          <a:p>
            <a:pPr marL="12700">
              <a:lnSpc>
                <a:spcPct val="100000"/>
              </a:lnSpc>
              <a:spcBef>
                <a:spcPts val="490"/>
              </a:spcBef>
              <a:tabLst>
                <a:tab pos="354965" algn="l"/>
                <a:tab pos="355600" algn="l"/>
              </a:tabLst>
            </a:pPr>
            <a:endParaRPr lang="en-US" sz="2400" b="1" i="1" spc="-105" dirty="0">
              <a:latin typeface="Times New Roman" panose="02020603050405020304" pitchFamily="18" charset="0"/>
              <a:cs typeface="Times New Roman" panose="02020603050405020304" pitchFamily="18" charset="0"/>
            </a:endParaRPr>
          </a:p>
          <a:p>
            <a:pPr marL="12700">
              <a:lnSpc>
                <a:spcPct val="100000"/>
              </a:lnSpc>
              <a:spcBef>
                <a:spcPts val="490"/>
              </a:spcBef>
              <a:tabLst>
                <a:tab pos="354965" algn="l"/>
                <a:tab pos="355600" algn="l"/>
              </a:tabLst>
            </a:pPr>
            <a:r>
              <a:rPr sz="2400" b="1" i="1" spc="-105" dirty="0">
                <a:latin typeface="Times New Roman" panose="02020603050405020304" pitchFamily="18" charset="0"/>
                <a:cs typeface="Times New Roman" panose="02020603050405020304" pitchFamily="18" charset="0"/>
              </a:rPr>
              <a:t>Hubs</a:t>
            </a:r>
            <a:r>
              <a:rPr sz="2400" b="1" i="1" spc="-195" dirty="0">
                <a:latin typeface="Times New Roman" panose="02020603050405020304" pitchFamily="18" charset="0"/>
                <a:cs typeface="Times New Roman" panose="02020603050405020304" pitchFamily="18" charset="0"/>
              </a:rPr>
              <a:t> </a:t>
            </a:r>
            <a:r>
              <a:rPr sz="2400" b="1" i="1" spc="65" dirty="0">
                <a:latin typeface="Times New Roman" panose="02020603050405020304" pitchFamily="18" charset="0"/>
                <a:cs typeface="Times New Roman" panose="02020603050405020304" pitchFamily="18" charset="0"/>
              </a:rPr>
              <a:t>propagate</a:t>
            </a:r>
            <a:r>
              <a:rPr sz="2400" b="1" i="1" spc="-195" dirty="0">
                <a:latin typeface="Times New Roman" panose="02020603050405020304" pitchFamily="18" charset="0"/>
                <a:cs typeface="Times New Roman" panose="02020603050405020304" pitchFamily="18" charset="0"/>
              </a:rPr>
              <a:t> </a:t>
            </a:r>
            <a:r>
              <a:rPr sz="2400" b="1" i="1" spc="-110" dirty="0">
                <a:latin typeface="Times New Roman" panose="02020603050405020304" pitchFamily="18" charset="0"/>
                <a:cs typeface="Times New Roman" panose="02020603050405020304" pitchFamily="18" charset="0"/>
              </a:rPr>
              <a:t>signals</a:t>
            </a:r>
            <a:r>
              <a:rPr sz="2400" b="1" i="1" spc="-190" dirty="0">
                <a:latin typeface="Times New Roman" panose="02020603050405020304" pitchFamily="18" charset="0"/>
                <a:cs typeface="Times New Roman" panose="02020603050405020304" pitchFamily="18" charset="0"/>
              </a:rPr>
              <a:t> </a:t>
            </a:r>
            <a:r>
              <a:rPr sz="2400" b="1" i="1" spc="-55" dirty="0">
                <a:latin typeface="Times New Roman" panose="02020603050405020304" pitchFamily="18" charset="0"/>
                <a:cs typeface="Times New Roman" panose="02020603050405020304" pitchFamily="18" charset="0"/>
              </a:rPr>
              <a:t>through</a:t>
            </a:r>
            <a:r>
              <a:rPr sz="2400" b="1" i="1" spc="-190" dirty="0">
                <a:latin typeface="Times New Roman" panose="02020603050405020304" pitchFamily="18" charset="0"/>
                <a:cs typeface="Times New Roman" panose="02020603050405020304" pitchFamily="18" charset="0"/>
              </a:rPr>
              <a:t> </a:t>
            </a:r>
            <a:r>
              <a:rPr sz="2400" b="1" i="1" spc="-15" dirty="0">
                <a:latin typeface="Times New Roman" panose="02020603050405020304" pitchFamily="18" charset="0"/>
                <a:cs typeface="Times New Roman" panose="02020603050405020304" pitchFamily="18" charset="0"/>
              </a:rPr>
              <a:t>the</a:t>
            </a:r>
            <a:r>
              <a:rPr sz="2400" b="1" i="1" spc="-190" dirty="0">
                <a:latin typeface="Times New Roman" panose="02020603050405020304" pitchFamily="18" charset="0"/>
                <a:cs typeface="Times New Roman" panose="02020603050405020304" pitchFamily="18" charset="0"/>
              </a:rPr>
              <a:t> </a:t>
            </a:r>
            <a:r>
              <a:rPr sz="2400" b="1" i="1" spc="-65" dirty="0">
                <a:latin typeface="Times New Roman" panose="02020603050405020304" pitchFamily="18" charset="0"/>
                <a:cs typeface="Times New Roman" panose="02020603050405020304" pitchFamily="18" charset="0"/>
              </a:rPr>
              <a:t>network</a:t>
            </a:r>
            <a:endParaRPr sz="2400" b="1" i="1" dirty="0">
              <a:latin typeface="Times New Roman" panose="02020603050405020304" pitchFamily="18" charset="0"/>
              <a:cs typeface="Times New Roman" panose="02020603050405020304" pitchFamily="18" charset="0"/>
            </a:endParaRPr>
          </a:p>
          <a:p>
            <a:pPr marL="12700">
              <a:lnSpc>
                <a:spcPct val="100000"/>
              </a:lnSpc>
              <a:spcBef>
                <a:spcPts val="570"/>
              </a:spcBef>
              <a:tabLst>
                <a:tab pos="354965" algn="l"/>
                <a:tab pos="355600" algn="l"/>
              </a:tabLst>
            </a:pPr>
            <a:endParaRPr lang="en-US" sz="2400" b="1" i="1" spc="-135" dirty="0">
              <a:latin typeface="Times New Roman" panose="02020603050405020304" pitchFamily="18" charset="0"/>
              <a:cs typeface="Times New Roman" panose="02020603050405020304" pitchFamily="18" charset="0"/>
            </a:endParaRPr>
          </a:p>
          <a:p>
            <a:pPr marL="12700">
              <a:lnSpc>
                <a:spcPct val="100000"/>
              </a:lnSpc>
              <a:spcBef>
                <a:spcPts val="570"/>
              </a:spcBef>
              <a:tabLst>
                <a:tab pos="354965" algn="l"/>
                <a:tab pos="355600" algn="l"/>
              </a:tabLst>
            </a:pPr>
            <a:r>
              <a:rPr sz="2400" b="1" i="1" spc="-135" dirty="0">
                <a:latin typeface="Times New Roman" panose="02020603050405020304" pitchFamily="18" charset="0"/>
                <a:cs typeface="Times New Roman" panose="02020603050405020304" pitchFamily="18" charset="0"/>
              </a:rPr>
              <a:t>They </a:t>
            </a:r>
            <a:r>
              <a:rPr sz="2400" b="1" i="1" spc="60" dirty="0">
                <a:latin typeface="Times New Roman" panose="02020603050405020304" pitchFamily="18" charset="0"/>
                <a:cs typeface="Times New Roman" panose="02020603050405020304" pitchFamily="18" charset="0"/>
              </a:rPr>
              <a:t>cannot </a:t>
            </a:r>
            <a:r>
              <a:rPr sz="2400" b="1" i="1" spc="-130" dirty="0">
                <a:latin typeface="Times New Roman" panose="02020603050405020304" pitchFamily="18" charset="0"/>
                <a:cs typeface="Times New Roman" panose="02020603050405020304" pitchFamily="18" charset="0"/>
              </a:rPr>
              <a:t>filter </a:t>
            </a:r>
            <a:r>
              <a:rPr sz="2400" b="1" i="1" spc="-65" dirty="0">
                <a:latin typeface="Times New Roman" panose="02020603050405020304" pitchFamily="18" charset="0"/>
                <a:cs typeface="Times New Roman" panose="02020603050405020304" pitchFamily="18" charset="0"/>
              </a:rPr>
              <a:t>network</a:t>
            </a:r>
            <a:r>
              <a:rPr sz="2400" b="1" i="1" spc="-555" dirty="0">
                <a:latin typeface="Times New Roman" panose="02020603050405020304" pitchFamily="18" charset="0"/>
                <a:cs typeface="Times New Roman" panose="02020603050405020304" pitchFamily="18" charset="0"/>
              </a:rPr>
              <a:t> </a:t>
            </a:r>
            <a:r>
              <a:rPr sz="2400" b="1" i="1" spc="-45" dirty="0">
                <a:latin typeface="Times New Roman" panose="02020603050405020304" pitchFamily="18" charset="0"/>
                <a:cs typeface="Times New Roman" panose="02020603050405020304" pitchFamily="18" charset="0"/>
              </a:rPr>
              <a:t>traffic</a:t>
            </a:r>
            <a:endParaRPr sz="2400" b="1" i="1" dirty="0">
              <a:latin typeface="Times New Roman" panose="02020603050405020304" pitchFamily="18" charset="0"/>
              <a:cs typeface="Times New Roman" panose="02020603050405020304" pitchFamily="18" charset="0"/>
            </a:endParaRPr>
          </a:p>
          <a:p>
            <a:pPr marL="12700">
              <a:lnSpc>
                <a:spcPct val="100000"/>
              </a:lnSpc>
              <a:spcBef>
                <a:spcPts val="580"/>
              </a:spcBef>
              <a:tabLst>
                <a:tab pos="354965" algn="l"/>
                <a:tab pos="355600" algn="l"/>
              </a:tabLst>
            </a:pPr>
            <a:endParaRPr lang="en-US" sz="2400" b="1" i="1" spc="-135" dirty="0">
              <a:latin typeface="Times New Roman" panose="02020603050405020304" pitchFamily="18" charset="0"/>
              <a:cs typeface="Times New Roman" panose="02020603050405020304" pitchFamily="18" charset="0"/>
            </a:endParaRPr>
          </a:p>
          <a:p>
            <a:pPr marL="12700">
              <a:lnSpc>
                <a:spcPct val="100000"/>
              </a:lnSpc>
              <a:spcBef>
                <a:spcPts val="580"/>
              </a:spcBef>
              <a:tabLst>
                <a:tab pos="354965" algn="l"/>
                <a:tab pos="355600" algn="l"/>
              </a:tabLst>
            </a:pPr>
            <a:r>
              <a:rPr sz="2400" b="1" i="1" spc="-135" dirty="0">
                <a:latin typeface="Times New Roman" panose="02020603050405020304" pitchFamily="18" charset="0"/>
                <a:cs typeface="Times New Roman" panose="02020603050405020304" pitchFamily="18" charset="0"/>
              </a:rPr>
              <a:t>They </a:t>
            </a:r>
            <a:r>
              <a:rPr sz="2400" b="1" i="1" spc="60" dirty="0">
                <a:latin typeface="Times New Roman" panose="02020603050405020304" pitchFamily="18" charset="0"/>
                <a:cs typeface="Times New Roman" panose="02020603050405020304" pitchFamily="18" charset="0"/>
              </a:rPr>
              <a:t>cannot </a:t>
            </a:r>
            <a:r>
              <a:rPr sz="2400" b="1" i="1" spc="-30" dirty="0">
                <a:latin typeface="Times New Roman" panose="02020603050405020304" pitchFamily="18" charset="0"/>
                <a:cs typeface="Times New Roman" panose="02020603050405020304" pitchFamily="18" charset="0"/>
              </a:rPr>
              <a:t>determine </a:t>
            </a:r>
            <a:r>
              <a:rPr sz="2400" b="1" i="1" spc="-50" dirty="0">
                <a:latin typeface="Times New Roman" panose="02020603050405020304" pitchFamily="18" charset="0"/>
                <a:cs typeface="Times New Roman" panose="02020603050405020304" pitchFamily="18" charset="0"/>
              </a:rPr>
              <a:t>best</a:t>
            </a:r>
            <a:r>
              <a:rPr sz="2400" b="1" i="1" spc="-635" dirty="0">
                <a:latin typeface="Times New Roman" panose="02020603050405020304" pitchFamily="18" charset="0"/>
                <a:cs typeface="Times New Roman" panose="02020603050405020304" pitchFamily="18" charset="0"/>
              </a:rPr>
              <a:t> </a:t>
            </a:r>
            <a:r>
              <a:rPr sz="2400" b="1" i="1" spc="35" dirty="0">
                <a:latin typeface="Times New Roman" panose="02020603050405020304" pitchFamily="18" charset="0"/>
                <a:cs typeface="Times New Roman" panose="02020603050405020304" pitchFamily="18" charset="0"/>
              </a:rPr>
              <a:t>path</a:t>
            </a:r>
            <a:endParaRPr sz="2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23100" y="4221479"/>
            <a:ext cx="2120900" cy="112395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221989" y="431800"/>
            <a:ext cx="2719705" cy="848360"/>
          </a:xfrm>
          <a:prstGeom prst="rect">
            <a:avLst/>
          </a:prstGeom>
        </p:spPr>
        <p:txBody>
          <a:bodyPr vert="horz" wrap="square" lIns="0" tIns="12700" rIns="0" bIns="0" rtlCol="0">
            <a:spAutoFit/>
          </a:bodyPr>
          <a:lstStyle/>
          <a:p>
            <a:pPr marL="12700">
              <a:lnSpc>
                <a:spcPct val="100000"/>
              </a:lnSpc>
              <a:spcBef>
                <a:spcPts val="100"/>
              </a:spcBef>
            </a:pPr>
            <a:r>
              <a:rPr sz="5400" b="0" spc="-180" dirty="0">
                <a:latin typeface="Georgia"/>
                <a:cs typeface="Georgia"/>
              </a:rPr>
              <a:t>R</a:t>
            </a:r>
            <a:r>
              <a:rPr sz="5400" b="0" spc="60" dirty="0">
                <a:latin typeface="Georgia"/>
                <a:cs typeface="Georgia"/>
              </a:rPr>
              <a:t>ep</a:t>
            </a:r>
            <a:r>
              <a:rPr sz="5400" b="0" spc="-55" dirty="0">
                <a:latin typeface="Georgia"/>
                <a:cs typeface="Georgia"/>
              </a:rPr>
              <a:t>ea</a:t>
            </a:r>
            <a:r>
              <a:rPr sz="5400" b="0" spc="-35" dirty="0">
                <a:latin typeface="Georgia"/>
                <a:cs typeface="Georgia"/>
              </a:rPr>
              <a:t>t</a:t>
            </a:r>
            <a:r>
              <a:rPr sz="5400" b="0" spc="-55" dirty="0">
                <a:latin typeface="Georgia"/>
                <a:cs typeface="Georgia"/>
              </a:rPr>
              <a:t>er</a:t>
            </a:r>
            <a:endParaRPr sz="5400">
              <a:latin typeface="Georgia"/>
              <a:cs typeface="Georgia"/>
            </a:endParaRPr>
          </a:p>
        </p:txBody>
      </p:sp>
      <p:sp>
        <p:nvSpPr>
          <p:cNvPr id="9" name="object 9"/>
          <p:cNvSpPr txBox="1">
            <a:spLocks noGrp="1"/>
          </p:cNvSpPr>
          <p:nvPr>
            <p:ph idx="1"/>
          </p:nvPr>
        </p:nvSpPr>
        <p:spPr>
          <a:xfrm>
            <a:off x="535940" y="1447800"/>
            <a:ext cx="6347714" cy="4710905"/>
          </a:xfrm>
          <a:prstGeom prst="rect">
            <a:avLst/>
          </a:prstGeom>
        </p:spPr>
        <p:txBody>
          <a:bodyPr vert="horz" wrap="square" lIns="0" tIns="50165" rIns="0" bIns="0" rtlCol="0">
            <a:spAutoFit/>
          </a:bodyPr>
          <a:lstStyle/>
          <a:p>
            <a:pPr marL="473075" marR="5080">
              <a:lnSpc>
                <a:spcPts val="2380"/>
              </a:lnSpc>
              <a:spcBef>
                <a:spcPts val="395"/>
              </a:spcBef>
            </a:pPr>
            <a:r>
              <a:rPr sz="2200" i="1" spc="125" dirty="0"/>
              <a:t>A</a:t>
            </a:r>
            <a:r>
              <a:rPr sz="2200" i="1" spc="-175" dirty="0"/>
              <a:t> </a:t>
            </a:r>
            <a:r>
              <a:rPr sz="2200" i="1" spc="-5" dirty="0"/>
              <a:t>repeater</a:t>
            </a:r>
            <a:r>
              <a:rPr sz="2200" i="1" spc="-155" dirty="0"/>
              <a:t> </a:t>
            </a:r>
            <a:r>
              <a:rPr sz="2200" i="1" spc="-235" dirty="0"/>
              <a:t>is</a:t>
            </a:r>
            <a:r>
              <a:rPr sz="2200" i="1" spc="-170" dirty="0"/>
              <a:t> </a:t>
            </a:r>
            <a:r>
              <a:rPr sz="2200" i="1" spc="180" dirty="0"/>
              <a:t>a</a:t>
            </a:r>
            <a:r>
              <a:rPr sz="2200" i="1" spc="-160" dirty="0"/>
              <a:t> </a:t>
            </a:r>
            <a:r>
              <a:rPr sz="2200" i="1" spc="55" dirty="0"/>
              <a:t>device</a:t>
            </a:r>
            <a:r>
              <a:rPr sz="2200" i="1" spc="-170" dirty="0"/>
              <a:t> </a:t>
            </a:r>
            <a:r>
              <a:rPr sz="2200" i="1" spc="-25" dirty="0"/>
              <a:t>that</a:t>
            </a:r>
            <a:r>
              <a:rPr sz="2200" i="1" spc="-140" dirty="0"/>
              <a:t> </a:t>
            </a:r>
            <a:r>
              <a:rPr sz="2200" i="1" spc="-10" dirty="0"/>
              <a:t>operates</a:t>
            </a:r>
            <a:r>
              <a:rPr sz="2200" i="1" spc="-175" dirty="0"/>
              <a:t> </a:t>
            </a:r>
            <a:r>
              <a:rPr sz="2200" i="1" spc="-60" dirty="0"/>
              <a:t>only</a:t>
            </a:r>
            <a:r>
              <a:rPr sz="2200" i="1" spc="-155" dirty="0"/>
              <a:t> </a:t>
            </a:r>
            <a:r>
              <a:rPr sz="2200" i="1" spc="25" dirty="0"/>
              <a:t>at</a:t>
            </a:r>
            <a:r>
              <a:rPr sz="2200" i="1" spc="-140" dirty="0"/>
              <a:t> </a:t>
            </a:r>
            <a:r>
              <a:rPr sz="2200" i="1" spc="-15" dirty="0"/>
              <a:t>the</a:t>
            </a:r>
            <a:r>
              <a:rPr sz="2200" i="1" spc="-155" dirty="0"/>
              <a:t> </a:t>
            </a:r>
            <a:r>
              <a:rPr sz="2200" i="1" spc="-114" dirty="0"/>
              <a:t>PHYSICAL  </a:t>
            </a:r>
            <a:r>
              <a:rPr sz="2200" spc="-80" dirty="0"/>
              <a:t>layer.</a:t>
            </a:r>
            <a:endParaRPr sz="2200" dirty="0"/>
          </a:p>
          <a:p>
            <a:pPr marL="130175" marR="353060" indent="0">
              <a:lnSpc>
                <a:spcPts val="2370"/>
              </a:lnSpc>
              <a:spcBef>
                <a:spcPts val="550"/>
              </a:spcBef>
              <a:buNone/>
            </a:pPr>
            <a:r>
              <a:rPr sz="2200" i="1" spc="125" dirty="0"/>
              <a:t>A </a:t>
            </a:r>
            <a:r>
              <a:rPr sz="2200" i="1" spc="-5" dirty="0"/>
              <a:t>repeater </a:t>
            </a:r>
            <a:r>
              <a:rPr sz="2200" i="1" spc="125" dirty="0"/>
              <a:t>can </a:t>
            </a:r>
            <a:r>
              <a:rPr sz="2200" i="1" spc="120" dirty="0"/>
              <a:t>be </a:t>
            </a:r>
            <a:r>
              <a:rPr sz="2200" i="1" spc="-30" dirty="0"/>
              <a:t>used </a:t>
            </a:r>
            <a:r>
              <a:rPr sz="2200" i="1" dirty="0"/>
              <a:t>to </a:t>
            </a:r>
            <a:r>
              <a:rPr sz="2200" i="1" spc="-20" dirty="0"/>
              <a:t>increase </a:t>
            </a:r>
            <a:r>
              <a:rPr sz="2200" i="1" spc="-15" dirty="0"/>
              <a:t>the </a:t>
            </a:r>
            <a:r>
              <a:rPr sz="2200" i="1" spc="-30" dirty="0"/>
              <a:t>length </a:t>
            </a:r>
            <a:r>
              <a:rPr sz="2200" i="1" spc="5" dirty="0"/>
              <a:t>of </a:t>
            </a:r>
            <a:r>
              <a:rPr sz="2200" i="1" spc="-15" dirty="0"/>
              <a:t>the  </a:t>
            </a:r>
            <a:r>
              <a:rPr sz="2200" spc="-60" dirty="0"/>
              <a:t>network</a:t>
            </a:r>
            <a:r>
              <a:rPr sz="2200" spc="-155" dirty="0"/>
              <a:t> </a:t>
            </a:r>
            <a:r>
              <a:rPr sz="2200" dirty="0"/>
              <a:t>by</a:t>
            </a:r>
            <a:r>
              <a:rPr sz="2200" spc="-155" dirty="0"/>
              <a:t> </a:t>
            </a:r>
            <a:r>
              <a:rPr sz="2200" spc="-55" dirty="0"/>
              <a:t>eliminating</a:t>
            </a:r>
            <a:r>
              <a:rPr sz="2200" spc="-175" dirty="0"/>
              <a:t> </a:t>
            </a:r>
            <a:r>
              <a:rPr sz="2200" spc="-10" dirty="0"/>
              <a:t>the</a:t>
            </a:r>
            <a:r>
              <a:rPr sz="2200" spc="-160" dirty="0"/>
              <a:t> </a:t>
            </a:r>
            <a:r>
              <a:rPr sz="2200" spc="35" dirty="0"/>
              <a:t>effect</a:t>
            </a:r>
            <a:r>
              <a:rPr sz="2200" spc="-140" dirty="0"/>
              <a:t> </a:t>
            </a:r>
            <a:r>
              <a:rPr sz="2200" spc="5" dirty="0"/>
              <a:t>of</a:t>
            </a:r>
            <a:r>
              <a:rPr sz="2200" spc="-155" dirty="0"/>
              <a:t> </a:t>
            </a:r>
            <a:r>
              <a:rPr sz="2200" spc="-10" dirty="0"/>
              <a:t>attenuation</a:t>
            </a:r>
            <a:r>
              <a:rPr sz="2200" spc="-165" dirty="0"/>
              <a:t> </a:t>
            </a:r>
            <a:r>
              <a:rPr sz="2200" spc="20" dirty="0"/>
              <a:t>on</a:t>
            </a:r>
            <a:r>
              <a:rPr sz="2200" spc="-150" dirty="0"/>
              <a:t> </a:t>
            </a:r>
            <a:r>
              <a:rPr sz="2200" spc="-15" dirty="0"/>
              <a:t>the  </a:t>
            </a:r>
            <a:r>
              <a:rPr sz="2200" spc="-85" dirty="0"/>
              <a:t>signal.</a:t>
            </a:r>
            <a:endParaRPr sz="2200" dirty="0"/>
          </a:p>
          <a:p>
            <a:pPr marL="130175" marR="460375" indent="0">
              <a:lnSpc>
                <a:spcPts val="2370"/>
              </a:lnSpc>
              <a:spcBef>
                <a:spcPts val="560"/>
              </a:spcBef>
              <a:buNone/>
            </a:pPr>
            <a:r>
              <a:rPr sz="2200" i="1" spc="-260" dirty="0"/>
              <a:t>It </a:t>
            </a:r>
            <a:r>
              <a:rPr sz="2200" i="1" spc="30" dirty="0"/>
              <a:t>connects </a:t>
            </a:r>
            <a:r>
              <a:rPr sz="2200" i="1" dirty="0"/>
              <a:t>two </a:t>
            </a:r>
            <a:r>
              <a:rPr sz="2200" i="1" spc="-70" dirty="0"/>
              <a:t>segments </a:t>
            </a:r>
            <a:r>
              <a:rPr sz="2200" i="1" spc="5" dirty="0"/>
              <a:t>of </a:t>
            </a:r>
            <a:r>
              <a:rPr sz="2200" i="1" spc="-15" dirty="0"/>
              <a:t>the </a:t>
            </a:r>
            <a:r>
              <a:rPr sz="2200" i="1" spc="-30" dirty="0"/>
              <a:t>same </a:t>
            </a:r>
            <a:r>
              <a:rPr sz="2200" i="1" spc="-60" dirty="0"/>
              <a:t>network </a:t>
            </a:r>
            <a:r>
              <a:rPr sz="2200" i="1" spc="-195" dirty="0"/>
              <a:t>,  </a:t>
            </a:r>
            <a:r>
              <a:rPr sz="2200" spc="-5" dirty="0"/>
              <a:t>overcoming</a:t>
            </a:r>
            <a:r>
              <a:rPr sz="2200" spc="-175" dirty="0"/>
              <a:t> </a:t>
            </a:r>
            <a:r>
              <a:rPr sz="2200" spc="-15" dirty="0"/>
              <a:t>the</a:t>
            </a:r>
            <a:r>
              <a:rPr sz="2200" spc="-170" dirty="0"/>
              <a:t> </a:t>
            </a:r>
            <a:r>
              <a:rPr sz="2200" spc="10" dirty="0"/>
              <a:t>distance</a:t>
            </a:r>
            <a:r>
              <a:rPr sz="2200" spc="-170" dirty="0"/>
              <a:t> </a:t>
            </a:r>
            <a:r>
              <a:rPr sz="2200" spc="-95" dirty="0"/>
              <a:t>limitations</a:t>
            </a:r>
            <a:r>
              <a:rPr sz="2200" spc="-165" dirty="0"/>
              <a:t> </a:t>
            </a:r>
            <a:r>
              <a:rPr sz="2200" spc="5" dirty="0"/>
              <a:t>of</a:t>
            </a:r>
            <a:r>
              <a:rPr sz="2200" spc="-155" dirty="0"/>
              <a:t> </a:t>
            </a:r>
            <a:r>
              <a:rPr sz="2200" spc="-15" dirty="0"/>
              <a:t>the</a:t>
            </a:r>
            <a:r>
              <a:rPr sz="2200" spc="-170" dirty="0"/>
              <a:t> </a:t>
            </a:r>
            <a:r>
              <a:rPr sz="2200" spc="-130" dirty="0"/>
              <a:t>transmission  </a:t>
            </a:r>
            <a:r>
              <a:rPr sz="2200" spc="-10" dirty="0"/>
              <a:t>media.</a:t>
            </a:r>
            <a:endParaRPr sz="2200" dirty="0"/>
          </a:p>
          <a:p>
            <a:pPr marL="473075" marR="1068705">
              <a:lnSpc>
                <a:spcPts val="2380"/>
              </a:lnSpc>
              <a:spcBef>
                <a:spcPts val="540"/>
              </a:spcBef>
            </a:pPr>
            <a:r>
              <a:rPr sz="2200" i="1" spc="125" dirty="0"/>
              <a:t>A</a:t>
            </a:r>
            <a:r>
              <a:rPr sz="2200" i="1" spc="-180" dirty="0"/>
              <a:t> </a:t>
            </a:r>
            <a:r>
              <a:rPr sz="2200" i="1" spc="-5" dirty="0"/>
              <a:t>repeater</a:t>
            </a:r>
            <a:r>
              <a:rPr sz="2200" i="1" spc="-160" dirty="0"/>
              <a:t> </a:t>
            </a:r>
            <a:r>
              <a:rPr sz="2200" i="1" spc="-70" dirty="0"/>
              <a:t>forwards</a:t>
            </a:r>
            <a:r>
              <a:rPr sz="2200" i="1" spc="-180" dirty="0"/>
              <a:t> </a:t>
            </a:r>
            <a:r>
              <a:rPr sz="2200" i="1" spc="-55" dirty="0"/>
              <a:t>every</a:t>
            </a:r>
            <a:r>
              <a:rPr sz="2200" i="1" spc="-160" dirty="0"/>
              <a:t> </a:t>
            </a:r>
            <a:r>
              <a:rPr sz="2200" i="1" spc="-95" dirty="0"/>
              <a:t>frame;</a:t>
            </a:r>
            <a:r>
              <a:rPr sz="2200" i="1" spc="-165" dirty="0"/>
              <a:t> </a:t>
            </a:r>
            <a:r>
              <a:rPr sz="2200" i="1" spc="-145" dirty="0"/>
              <a:t>it </a:t>
            </a:r>
            <a:r>
              <a:rPr sz="2200" i="1" spc="-55" dirty="0"/>
              <a:t>has</a:t>
            </a:r>
            <a:r>
              <a:rPr sz="2200" i="1" spc="-180" dirty="0"/>
              <a:t> </a:t>
            </a:r>
            <a:r>
              <a:rPr sz="2200" i="1" spc="20" dirty="0"/>
              <a:t>no</a:t>
            </a:r>
            <a:r>
              <a:rPr sz="2200" i="1" spc="-170" dirty="0"/>
              <a:t> </a:t>
            </a:r>
            <a:r>
              <a:rPr sz="2200" i="1" spc="-85" dirty="0"/>
              <a:t>filtering  </a:t>
            </a:r>
            <a:r>
              <a:rPr sz="2200" spc="10" dirty="0"/>
              <a:t>capability</a:t>
            </a:r>
            <a:endParaRPr sz="2200" dirty="0"/>
          </a:p>
          <a:p>
            <a:pPr marL="473075">
              <a:lnSpc>
                <a:spcPct val="100000"/>
              </a:lnSpc>
              <a:spcBef>
                <a:spcPts val="245"/>
              </a:spcBef>
            </a:pPr>
            <a:r>
              <a:rPr sz="2200" i="1" spc="125" dirty="0"/>
              <a:t>A</a:t>
            </a:r>
            <a:r>
              <a:rPr sz="2200" i="1" spc="-180" dirty="0"/>
              <a:t> </a:t>
            </a:r>
            <a:r>
              <a:rPr sz="2200" i="1" spc="-5" dirty="0"/>
              <a:t>repeater</a:t>
            </a:r>
            <a:r>
              <a:rPr sz="2200" i="1" spc="-160" dirty="0"/>
              <a:t> </a:t>
            </a:r>
            <a:r>
              <a:rPr sz="2200" i="1" spc="-235" dirty="0"/>
              <a:t>is</a:t>
            </a:r>
            <a:r>
              <a:rPr sz="2200" i="1" spc="-175" dirty="0"/>
              <a:t> </a:t>
            </a:r>
            <a:r>
              <a:rPr sz="2200" i="1" spc="180" dirty="0"/>
              <a:t>a</a:t>
            </a:r>
            <a:r>
              <a:rPr sz="2200" i="1" spc="-160" dirty="0"/>
              <a:t> </a:t>
            </a:r>
            <a:r>
              <a:rPr sz="2200" i="1" spc="-15" dirty="0"/>
              <a:t>generator</a:t>
            </a:r>
            <a:r>
              <a:rPr sz="2200" i="1" spc="-170" dirty="0"/>
              <a:t> </a:t>
            </a:r>
            <a:r>
              <a:rPr sz="2200" i="1" spc="-195" dirty="0"/>
              <a:t>,</a:t>
            </a:r>
            <a:r>
              <a:rPr sz="2200" i="1" spc="-160" dirty="0"/>
              <a:t> </a:t>
            </a:r>
            <a:r>
              <a:rPr sz="2200" i="1" spc="-30" dirty="0"/>
              <a:t>not</a:t>
            </a:r>
            <a:r>
              <a:rPr sz="2200" i="1" spc="-145" dirty="0"/>
              <a:t> </a:t>
            </a:r>
            <a:r>
              <a:rPr sz="2200" i="1" spc="60" dirty="0"/>
              <a:t>an</a:t>
            </a:r>
            <a:r>
              <a:rPr sz="2200" i="1" spc="-160" dirty="0"/>
              <a:t> </a:t>
            </a:r>
            <a:r>
              <a:rPr sz="2200" i="1" spc="-75" dirty="0"/>
              <a:t>amplifier.</a:t>
            </a:r>
            <a:endParaRPr sz="2200" dirty="0"/>
          </a:p>
          <a:p>
            <a:pPr marL="473075" marR="169545">
              <a:lnSpc>
                <a:spcPts val="2370"/>
              </a:lnSpc>
              <a:spcBef>
                <a:spcPts val="585"/>
              </a:spcBef>
            </a:pPr>
            <a:r>
              <a:rPr sz="2200" i="1" spc="-30" dirty="0"/>
              <a:t>Repeaters </a:t>
            </a:r>
            <a:r>
              <a:rPr sz="2200" i="1" spc="125" dirty="0"/>
              <a:t>can </a:t>
            </a:r>
            <a:r>
              <a:rPr sz="2200" i="1" spc="75" dirty="0"/>
              <a:t>connect </a:t>
            </a:r>
            <a:r>
              <a:rPr sz="2200" i="1" spc="-70" dirty="0"/>
              <a:t>segments </a:t>
            </a:r>
            <a:r>
              <a:rPr sz="2200" i="1" spc="-30" dirty="0"/>
              <a:t>that </a:t>
            </a:r>
            <a:r>
              <a:rPr sz="2200" i="1" spc="35" dirty="0"/>
              <a:t>have </a:t>
            </a:r>
            <a:r>
              <a:rPr sz="2200" i="1" spc="-10" dirty="0"/>
              <a:t>the </a:t>
            </a:r>
            <a:r>
              <a:rPr sz="2200" i="1" spc="-30" dirty="0"/>
              <a:t>same  </a:t>
            </a:r>
            <a:r>
              <a:rPr sz="2200" spc="35" dirty="0"/>
              <a:t>access </a:t>
            </a:r>
            <a:r>
              <a:rPr sz="2200" spc="-5" dirty="0"/>
              <a:t>method.(CSMA/CD</a:t>
            </a:r>
            <a:r>
              <a:rPr sz="2200" spc="-585" dirty="0"/>
              <a:t> </a:t>
            </a:r>
            <a:r>
              <a:rPr sz="2200" spc="-195" dirty="0"/>
              <a:t>, </a:t>
            </a:r>
            <a:r>
              <a:rPr sz="2200" spc="-90" dirty="0"/>
              <a:t>Token </a:t>
            </a:r>
            <a:r>
              <a:rPr sz="2200" spc="-95" dirty="0"/>
              <a:t>Passing, </a:t>
            </a:r>
            <a:r>
              <a:rPr sz="2200" spc="-55" dirty="0"/>
              <a:t>Polling </a:t>
            </a:r>
            <a:r>
              <a:rPr sz="2200" spc="-195" dirty="0"/>
              <a:t>, </a:t>
            </a:r>
            <a:r>
              <a:rPr sz="2200" spc="-20" dirty="0"/>
              <a:t>etc.)</a:t>
            </a:r>
            <a:endParaRPr sz="2200" dirty="0"/>
          </a:p>
        </p:txBody>
      </p:sp>
      <p:sp>
        <p:nvSpPr>
          <p:cNvPr id="7" name="object 7"/>
          <p:cNvSpPr txBox="1"/>
          <p:nvPr/>
        </p:nvSpPr>
        <p:spPr>
          <a:xfrm>
            <a:off x="535940" y="4160520"/>
            <a:ext cx="12382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7E7E7E"/>
                </a:solidFill>
                <a:latin typeface="Arial"/>
                <a:cs typeface="Arial"/>
              </a:rPr>
              <a:t>•</a:t>
            </a:r>
            <a:endParaRPr sz="2200" dirty="0">
              <a:latin typeface="Arial"/>
              <a:cs typeface="Aria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TotalTime>
  <Words>2093</Words>
  <Application>Microsoft Office PowerPoint</Application>
  <PresentationFormat>On-screen Show (4:3)</PresentationFormat>
  <Paragraphs>189</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Black</vt:lpstr>
      <vt:lpstr>Georgia</vt:lpstr>
      <vt:lpstr>Times New Roman</vt:lpstr>
      <vt:lpstr>Trebuchet MS</vt:lpstr>
      <vt:lpstr>Verdana</vt:lpstr>
      <vt:lpstr>Wingdings 3</vt:lpstr>
      <vt:lpstr>Facet</vt:lpstr>
      <vt:lpstr>Networking and  Internetworking  Devices</vt:lpstr>
      <vt:lpstr>PowerPoint Presentation</vt:lpstr>
      <vt:lpstr>PowerPoint Presentation</vt:lpstr>
      <vt:lpstr>Connecting Devices</vt:lpstr>
      <vt:lpstr>Hubs</vt:lpstr>
      <vt:lpstr>Types of Hubs</vt:lpstr>
      <vt:lpstr>Hubs Connect Workstations  Together</vt:lpstr>
      <vt:lpstr>PowerPoint Presentation</vt:lpstr>
      <vt:lpstr>Repeater</vt:lpstr>
      <vt:lpstr>Repeater and OSI model</vt:lpstr>
      <vt:lpstr>Function of repeater</vt:lpstr>
      <vt:lpstr>PowerPoint Presentation</vt:lpstr>
      <vt:lpstr>Bridge</vt:lpstr>
      <vt:lpstr>Types of Bridges</vt:lpstr>
      <vt:lpstr>Bridge</vt:lpstr>
      <vt:lpstr>How Bridges Work</vt:lpstr>
      <vt:lpstr>Function of a bridge</vt:lpstr>
      <vt:lpstr>Characteristics of Bridges </vt:lpstr>
      <vt:lpstr>Advantages And  Disadvantages Of Bridges</vt:lpstr>
      <vt:lpstr>Routers</vt:lpstr>
      <vt:lpstr>Routers in an internet</vt:lpstr>
      <vt:lpstr>PowerPoint Presentation</vt:lpstr>
      <vt:lpstr>Routing Tables Routers contain internal tables of information called routing tables  that keep track of all known network addresses and possible paths  throughout the internetwork, along with cost of reaching each  network. Routers route packets based on the available paths and  their costs, thus taking advantage of redundant paths that can exist  in a mesh topology network.</vt:lpstr>
      <vt:lpstr>Terms Associated with Routers</vt:lpstr>
      <vt:lpstr>Routers versus Bridges</vt:lpstr>
      <vt:lpstr>Gateways</vt:lpstr>
      <vt:lpstr>Gateways (protocol  converter)</vt:lpstr>
      <vt:lpstr>Gateways Translate Different  Network Protocols</vt:lpstr>
      <vt:lpstr>Examples</vt:lpstr>
      <vt:lpstr>PowerPoint Presentation</vt:lpstr>
      <vt:lpstr>Switches</vt:lpstr>
      <vt:lpstr>PowerPoint Presentation</vt:lpstr>
      <vt:lpstr>Brouters</vt:lpstr>
      <vt:lpstr>NIC(Network Interface Card)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and  Internetworking  Devices</dc:title>
  <cp:lastModifiedBy>Anmol Sharma</cp:lastModifiedBy>
  <cp:revision>2</cp:revision>
  <dcterms:created xsi:type="dcterms:W3CDTF">2022-01-11T16:52:34Z</dcterms:created>
  <dcterms:modified xsi:type="dcterms:W3CDTF">2023-01-10T06:06:36Z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2015-01-14T00:00:00Z</vt:filetime>
  </property>
  <property fmtid="{D5CDD505-2E9C-101B-9397-08002B2CF9AE}" pid="3" name="Creator">
    <vt:lpwstr>pdftk 1.44 - www.pdftk.com</vt:lpwstr>
  </property>
  <property fmtid="{D5CDD505-2E9C-101B-9397-08002B2CF9AE}" pid="4" name="LastSaved">
    <vt:filetime>2022-01-11T00:00:00Z</vt:filetime>
  </property>
</Properties>
</file>