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2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35EA-A9FB-4269-B3AE-9D8B6845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8D359-5FDB-4755-B980-BCBF198F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3A91-4729-44B4-B12C-1C7400CC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2B6E-363E-4A93-98B2-0114EC2C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188B-E864-421C-8986-E783D3A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0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229-4B66-4016-8D1E-D04DB914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2E233-97AC-4A35-B7EC-4C7502996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D8AA-A875-448A-9D42-DAAFC9E0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C9CE-7A8C-4875-B899-12131BB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2AC9-3868-4A7E-BA99-BB6F0870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7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3F366-4267-43EA-8800-D9DCAA9D2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F35F-CD44-40CD-81EF-63D1797CD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6BF2-60D5-49C3-8AD7-B6636E35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6E49-DADD-4B52-B212-8D87BC79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0CA7-4E08-41D6-8358-93096768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7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32E0-9DD8-40F1-ADBE-94C89460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663-375C-411C-BFAF-A95BCBF6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FEE0-91C7-45C6-9EA0-6D5A568E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B008-712E-49E0-B89C-EACB60E1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CE1F-3671-46D4-9B20-D819EB86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F4A1-A149-4C3F-8EBA-DA76A3D0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7A53-B6E8-4E1F-B1EB-75407613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BDE4-072A-4E3B-A565-A02AD605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77A6-BE8C-4C32-BE7E-1FAF5E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245-0F13-4989-938E-60FD9B8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7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8967-AEAB-4038-B67A-A83E547F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B839-EAC1-4203-B02A-A2D536EC6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D01DA-BEBE-4E7A-B426-AECA4B73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2F990-3ACD-4D15-A087-B4527E74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F2AE-A8C0-4521-B4B6-67D6ADE5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D1E-82A7-4FC6-A519-112E530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ABEE-38CE-4CF7-BEA2-1E59E733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6A22-6F26-4658-9745-A9D06CC5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CF5A6-A55A-4040-9500-BB39C639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6DF18-6272-4CCC-8F3B-6DED77F63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41A60-C30F-4F6F-8A8F-16819C934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9B425-4D93-4984-B494-38D54925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EDA80-5B17-42F3-B620-FF8223AC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AD7CB-B406-4776-A0A5-5783C534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3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8D9E-712C-4ECD-ADE7-E9E60974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BB9C7-0552-4D6A-BB50-EA485F21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D61A-1A47-487F-88CE-15081005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17599-CA8D-490C-B6FC-D6423397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00AC8-E580-4060-8E2D-7207C3DA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EFAE7-2C2E-4C16-85B0-4DCFB8F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BF87-8567-4AE0-8BA6-1D57B4AF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4EA3-854F-4835-864B-5665CA83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EA1F-1A2B-4401-B423-9D1F8162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B3556-5490-4C66-B91B-F24F632F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17BB7-B7BA-4DCB-BF3A-1E4D1D1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6E2C-3509-4B82-AA46-E3D203CA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BA20-9484-42DE-A77E-D9C7BED9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C7C8-A40E-45AF-A8C2-C185C69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D695A-7BF5-414C-ABFE-77F3F137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86FBC-6891-4489-A000-566955DC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890E-FCE6-46AE-A578-652B1E22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C76B-ADA8-4548-AC9E-966086AA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E4A8-8D36-444E-8906-88C37F4F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2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A71E6-EC33-4DAD-925A-A670A4F8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9771-6E40-4C99-B193-FC6F5F55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588-5D73-4047-8865-F04BF017B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359A-1F0E-4B50-9F1B-AFCD8B024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ED11-AAE3-4E61-877A-72DDC299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app.py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gui_programming.htm" TargetMode="External"/><Relationship Id="rId2" Type="http://schemas.openxmlformats.org/officeDocument/2006/relationships/hyperlink" Target="https://www.geeksforgeeks.org/python-tkinter-tutor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RKS200/Grade-Predictor/tree/v202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n.p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A1E-827D-455C-B003-7B18419B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Console to Clicks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A7879-C283-48ED-A0D2-A42A0830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1655762"/>
          </a:xfrm>
        </p:spPr>
        <p:txBody>
          <a:bodyPr/>
          <a:lstStyle/>
          <a:p>
            <a:r>
              <a:rPr lang="en-IN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Learn how to convert your python programs to GUI programs using </a:t>
            </a:r>
            <a:r>
              <a:rPr lang="en-IN" sz="3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E0702-E87E-4DC0-AA8B-E3F0ADAB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35" y="4761184"/>
            <a:ext cx="559655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5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8D9D42-1457-4CD7-AB12-A60CD22F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Console : Getting an Input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695C45-FF72-4632-B21D-7FD06561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console to get a input we use just a input() function.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co_max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Course Outcome Maximum Marks: 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can also write the above code as,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Course Outcome Maximum Marks: 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co_max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DD042E-8D0F-4B30-BED7-BEB566ED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5260116"/>
            <a:ext cx="556337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410E-804E-4081-B6AA-408E9A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GUI : Creating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6C8D-6716-4ECF-A160-6E548972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6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Generally in a form there will be a text along with a input area.</a:t>
            </a:r>
          </a:p>
          <a:p>
            <a:r>
              <a:rPr lang="en-IN" dirty="0"/>
              <a:t>From the last slide we can replace the print statement with Label.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pre_co_max_lbl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gp_frame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"Course Outcome Maximum Marks : "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pre_co_max_lbl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'e’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dirty="0"/>
              <a:t>From the last slide we can replace the input statement with Entry.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pre_co_max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pre_co_max_ent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gp_frame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textvariable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pre_co_max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pre_co_max_ent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FF09-9F61-4FA6-9DA1-19552714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5169085"/>
            <a:ext cx="4972744" cy="5201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52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B137-BA85-4F72-9D23-D0795F83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GUI : Creating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094D-AC76-4983-9317-E11EBDD4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the last for all needed inputs for both tabs.</a:t>
            </a:r>
          </a:p>
          <a:p>
            <a:r>
              <a:rPr lang="en-IN" dirty="0"/>
              <a:t>Your final output should look like….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7DA1F-F1E4-485F-AF53-CD958419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68" y="3058510"/>
            <a:ext cx="4117789" cy="3620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D713D-52AA-4345-80BB-129EC367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11" y="3058510"/>
            <a:ext cx="4117789" cy="3620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60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116D-C2C9-471E-A668-03CD8700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Console : After Getting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61D0-47ED-471E-8629-E972F270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getting all inputs, by just pressing Enter the console based programs starts to do next lines of code sequentially. In this case calling appropriate functions.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909FB-5DFA-45E3-8A87-CA3143CF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3595854"/>
            <a:ext cx="11460174" cy="2314898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40993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8280-7222-4989-8607-3BAF0AC4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GUI :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8FEC-1CBF-4D88-9894-675EB8DC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case of GUI we need a input from user to invoke the functions.</a:t>
            </a:r>
          </a:p>
          <a:p>
            <a:r>
              <a:rPr lang="en-IN" dirty="0"/>
              <a:t>Usually we use Buttons to invoke such functions.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pre_btn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en-IN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gp_frame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'Predict'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pre_btn</a:t>
            </a:r>
            <a:r>
              <a:rPr lang="en-IN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 the above code we invoke a function called predict passed in the command parameter.</a:t>
            </a:r>
          </a:p>
          <a:p>
            <a:r>
              <a:rPr lang="en-IN" dirty="0"/>
              <a:t>Note we cannot pass parameters in the button function like we do normally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96CF-5861-417C-81C1-EB744650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56" y="-2863886"/>
            <a:ext cx="4972744" cy="4429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74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7EAC-44AE-4DC9-B1C4-AEF42768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Button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3B28-DFC9-479A-8BE0-E728F2C7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Button function do some process and change the GUI parameters for output.</a:t>
            </a:r>
          </a:p>
          <a:p>
            <a:r>
              <a:rPr lang="en-IN" dirty="0"/>
              <a:t>In this example we make use of the same function from the console program by importing it to GUI program.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997E8-788A-402F-A68E-E9A728E9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6774"/>
            <a:ext cx="10231278" cy="1876687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9656C-359D-490B-9690-1F855B4FCA49}"/>
              </a:ext>
            </a:extLst>
          </p:cNvPr>
          <p:cNvSpPr txBox="1"/>
          <p:nvPr/>
        </p:nvSpPr>
        <p:spPr>
          <a:xfrm>
            <a:off x="9354205" y="3323855"/>
            <a:ext cx="2554014" cy="1754326"/>
          </a:xfrm>
          <a:custGeom>
            <a:avLst/>
            <a:gdLst>
              <a:gd name="connsiteX0" fmla="*/ 0 w 2554014"/>
              <a:gd name="connsiteY0" fmla="*/ 0 h 1754326"/>
              <a:gd name="connsiteX1" fmla="*/ 434182 w 2554014"/>
              <a:gd name="connsiteY1" fmla="*/ 0 h 1754326"/>
              <a:gd name="connsiteX2" fmla="*/ 944985 w 2554014"/>
              <a:gd name="connsiteY2" fmla="*/ 0 h 1754326"/>
              <a:gd name="connsiteX3" fmla="*/ 1379168 w 2554014"/>
              <a:gd name="connsiteY3" fmla="*/ 0 h 1754326"/>
              <a:gd name="connsiteX4" fmla="*/ 1941051 w 2554014"/>
              <a:gd name="connsiteY4" fmla="*/ 0 h 1754326"/>
              <a:gd name="connsiteX5" fmla="*/ 2554014 w 2554014"/>
              <a:gd name="connsiteY5" fmla="*/ 0 h 1754326"/>
              <a:gd name="connsiteX6" fmla="*/ 2554014 w 2554014"/>
              <a:gd name="connsiteY6" fmla="*/ 532146 h 1754326"/>
              <a:gd name="connsiteX7" fmla="*/ 2554014 w 2554014"/>
              <a:gd name="connsiteY7" fmla="*/ 1081834 h 1754326"/>
              <a:gd name="connsiteX8" fmla="*/ 2554014 w 2554014"/>
              <a:gd name="connsiteY8" fmla="*/ 1754326 h 1754326"/>
              <a:gd name="connsiteX9" fmla="*/ 2043211 w 2554014"/>
              <a:gd name="connsiteY9" fmla="*/ 1754326 h 1754326"/>
              <a:gd name="connsiteX10" fmla="*/ 1506868 w 2554014"/>
              <a:gd name="connsiteY10" fmla="*/ 1754326 h 1754326"/>
              <a:gd name="connsiteX11" fmla="*/ 944985 w 2554014"/>
              <a:gd name="connsiteY11" fmla="*/ 1754326 h 1754326"/>
              <a:gd name="connsiteX12" fmla="*/ 0 w 2554014"/>
              <a:gd name="connsiteY12" fmla="*/ 1754326 h 1754326"/>
              <a:gd name="connsiteX13" fmla="*/ 0 w 2554014"/>
              <a:gd name="connsiteY13" fmla="*/ 1204637 h 1754326"/>
              <a:gd name="connsiteX14" fmla="*/ 0 w 2554014"/>
              <a:gd name="connsiteY14" fmla="*/ 584775 h 1754326"/>
              <a:gd name="connsiteX15" fmla="*/ 0 w 2554014"/>
              <a:gd name="connsiteY15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4014" h="1754326" fill="none" extrusionOk="0">
                <a:moveTo>
                  <a:pt x="0" y="0"/>
                </a:moveTo>
                <a:cubicBezTo>
                  <a:pt x="96350" y="-44728"/>
                  <a:pt x="234408" y="23762"/>
                  <a:pt x="434182" y="0"/>
                </a:cubicBezTo>
                <a:cubicBezTo>
                  <a:pt x="633956" y="-23762"/>
                  <a:pt x="745125" y="19962"/>
                  <a:pt x="944985" y="0"/>
                </a:cubicBezTo>
                <a:cubicBezTo>
                  <a:pt x="1144845" y="-19962"/>
                  <a:pt x="1165769" y="28483"/>
                  <a:pt x="1379168" y="0"/>
                </a:cubicBezTo>
                <a:cubicBezTo>
                  <a:pt x="1592567" y="-28483"/>
                  <a:pt x="1822839" y="29528"/>
                  <a:pt x="1941051" y="0"/>
                </a:cubicBezTo>
                <a:cubicBezTo>
                  <a:pt x="2059263" y="-29528"/>
                  <a:pt x="2425788" y="10426"/>
                  <a:pt x="2554014" y="0"/>
                </a:cubicBezTo>
                <a:cubicBezTo>
                  <a:pt x="2596861" y="203979"/>
                  <a:pt x="2532499" y="301546"/>
                  <a:pt x="2554014" y="532146"/>
                </a:cubicBezTo>
                <a:cubicBezTo>
                  <a:pt x="2575529" y="762746"/>
                  <a:pt x="2522798" y="814309"/>
                  <a:pt x="2554014" y="1081834"/>
                </a:cubicBezTo>
                <a:cubicBezTo>
                  <a:pt x="2585230" y="1349359"/>
                  <a:pt x="2527635" y="1529164"/>
                  <a:pt x="2554014" y="1754326"/>
                </a:cubicBezTo>
                <a:cubicBezTo>
                  <a:pt x="2422852" y="1757872"/>
                  <a:pt x="2159596" y="1700385"/>
                  <a:pt x="2043211" y="1754326"/>
                </a:cubicBezTo>
                <a:cubicBezTo>
                  <a:pt x="1926826" y="1808267"/>
                  <a:pt x="1680978" y="1719887"/>
                  <a:pt x="1506868" y="1754326"/>
                </a:cubicBezTo>
                <a:cubicBezTo>
                  <a:pt x="1332758" y="1788765"/>
                  <a:pt x="1061347" y="1709551"/>
                  <a:pt x="944985" y="1754326"/>
                </a:cubicBezTo>
                <a:cubicBezTo>
                  <a:pt x="828623" y="1799101"/>
                  <a:pt x="308086" y="1677420"/>
                  <a:pt x="0" y="1754326"/>
                </a:cubicBezTo>
                <a:cubicBezTo>
                  <a:pt x="-16799" y="1494783"/>
                  <a:pt x="59259" y="1383928"/>
                  <a:pt x="0" y="1204637"/>
                </a:cubicBezTo>
                <a:cubicBezTo>
                  <a:pt x="-59259" y="1025346"/>
                  <a:pt x="52966" y="735276"/>
                  <a:pt x="0" y="584775"/>
                </a:cubicBezTo>
                <a:cubicBezTo>
                  <a:pt x="-52966" y="434274"/>
                  <a:pt x="2559" y="269110"/>
                  <a:pt x="0" y="0"/>
                </a:cubicBezTo>
                <a:close/>
              </a:path>
              <a:path w="2554014" h="1754326" stroke="0" extrusionOk="0">
                <a:moveTo>
                  <a:pt x="0" y="0"/>
                </a:moveTo>
                <a:cubicBezTo>
                  <a:pt x="130099" y="-44048"/>
                  <a:pt x="310802" y="20190"/>
                  <a:pt x="510803" y="0"/>
                </a:cubicBezTo>
                <a:cubicBezTo>
                  <a:pt x="710804" y="-20190"/>
                  <a:pt x="909726" y="61228"/>
                  <a:pt x="1072686" y="0"/>
                </a:cubicBezTo>
                <a:cubicBezTo>
                  <a:pt x="1235646" y="-61228"/>
                  <a:pt x="1394357" y="14189"/>
                  <a:pt x="1609029" y="0"/>
                </a:cubicBezTo>
                <a:cubicBezTo>
                  <a:pt x="1823701" y="-14189"/>
                  <a:pt x="2102522" y="60278"/>
                  <a:pt x="2554014" y="0"/>
                </a:cubicBezTo>
                <a:cubicBezTo>
                  <a:pt x="2564010" y="225539"/>
                  <a:pt x="2526495" y="413647"/>
                  <a:pt x="2554014" y="567232"/>
                </a:cubicBezTo>
                <a:cubicBezTo>
                  <a:pt x="2581533" y="720817"/>
                  <a:pt x="2542495" y="921461"/>
                  <a:pt x="2554014" y="1134464"/>
                </a:cubicBezTo>
                <a:cubicBezTo>
                  <a:pt x="2565533" y="1347467"/>
                  <a:pt x="2479943" y="1530494"/>
                  <a:pt x="2554014" y="1754326"/>
                </a:cubicBezTo>
                <a:cubicBezTo>
                  <a:pt x="2357695" y="1787453"/>
                  <a:pt x="2314504" y="1718471"/>
                  <a:pt x="2094291" y="1754326"/>
                </a:cubicBezTo>
                <a:cubicBezTo>
                  <a:pt x="1874078" y="1790181"/>
                  <a:pt x="1797178" y="1704436"/>
                  <a:pt x="1583489" y="1754326"/>
                </a:cubicBezTo>
                <a:cubicBezTo>
                  <a:pt x="1369800" y="1804216"/>
                  <a:pt x="1146945" y="1692655"/>
                  <a:pt x="1021606" y="1754326"/>
                </a:cubicBezTo>
                <a:cubicBezTo>
                  <a:pt x="896267" y="1815997"/>
                  <a:pt x="781925" y="1730411"/>
                  <a:pt x="561883" y="1754326"/>
                </a:cubicBezTo>
                <a:cubicBezTo>
                  <a:pt x="341841" y="1778241"/>
                  <a:pt x="220046" y="1710706"/>
                  <a:pt x="0" y="1754326"/>
                </a:cubicBezTo>
                <a:cubicBezTo>
                  <a:pt x="-62901" y="1546179"/>
                  <a:pt x="38605" y="1386361"/>
                  <a:pt x="0" y="1169551"/>
                </a:cubicBezTo>
                <a:cubicBezTo>
                  <a:pt x="-38605" y="952742"/>
                  <a:pt x="46788" y="789070"/>
                  <a:pt x="0" y="619862"/>
                </a:cubicBezTo>
                <a:cubicBezTo>
                  <a:pt x="-46788" y="450654"/>
                  <a:pt x="60614" y="1916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NOTE</a:t>
            </a:r>
          </a:p>
          <a:p>
            <a:pPr algn="ctr"/>
            <a:r>
              <a:rPr lang="en-IN" dirty="0"/>
              <a:t>We use get() method to get the value from </a:t>
            </a:r>
            <a:r>
              <a:rPr lang="en-IN" dirty="0" err="1"/>
              <a:t>tk.StringVar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In this case,</a:t>
            </a:r>
          </a:p>
          <a:p>
            <a:pPr algn="ctr"/>
            <a:r>
              <a:rPr lang="en-IN" dirty="0" err="1"/>
              <a:t>pre_co_max.get</a:t>
            </a:r>
            <a:r>
              <a:rPr lang="en-IN" dirty="0"/>
              <a:t>()c</a:t>
            </a:r>
          </a:p>
        </p:txBody>
      </p:sp>
    </p:spTree>
    <p:extLst>
      <p:ext uri="{BB962C8B-B14F-4D97-AF65-F5344CB8AC3E}">
        <p14:creationId xmlns:p14="http://schemas.microsoft.com/office/powerpoint/2010/main" val="59970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775F-0C41-472F-87B6-2F7C2D95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Console 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D680-BD48-4E81-BEA3-C2C1FD71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console we use print statement to display the output.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43363-431D-4D5C-9384-34BC5EE79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49"/>
          <a:stretch/>
        </p:blipFill>
        <p:spPr>
          <a:xfrm>
            <a:off x="2406396" y="4382387"/>
            <a:ext cx="7379208" cy="2115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844CC-3119-4D8B-916B-2A5F3455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82" y="2421815"/>
            <a:ext cx="6575436" cy="201437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755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BCB9-E119-4235-A7D0-90C5E0E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GUI 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DDBB-4D61-4B15-824C-6F73D4E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the same Label widget to display the output.</a:t>
            </a:r>
          </a:p>
          <a:p>
            <a:r>
              <a:rPr lang="en-IN" dirty="0"/>
              <a:t>As our output is quiet long we use Text widget to display.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pre_output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gp_frame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pre_output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columnspan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use state = </a:t>
            </a:r>
            <a:r>
              <a:rPr lang="en-IN" dirty="0" err="1"/>
              <a:t>tk.DISABLED</a:t>
            </a:r>
            <a:r>
              <a:rPr lang="en-IN" dirty="0"/>
              <a:t> to disable a widget from user interaction. In this case is done to use the Text widget as output.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01251-59EC-4339-97AF-7155139941A8}"/>
              </a:ext>
            </a:extLst>
          </p:cNvPr>
          <p:cNvSpPr txBox="1"/>
          <p:nvPr/>
        </p:nvSpPr>
        <p:spPr>
          <a:xfrm>
            <a:off x="9270121" y="5193600"/>
            <a:ext cx="2554014" cy="1477328"/>
          </a:xfrm>
          <a:custGeom>
            <a:avLst/>
            <a:gdLst>
              <a:gd name="connsiteX0" fmla="*/ 0 w 2554014"/>
              <a:gd name="connsiteY0" fmla="*/ 0 h 1477328"/>
              <a:gd name="connsiteX1" fmla="*/ 434182 w 2554014"/>
              <a:gd name="connsiteY1" fmla="*/ 0 h 1477328"/>
              <a:gd name="connsiteX2" fmla="*/ 944985 w 2554014"/>
              <a:gd name="connsiteY2" fmla="*/ 0 h 1477328"/>
              <a:gd name="connsiteX3" fmla="*/ 1379168 w 2554014"/>
              <a:gd name="connsiteY3" fmla="*/ 0 h 1477328"/>
              <a:gd name="connsiteX4" fmla="*/ 1941051 w 2554014"/>
              <a:gd name="connsiteY4" fmla="*/ 0 h 1477328"/>
              <a:gd name="connsiteX5" fmla="*/ 2554014 w 2554014"/>
              <a:gd name="connsiteY5" fmla="*/ 0 h 1477328"/>
              <a:gd name="connsiteX6" fmla="*/ 2554014 w 2554014"/>
              <a:gd name="connsiteY6" fmla="*/ 448123 h 1477328"/>
              <a:gd name="connsiteX7" fmla="*/ 2554014 w 2554014"/>
              <a:gd name="connsiteY7" fmla="*/ 911019 h 1477328"/>
              <a:gd name="connsiteX8" fmla="*/ 2554014 w 2554014"/>
              <a:gd name="connsiteY8" fmla="*/ 1477328 h 1477328"/>
              <a:gd name="connsiteX9" fmla="*/ 2043211 w 2554014"/>
              <a:gd name="connsiteY9" fmla="*/ 1477328 h 1477328"/>
              <a:gd name="connsiteX10" fmla="*/ 1506868 w 2554014"/>
              <a:gd name="connsiteY10" fmla="*/ 1477328 h 1477328"/>
              <a:gd name="connsiteX11" fmla="*/ 944985 w 2554014"/>
              <a:gd name="connsiteY11" fmla="*/ 1477328 h 1477328"/>
              <a:gd name="connsiteX12" fmla="*/ 0 w 2554014"/>
              <a:gd name="connsiteY12" fmla="*/ 1477328 h 1477328"/>
              <a:gd name="connsiteX13" fmla="*/ 0 w 2554014"/>
              <a:gd name="connsiteY13" fmla="*/ 1014432 h 1477328"/>
              <a:gd name="connsiteX14" fmla="*/ 0 w 2554014"/>
              <a:gd name="connsiteY14" fmla="*/ 492443 h 1477328"/>
              <a:gd name="connsiteX15" fmla="*/ 0 w 2554014"/>
              <a:gd name="connsiteY15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4014" h="1477328" fill="none" extrusionOk="0">
                <a:moveTo>
                  <a:pt x="0" y="0"/>
                </a:moveTo>
                <a:cubicBezTo>
                  <a:pt x="96350" y="-44728"/>
                  <a:pt x="234408" y="23762"/>
                  <a:pt x="434182" y="0"/>
                </a:cubicBezTo>
                <a:cubicBezTo>
                  <a:pt x="633956" y="-23762"/>
                  <a:pt x="745125" y="19962"/>
                  <a:pt x="944985" y="0"/>
                </a:cubicBezTo>
                <a:cubicBezTo>
                  <a:pt x="1144845" y="-19962"/>
                  <a:pt x="1165769" y="28483"/>
                  <a:pt x="1379168" y="0"/>
                </a:cubicBezTo>
                <a:cubicBezTo>
                  <a:pt x="1592567" y="-28483"/>
                  <a:pt x="1822839" y="29528"/>
                  <a:pt x="1941051" y="0"/>
                </a:cubicBezTo>
                <a:cubicBezTo>
                  <a:pt x="2059263" y="-29528"/>
                  <a:pt x="2425788" y="10426"/>
                  <a:pt x="2554014" y="0"/>
                </a:cubicBezTo>
                <a:cubicBezTo>
                  <a:pt x="2590482" y="201028"/>
                  <a:pt x="2509079" y="290980"/>
                  <a:pt x="2554014" y="448123"/>
                </a:cubicBezTo>
                <a:cubicBezTo>
                  <a:pt x="2598949" y="605266"/>
                  <a:pt x="2501679" y="720183"/>
                  <a:pt x="2554014" y="911019"/>
                </a:cubicBezTo>
                <a:cubicBezTo>
                  <a:pt x="2606349" y="1101855"/>
                  <a:pt x="2489129" y="1314937"/>
                  <a:pt x="2554014" y="1477328"/>
                </a:cubicBezTo>
                <a:cubicBezTo>
                  <a:pt x="2422852" y="1480874"/>
                  <a:pt x="2159596" y="1423387"/>
                  <a:pt x="2043211" y="1477328"/>
                </a:cubicBezTo>
                <a:cubicBezTo>
                  <a:pt x="1926826" y="1531269"/>
                  <a:pt x="1680978" y="1442889"/>
                  <a:pt x="1506868" y="1477328"/>
                </a:cubicBezTo>
                <a:cubicBezTo>
                  <a:pt x="1332758" y="1511767"/>
                  <a:pt x="1061347" y="1432553"/>
                  <a:pt x="944985" y="1477328"/>
                </a:cubicBezTo>
                <a:cubicBezTo>
                  <a:pt x="828623" y="1522103"/>
                  <a:pt x="308086" y="1400422"/>
                  <a:pt x="0" y="1477328"/>
                </a:cubicBezTo>
                <a:cubicBezTo>
                  <a:pt x="-37629" y="1326345"/>
                  <a:pt x="52316" y="1161059"/>
                  <a:pt x="0" y="1014432"/>
                </a:cubicBezTo>
                <a:cubicBezTo>
                  <a:pt x="-52316" y="867805"/>
                  <a:pt x="29744" y="733286"/>
                  <a:pt x="0" y="492443"/>
                </a:cubicBezTo>
                <a:cubicBezTo>
                  <a:pt x="-29744" y="251600"/>
                  <a:pt x="7085" y="151833"/>
                  <a:pt x="0" y="0"/>
                </a:cubicBezTo>
                <a:close/>
              </a:path>
              <a:path w="2554014" h="1477328" stroke="0" extrusionOk="0">
                <a:moveTo>
                  <a:pt x="0" y="0"/>
                </a:moveTo>
                <a:cubicBezTo>
                  <a:pt x="130099" y="-44048"/>
                  <a:pt x="310802" y="20190"/>
                  <a:pt x="510803" y="0"/>
                </a:cubicBezTo>
                <a:cubicBezTo>
                  <a:pt x="710804" y="-20190"/>
                  <a:pt x="909726" y="61228"/>
                  <a:pt x="1072686" y="0"/>
                </a:cubicBezTo>
                <a:cubicBezTo>
                  <a:pt x="1235646" y="-61228"/>
                  <a:pt x="1394357" y="14189"/>
                  <a:pt x="1609029" y="0"/>
                </a:cubicBezTo>
                <a:cubicBezTo>
                  <a:pt x="1823701" y="-14189"/>
                  <a:pt x="2102522" y="60278"/>
                  <a:pt x="2554014" y="0"/>
                </a:cubicBezTo>
                <a:cubicBezTo>
                  <a:pt x="2581595" y="187179"/>
                  <a:pt x="2551460" y="259470"/>
                  <a:pt x="2554014" y="477669"/>
                </a:cubicBezTo>
                <a:cubicBezTo>
                  <a:pt x="2556568" y="695868"/>
                  <a:pt x="2518661" y="800012"/>
                  <a:pt x="2554014" y="955339"/>
                </a:cubicBezTo>
                <a:cubicBezTo>
                  <a:pt x="2589367" y="1110666"/>
                  <a:pt x="2514788" y="1349510"/>
                  <a:pt x="2554014" y="1477328"/>
                </a:cubicBezTo>
                <a:cubicBezTo>
                  <a:pt x="2357695" y="1510455"/>
                  <a:pt x="2314504" y="1441473"/>
                  <a:pt x="2094291" y="1477328"/>
                </a:cubicBezTo>
                <a:cubicBezTo>
                  <a:pt x="1874078" y="1513183"/>
                  <a:pt x="1797178" y="1427438"/>
                  <a:pt x="1583489" y="1477328"/>
                </a:cubicBezTo>
                <a:cubicBezTo>
                  <a:pt x="1369800" y="1527218"/>
                  <a:pt x="1146945" y="1415657"/>
                  <a:pt x="1021606" y="1477328"/>
                </a:cubicBezTo>
                <a:cubicBezTo>
                  <a:pt x="896267" y="1538999"/>
                  <a:pt x="781925" y="1453413"/>
                  <a:pt x="561883" y="1477328"/>
                </a:cubicBezTo>
                <a:cubicBezTo>
                  <a:pt x="341841" y="1501243"/>
                  <a:pt x="220046" y="1433708"/>
                  <a:pt x="0" y="1477328"/>
                </a:cubicBezTo>
                <a:cubicBezTo>
                  <a:pt x="-39494" y="1292872"/>
                  <a:pt x="54610" y="1124749"/>
                  <a:pt x="0" y="984885"/>
                </a:cubicBezTo>
                <a:cubicBezTo>
                  <a:pt x="-54610" y="845021"/>
                  <a:pt x="15543" y="748024"/>
                  <a:pt x="0" y="521989"/>
                </a:cubicBezTo>
                <a:cubicBezTo>
                  <a:pt x="-15543" y="295954"/>
                  <a:pt x="49053" y="1633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NOTE</a:t>
            </a:r>
          </a:p>
          <a:p>
            <a:pPr algn="ctr"/>
            <a:r>
              <a:rPr lang="en-IN" dirty="0"/>
              <a:t>We use </a:t>
            </a:r>
            <a:r>
              <a:rPr lang="en-IN" dirty="0" err="1"/>
              <a:t>columnspan</a:t>
            </a:r>
            <a:r>
              <a:rPr lang="en-IN" dirty="0"/>
              <a:t> parameter in grid() method to merge cells in a grid structure.</a:t>
            </a:r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67E8C823-E533-4D9C-A363-3284724E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085" y="187072"/>
            <a:ext cx="2471242" cy="302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1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BCB9-E119-4235-A7D0-90C5E0E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GUI : Printing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DDBB-4D61-4B15-824C-6F73D4E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insert() method to print text into the Text widget.</a:t>
            </a:r>
          </a:p>
          <a:p>
            <a:r>
              <a:rPr lang="en-IN" dirty="0"/>
              <a:t>We cannot insert text to a disabled Text widget.</a:t>
            </a:r>
          </a:p>
          <a:p>
            <a:r>
              <a:rPr lang="en-IN" dirty="0"/>
              <a:t>So we change to normal state using configure method.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pre_output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pre_output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pre_output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res_txt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pre_output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01251-59EC-4339-97AF-7155139941A8}"/>
              </a:ext>
            </a:extLst>
          </p:cNvPr>
          <p:cNvSpPr txBox="1"/>
          <p:nvPr/>
        </p:nvSpPr>
        <p:spPr>
          <a:xfrm>
            <a:off x="9296401" y="280829"/>
            <a:ext cx="2554014" cy="1200329"/>
          </a:xfrm>
          <a:custGeom>
            <a:avLst/>
            <a:gdLst>
              <a:gd name="connsiteX0" fmla="*/ 0 w 2554014"/>
              <a:gd name="connsiteY0" fmla="*/ 0 h 1200329"/>
              <a:gd name="connsiteX1" fmla="*/ 434182 w 2554014"/>
              <a:gd name="connsiteY1" fmla="*/ 0 h 1200329"/>
              <a:gd name="connsiteX2" fmla="*/ 944985 w 2554014"/>
              <a:gd name="connsiteY2" fmla="*/ 0 h 1200329"/>
              <a:gd name="connsiteX3" fmla="*/ 1379168 w 2554014"/>
              <a:gd name="connsiteY3" fmla="*/ 0 h 1200329"/>
              <a:gd name="connsiteX4" fmla="*/ 1941051 w 2554014"/>
              <a:gd name="connsiteY4" fmla="*/ 0 h 1200329"/>
              <a:gd name="connsiteX5" fmla="*/ 2554014 w 2554014"/>
              <a:gd name="connsiteY5" fmla="*/ 0 h 1200329"/>
              <a:gd name="connsiteX6" fmla="*/ 2554014 w 2554014"/>
              <a:gd name="connsiteY6" fmla="*/ 364100 h 1200329"/>
              <a:gd name="connsiteX7" fmla="*/ 2554014 w 2554014"/>
              <a:gd name="connsiteY7" fmla="*/ 740203 h 1200329"/>
              <a:gd name="connsiteX8" fmla="*/ 2554014 w 2554014"/>
              <a:gd name="connsiteY8" fmla="*/ 1200329 h 1200329"/>
              <a:gd name="connsiteX9" fmla="*/ 2043211 w 2554014"/>
              <a:gd name="connsiteY9" fmla="*/ 1200329 h 1200329"/>
              <a:gd name="connsiteX10" fmla="*/ 1506868 w 2554014"/>
              <a:gd name="connsiteY10" fmla="*/ 1200329 h 1200329"/>
              <a:gd name="connsiteX11" fmla="*/ 944985 w 2554014"/>
              <a:gd name="connsiteY11" fmla="*/ 1200329 h 1200329"/>
              <a:gd name="connsiteX12" fmla="*/ 0 w 2554014"/>
              <a:gd name="connsiteY12" fmla="*/ 1200329 h 1200329"/>
              <a:gd name="connsiteX13" fmla="*/ 0 w 2554014"/>
              <a:gd name="connsiteY13" fmla="*/ 824226 h 1200329"/>
              <a:gd name="connsiteX14" fmla="*/ 0 w 2554014"/>
              <a:gd name="connsiteY14" fmla="*/ 400110 h 1200329"/>
              <a:gd name="connsiteX15" fmla="*/ 0 w 2554014"/>
              <a:gd name="connsiteY15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4014" h="1200329" fill="none" extrusionOk="0">
                <a:moveTo>
                  <a:pt x="0" y="0"/>
                </a:moveTo>
                <a:cubicBezTo>
                  <a:pt x="96350" y="-44728"/>
                  <a:pt x="234408" y="23762"/>
                  <a:pt x="434182" y="0"/>
                </a:cubicBezTo>
                <a:cubicBezTo>
                  <a:pt x="633956" y="-23762"/>
                  <a:pt x="745125" y="19962"/>
                  <a:pt x="944985" y="0"/>
                </a:cubicBezTo>
                <a:cubicBezTo>
                  <a:pt x="1144845" y="-19962"/>
                  <a:pt x="1165769" y="28483"/>
                  <a:pt x="1379168" y="0"/>
                </a:cubicBezTo>
                <a:cubicBezTo>
                  <a:pt x="1592567" y="-28483"/>
                  <a:pt x="1822839" y="29528"/>
                  <a:pt x="1941051" y="0"/>
                </a:cubicBezTo>
                <a:cubicBezTo>
                  <a:pt x="2059263" y="-29528"/>
                  <a:pt x="2425788" y="10426"/>
                  <a:pt x="2554014" y="0"/>
                </a:cubicBezTo>
                <a:cubicBezTo>
                  <a:pt x="2584260" y="121093"/>
                  <a:pt x="2512597" y="262611"/>
                  <a:pt x="2554014" y="364100"/>
                </a:cubicBezTo>
                <a:cubicBezTo>
                  <a:pt x="2595431" y="465589"/>
                  <a:pt x="2512094" y="578404"/>
                  <a:pt x="2554014" y="740203"/>
                </a:cubicBezTo>
                <a:cubicBezTo>
                  <a:pt x="2595934" y="902002"/>
                  <a:pt x="2548181" y="1015329"/>
                  <a:pt x="2554014" y="1200329"/>
                </a:cubicBezTo>
                <a:cubicBezTo>
                  <a:pt x="2422852" y="1203875"/>
                  <a:pt x="2159596" y="1146388"/>
                  <a:pt x="2043211" y="1200329"/>
                </a:cubicBezTo>
                <a:cubicBezTo>
                  <a:pt x="1926826" y="1254270"/>
                  <a:pt x="1680978" y="1165890"/>
                  <a:pt x="1506868" y="1200329"/>
                </a:cubicBezTo>
                <a:cubicBezTo>
                  <a:pt x="1332758" y="1234768"/>
                  <a:pt x="1061347" y="1155554"/>
                  <a:pt x="944985" y="1200329"/>
                </a:cubicBezTo>
                <a:cubicBezTo>
                  <a:pt x="828623" y="1245104"/>
                  <a:pt x="308086" y="1123423"/>
                  <a:pt x="0" y="1200329"/>
                </a:cubicBezTo>
                <a:cubicBezTo>
                  <a:pt x="-34157" y="1107864"/>
                  <a:pt x="17599" y="991212"/>
                  <a:pt x="0" y="824226"/>
                </a:cubicBezTo>
                <a:cubicBezTo>
                  <a:pt x="-17599" y="657240"/>
                  <a:pt x="34049" y="595313"/>
                  <a:pt x="0" y="400110"/>
                </a:cubicBezTo>
                <a:cubicBezTo>
                  <a:pt x="-34049" y="204907"/>
                  <a:pt x="47465" y="122039"/>
                  <a:pt x="0" y="0"/>
                </a:cubicBezTo>
                <a:close/>
              </a:path>
              <a:path w="2554014" h="1200329" stroke="0" extrusionOk="0">
                <a:moveTo>
                  <a:pt x="0" y="0"/>
                </a:moveTo>
                <a:cubicBezTo>
                  <a:pt x="130099" y="-44048"/>
                  <a:pt x="310802" y="20190"/>
                  <a:pt x="510803" y="0"/>
                </a:cubicBezTo>
                <a:cubicBezTo>
                  <a:pt x="710804" y="-20190"/>
                  <a:pt x="909726" y="61228"/>
                  <a:pt x="1072686" y="0"/>
                </a:cubicBezTo>
                <a:cubicBezTo>
                  <a:pt x="1235646" y="-61228"/>
                  <a:pt x="1394357" y="14189"/>
                  <a:pt x="1609029" y="0"/>
                </a:cubicBezTo>
                <a:cubicBezTo>
                  <a:pt x="1823701" y="-14189"/>
                  <a:pt x="2102522" y="60278"/>
                  <a:pt x="2554014" y="0"/>
                </a:cubicBezTo>
                <a:cubicBezTo>
                  <a:pt x="2573952" y="111824"/>
                  <a:pt x="2540547" y="274578"/>
                  <a:pt x="2554014" y="388106"/>
                </a:cubicBezTo>
                <a:cubicBezTo>
                  <a:pt x="2567481" y="501634"/>
                  <a:pt x="2536776" y="689394"/>
                  <a:pt x="2554014" y="776213"/>
                </a:cubicBezTo>
                <a:cubicBezTo>
                  <a:pt x="2571252" y="863032"/>
                  <a:pt x="2514220" y="1050220"/>
                  <a:pt x="2554014" y="1200329"/>
                </a:cubicBezTo>
                <a:cubicBezTo>
                  <a:pt x="2357695" y="1233456"/>
                  <a:pt x="2314504" y="1164474"/>
                  <a:pt x="2094291" y="1200329"/>
                </a:cubicBezTo>
                <a:cubicBezTo>
                  <a:pt x="1874078" y="1236184"/>
                  <a:pt x="1797178" y="1150439"/>
                  <a:pt x="1583489" y="1200329"/>
                </a:cubicBezTo>
                <a:cubicBezTo>
                  <a:pt x="1369800" y="1250219"/>
                  <a:pt x="1146945" y="1138658"/>
                  <a:pt x="1021606" y="1200329"/>
                </a:cubicBezTo>
                <a:cubicBezTo>
                  <a:pt x="896267" y="1262000"/>
                  <a:pt x="781925" y="1176414"/>
                  <a:pt x="561883" y="1200329"/>
                </a:cubicBezTo>
                <a:cubicBezTo>
                  <a:pt x="341841" y="1224244"/>
                  <a:pt x="220046" y="1156709"/>
                  <a:pt x="0" y="1200329"/>
                </a:cubicBezTo>
                <a:cubicBezTo>
                  <a:pt x="-21555" y="1028217"/>
                  <a:pt x="39626" y="999148"/>
                  <a:pt x="0" y="800219"/>
                </a:cubicBezTo>
                <a:cubicBezTo>
                  <a:pt x="-39626" y="601290"/>
                  <a:pt x="8599" y="509545"/>
                  <a:pt x="0" y="424116"/>
                </a:cubicBezTo>
                <a:cubicBezTo>
                  <a:pt x="-8599" y="338687"/>
                  <a:pt x="18003" y="1159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NOTE</a:t>
            </a:r>
          </a:p>
          <a:p>
            <a:pPr algn="ctr"/>
            <a:r>
              <a:rPr lang="en-IN" dirty="0"/>
              <a:t>We use delete() method to clear the contents present in Text widget.</a:t>
            </a:r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67E8C823-E533-4D9C-A363-3284724E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490" y="3112758"/>
            <a:ext cx="2879837" cy="3528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39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9AC568-7D6B-406D-8C9E-7B67A7D2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54" y="-84852"/>
            <a:ext cx="3028813" cy="3711497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5BBD25-0E9F-495F-A669-962079F2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Exceptional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8192-E3A6-4412-A5C3-BF77B4E7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Console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655A-9EC9-4A89-9698-185766BD0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We print a suitable error message instead of raising error in this example.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2A703-3184-4E37-BF6A-5670E779C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GUI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71EC62-0601-4A03-A3AC-5D0FFDD5DE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We display the error as a popup window using </a:t>
            </a:r>
            <a:r>
              <a:rPr lang="en-IN" dirty="0" err="1"/>
              <a:t>messagebox</a:t>
            </a:r>
            <a:r>
              <a:rPr lang="en-IN" dirty="0"/>
              <a:t> class.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msgbox</a:t>
            </a:r>
            <a:endParaRPr lang="en-IN" sz="18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msgbox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showerror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 Error'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Input"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54D36C-F904-42DE-8F60-1323AA8D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9" y="3429000"/>
            <a:ext cx="5487166" cy="1876687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6CF83E-08B7-43F4-BBB2-7B0C9F479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99" y="3187264"/>
            <a:ext cx="6435893" cy="162109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D164E5-945A-410E-BB7F-AA99384F5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58" y="4892571"/>
            <a:ext cx="5252246" cy="1876687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E2DB66-28C9-499B-B527-8E123CADB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624" y="568943"/>
            <a:ext cx="1168051" cy="1109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4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2939-2A4C-492B-A0D8-959ABB35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What is </a:t>
            </a:r>
            <a:r>
              <a:rPr lang="en-IN" dirty="0" err="1">
                <a:latin typeface="Arial Rounded MT Bold" panose="020F0704030504030204" pitchFamily="34" charset="0"/>
              </a:rPr>
              <a:t>Tkinter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FFF2-60D5-4C11-99C1-6CE06D18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useful tool for creating a wide variety of graphical user interfaces, including windows, dialog boxes, and custom widgets. It is particularly well-suited for building desktop applications and adding a GUI to command-line programs.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Full Form of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 name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comes from “Tk interface“, referring to the Tk GUI toolkit that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based on.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74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F97C-A4B2-4B9D-8CC0-79E4F1050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Summary of the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GUI Program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B774E83-ECA8-4DC3-AD60-8FDD044D1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Explaining </a:t>
            </a:r>
            <a:r>
              <a:rPr lang="en-IN" sz="3200" dirty="0">
                <a:hlinkClick r:id="rId2" action="ppaction://hlinkfile"/>
              </a:rPr>
              <a:t>app.py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543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3602-1E72-495F-B37A-6EBAFF44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Creating Standalone Executables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80D5-5A20-4714-840E-1A7BF0DF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cx_freeze</a:t>
            </a:r>
            <a:r>
              <a:rPr lang="en-IN" dirty="0"/>
              <a:t> package we can make our GUI program into a standalone Executable.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pip install cx-Freeze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 the above command in terminal to install </a:t>
            </a:r>
            <a:r>
              <a:rPr lang="en-IN" dirty="0" err="1"/>
              <a:t>cx_freeze</a:t>
            </a:r>
            <a:r>
              <a:rPr lang="en-IN" dirty="0"/>
              <a:t> package.</a:t>
            </a:r>
          </a:p>
          <a:p>
            <a:r>
              <a:rPr lang="en-IN" dirty="0"/>
              <a:t>Next we have to create a setup.py…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5FD62-15F0-43C8-8FBE-581777ED5F6E}"/>
              </a:ext>
            </a:extLst>
          </p:cNvPr>
          <p:cNvSpPr txBox="1"/>
          <p:nvPr/>
        </p:nvSpPr>
        <p:spPr>
          <a:xfrm>
            <a:off x="9317422" y="2488002"/>
            <a:ext cx="2554014" cy="1477328"/>
          </a:xfrm>
          <a:custGeom>
            <a:avLst/>
            <a:gdLst>
              <a:gd name="connsiteX0" fmla="*/ 0 w 2554014"/>
              <a:gd name="connsiteY0" fmla="*/ 0 h 1477328"/>
              <a:gd name="connsiteX1" fmla="*/ 434182 w 2554014"/>
              <a:gd name="connsiteY1" fmla="*/ 0 h 1477328"/>
              <a:gd name="connsiteX2" fmla="*/ 944985 w 2554014"/>
              <a:gd name="connsiteY2" fmla="*/ 0 h 1477328"/>
              <a:gd name="connsiteX3" fmla="*/ 1379168 w 2554014"/>
              <a:gd name="connsiteY3" fmla="*/ 0 h 1477328"/>
              <a:gd name="connsiteX4" fmla="*/ 1941051 w 2554014"/>
              <a:gd name="connsiteY4" fmla="*/ 0 h 1477328"/>
              <a:gd name="connsiteX5" fmla="*/ 2554014 w 2554014"/>
              <a:gd name="connsiteY5" fmla="*/ 0 h 1477328"/>
              <a:gd name="connsiteX6" fmla="*/ 2554014 w 2554014"/>
              <a:gd name="connsiteY6" fmla="*/ 448123 h 1477328"/>
              <a:gd name="connsiteX7" fmla="*/ 2554014 w 2554014"/>
              <a:gd name="connsiteY7" fmla="*/ 911019 h 1477328"/>
              <a:gd name="connsiteX8" fmla="*/ 2554014 w 2554014"/>
              <a:gd name="connsiteY8" fmla="*/ 1477328 h 1477328"/>
              <a:gd name="connsiteX9" fmla="*/ 2043211 w 2554014"/>
              <a:gd name="connsiteY9" fmla="*/ 1477328 h 1477328"/>
              <a:gd name="connsiteX10" fmla="*/ 1506868 w 2554014"/>
              <a:gd name="connsiteY10" fmla="*/ 1477328 h 1477328"/>
              <a:gd name="connsiteX11" fmla="*/ 944985 w 2554014"/>
              <a:gd name="connsiteY11" fmla="*/ 1477328 h 1477328"/>
              <a:gd name="connsiteX12" fmla="*/ 0 w 2554014"/>
              <a:gd name="connsiteY12" fmla="*/ 1477328 h 1477328"/>
              <a:gd name="connsiteX13" fmla="*/ 0 w 2554014"/>
              <a:gd name="connsiteY13" fmla="*/ 1014432 h 1477328"/>
              <a:gd name="connsiteX14" fmla="*/ 0 w 2554014"/>
              <a:gd name="connsiteY14" fmla="*/ 492443 h 1477328"/>
              <a:gd name="connsiteX15" fmla="*/ 0 w 2554014"/>
              <a:gd name="connsiteY15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4014" h="1477328" fill="none" extrusionOk="0">
                <a:moveTo>
                  <a:pt x="0" y="0"/>
                </a:moveTo>
                <a:cubicBezTo>
                  <a:pt x="96350" y="-44728"/>
                  <a:pt x="234408" y="23762"/>
                  <a:pt x="434182" y="0"/>
                </a:cubicBezTo>
                <a:cubicBezTo>
                  <a:pt x="633956" y="-23762"/>
                  <a:pt x="745125" y="19962"/>
                  <a:pt x="944985" y="0"/>
                </a:cubicBezTo>
                <a:cubicBezTo>
                  <a:pt x="1144845" y="-19962"/>
                  <a:pt x="1165769" y="28483"/>
                  <a:pt x="1379168" y="0"/>
                </a:cubicBezTo>
                <a:cubicBezTo>
                  <a:pt x="1592567" y="-28483"/>
                  <a:pt x="1822839" y="29528"/>
                  <a:pt x="1941051" y="0"/>
                </a:cubicBezTo>
                <a:cubicBezTo>
                  <a:pt x="2059263" y="-29528"/>
                  <a:pt x="2425788" y="10426"/>
                  <a:pt x="2554014" y="0"/>
                </a:cubicBezTo>
                <a:cubicBezTo>
                  <a:pt x="2590482" y="201028"/>
                  <a:pt x="2509079" y="290980"/>
                  <a:pt x="2554014" y="448123"/>
                </a:cubicBezTo>
                <a:cubicBezTo>
                  <a:pt x="2598949" y="605266"/>
                  <a:pt x="2501679" y="720183"/>
                  <a:pt x="2554014" y="911019"/>
                </a:cubicBezTo>
                <a:cubicBezTo>
                  <a:pt x="2606349" y="1101855"/>
                  <a:pt x="2489129" y="1314937"/>
                  <a:pt x="2554014" y="1477328"/>
                </a:cubicBezTo>
                <a:cubicBezTo>
                  <a:pt x="2422852" y="1480874"/>
                  <a:pt x="2159596" y="1423387"/>
                  <a:pt x="2043211" y="1477328"/>
                </a:cubicBezTo>
                <a:cubicBezTo>
                  <a:pt x="1926826" y="1531269"/>
                  <a:pt x="1680978" y="1442889"/>
                  <a:pt x="1506868" y="1477328"/>
                </a:cubicBezTo>
                <a:cubicBezTo>
                  <a:pt x="1332758" y="1511767"/>
                  <a:pt x="1061347" y="1432553"/>
                  <a:pt x="944985" y="1477328"/>
                </a:cubicBezTo>
                <a:cubicBezTo>
                  <a:pt x="828623" y="1522103"/>
                  <a:pt x="308086" y="1400422"/>
                  <a:pt x="0" y="1477328"/>
                </a:cubicBezTo>
                <a:cubicBezTo>
                  <a:pt x="-37629" y="1326345"/>
                  <a:pt x="52316" y="1161059"/>
                  <a:pt x="0" y="1014432"/>
                </a:cubicBezTo>
                <a:cubicBezTo>
                  <a:pt x="-52316" y="867805"/>
                  <a:pt x="29744" y="733286"/>
                  <a:pt x="0" y="492443"/>
                </a:cubicBezTo>
                <a:cubicBezTo>
                  <a:pt x="-29744" y="251600"/>
                  <a:pt x="7085" y="151833"/>
                  <a:pt x="0" y="0"/>
                </a:cubicBezTo>
                <a:close/>
              </a:path>
              <a:path w="2554014" h="1477328" stroke="0" extrusionOk="0">
                <a:moveTo>
                  <a:pt x="0" y="0"/>
                </a:moveTo>
                <a:cubicBezTo>
                  <a:pt x="130099" y="-44048"/>
                  <a:pt x="310802" y="20190"/>
                  <a:pt x="510803" y="0"/>
                </a:cubicBezTo>
                <a:cubicBezTo>
                  <a:pt x="710804" y="-20190"/>
                  <a:pt x="909726" y="61228"/>
                  <a:pt x="1072686" y="0"/>
                </a:cubicBezTo>
                <a:cubicBezTo>
                  <a:pt x="1235646" y="-61228"/>
                  <a:pt x="1394357" y="14189"/>
                  <a:pt x="1609029" y="0"/>
                </a:cubicBezTo>
                <a:cubicBezTo>
                  <a:pt x="1823701" y="-14189"/>
                  <a:pt x="2102522" y="60278"/>
                  <a:pt x="2554014" y="0"/>
                </a:cubicBezTo>
                <a:cubicBezTo>
                  <a:pt x="2581595" y="187179"/>
                  <a:pt x="2551460" y="259470"/>
                  <a:pt x="2554014" y="477669"/>
                </a:cubicBezTo>
                <a:cubicBezTo>
                  <a:pt x="2556568" y="695868"/>
                  <a:pt x="2518661" y="800012"/>
                  <a:pt x="2554014" y="955339"/>
                </a:cubicBezTo>
                <a:cubicBezTo>
                  <a:pt x="2589367" y="1110666"/>
                  <a:pt x="2514788" y="1349510"/>
                  <a:pt x="2554014" y="1477328"/>
                </a:cubicBezTo>
                <a:cubicBezTo>
                  <a:pt x="2357695" y="1510455"/>
                  <a:pt x="2314504" y="1441473"/>
                  <a:pt x="2094291" y="1477328"/>
                </a:cubicBezTo>
                <a:cubicBezTo>
                  <a:pt x="1874078" y="1513183"/>
                  <a:pt x="1797178" y="1427438"/>
                  <a:pt x="1583489" y="1477328"/>
                </a:cubicBezTo>
                <a:cubicBezTo>
                  <a:pt x="1369800" y="1527218"/>
                  <a:pt x="1146945" y="1415657"/>
                  <a:pt x="1021606" y="1477328"/>
                </a:cubicBezTo>
                <a:cubicBezTo>
                  <a:pt x="896267" y="1538999"/>
                  <a:pt x="781925" y="1453413"/>
                  <a:pt x="561883" y="1477328"/>
                </a:cubicBezTo>
                <a:cubicBezTo>
                  <a:pt x="341841" y="1501243"/>
                  <a:pt x="220046" y="1433708"/>
                  <a:pt x="0" y="1477328"/>
                </a:cubicBezTo>
                <a:cubicBezTo>
                  <a:pt x="-39494" y="1292872"/>
                  <a:pt x="54610" y="1124749"/>
                  <a:pt x="0" y="984885"/>
                </a:cubicBezTo>
                <a:cubicBezTo>
                  <a:pt x="-54610" y="845021"/>
                  <a:pt x="15543" y="748024"/>
                  <a:pt x="0" y="521989"/>
                </a:cubicBezTo>
                <a:cubicBezTo>
                  <a:pt x="-15543" y="295954"/>
                  <a:pt x="49053" y="1633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NOTE</a:t>
            </a:r>
          </a:p>
          <a:p>
            <a:pPr algn="ctr"/>
            <a:r>
              <a:rPr lang="en-IN" dirty="0"/>
              <a:t>For </a:t>
            </a:r>
            <a:r>
              <a:rPr lang="en-IN" dirty="0" err="1"/>
              <a:t>thonny</a:t>
            </a:r>
            <a:r>
              <a:rPr lang="en-IN" dirty="0"/>
              <a:t> users you can install packages from manage package window inside tools menu.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A8C7D-8F59-4589-8B56-626386CF8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07" y="5082720"/>
            <a:ext cx="3346170" cy="177528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3A782-E726-41E4-B655-7D4701E9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11" y="4743984"/>
            <a:ext cx="2789635" cy="1946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487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3DCA-63A6-48B8-A2D8-4C1D257B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Creating setup.py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2067-D3FF-4926-86CD-F6E07118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cx_Freeze</a:t>
            </a:r>
            <a:endParaRPr lang="en-IN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executables 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cx_Freeze.Executable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"icon.png"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b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cx_Freeze.setup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"Grade-Predictor"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build_exe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"packages"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900" dirty="0">
                <a:solidFill>
                  <a:srgbClr val="3B3B3B"/>
                </a:solidFill>
                <a:latin typeface="Consolas" panose="020B0609020204030204" pitchFamily="49" charset="0"/>
              </a:rPr>
              <a:t>         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include_files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"icon.</a:t>
            </a:r>
            <a:r>
              <a:rPr lang="en-IN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"main.py"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]}},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"2024.1"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"Predicting and calculating grades for college courses."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executables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executables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88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A853-937F-42CD-B1DC-265ABE01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Building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E877-9A06-469A-8A25-2FF2F9A2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run the code in terminal below you will be able to see a folder build created inside which the standalone executable is generated.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setup.py build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E5455-D3EC-44DC-B77D-CEAFFE1B6921}"/>
              </a:ext>
            </a:extLst>
          </p:cNvPr>
          <p:cNvSpPr txBox="1"/>
          <p:nvPr/>
        </p:nvSpPr>
        <p:spPr>
          <a:xfrm>
            <a:off x="838200" y="4453436"/>
            <a:ext cx="2554014" cy="1754326"/>
          </a:xfrm>
          <a:custGeom>
            <a:avLst/>
            <a:gdLst>
              <a:gd name="connsiteX0" fmla="*/ 0 w 2554014"/>
              <a:gd name="connsiteY0" fmla="*/ 0 h 1754326"/>
              <a:gd name="connsiteX1" fmla="*/ 434182 w 2554014"/>
              <a:gd name="connsiteY1" fmla="*/ 0 h 1754326"/>
              <a:gd name="connsiteX2" fmla="*/ 944985 w 2554014"/>
              <a:gd name="connsiteY2" fmla="*/ 0 h 1754326"/>
              <a:gd name="connsiteX3" fmla="*/ 1379168 w 2554014"/>
              <a:gd name="connsiteY3" fmla="*/ 0 h 1754326"/>
              <a:gd name="connsiteX4" fmla="*/ 1941051 w 2554014"/>
              <a:gd name="connsiteY4" fmla="*/ 0 h 1754326"/>
              <a:gd name="connsiteX5" fmla="*/ 2554014 w 2554014"/>
              <a:gd name="connsiteY5" fmla="*/ 0 h 1754326"/>
              <a:gd name="connsiteX6" fmla="*/ 2554014 w 2554014"/>
              <a:gd name="connsiteY6" fmla="*/ 532146 h 1754326"/>
              <a:gd name="connsiteX7" fmla="*/ 2554014 w 2554014"/>
              <a:gd name="connsiteY7" fmla="*/ 1081834 h 1754326"/>
              <a:gd name="connsiteX8" fmla="*/ 2554014 w 2554014"/>
              <a:gd name="connsiteY8" fmla="*/ 1754326 h 1754326"/>
              <a:gd name="connsiteX9" fmla="*/ 2043211 w 2554014"/>
              <a:gd name="connsiteY9" fmla="*/ 1754326 h 1754326"/>
              <a:gd name="connsiteX10" fmla="*/ 1506868 w 2554014"/>
              <a:gd name="connsiteY10" fmla="*/ 1754326 h 1754326"/>
              <a:gd name="connsiteX11" fmla="*/ 944985 w 2554014"/>
              <a:gd name="connsiteY11" fmla="*/ 1754326 h 1754326"/>
              <a:gd name="connsiteX12" fmla="*/ 0 w 2554014"/>
              <a:gd name="connsiteY12" fmla="*/ 1754326 h 1754326"/>
              <a:gd name="connsiteX13" fmla="*/ 0 w 2554014"/>
              <a:gd name="connsiteY13" fmla="*/ 1204637 h 1754326"/>
              <a:gd name="connsiteX14" fmla="*/ 0 w 2554014"/>
              <a:gd name="connsiteY14" fmla="*/ 584775 h 1754326"/>
              <a:gd name="connsiteX15" fmla="*/ 0 w 2554014"/>
              <a:gd name="connsiteY15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4014" h="1754326" fill="none" extrusionOk="0">
                <a:moveTo>
                  <a:pt x="0" y="0"/>
                </a:moveTo>
                <a:cubicBezTo>
                  <a:pt x="96350" y="-44728"/>
                  <a:pt x="234408" y="23762"/>
                  <a:pt x="434182" y="0"/>
                </a:cubicBezTo>
                <a:cubicBezTo>
                  <a:pt x="633956" y="-23762"/>
                  <a:pt x="745125" y="19962"/>
                  <a:pt x="944985" y="0"/>
                </a:cubicBezTo>
                <a:cubicBezTo>
                  <a:pt x="1144845" y="-19962"/>
                  <a:pt x="1165769" y="28483"/>
                  <a:pt x="1379168" y="0"/>
                </a:cubicBezTo>
                <a:cubicBezTo>
                  <a:pt x="1592567" y="-28483"/>
                  <a:pt x="1822839" y="29528"/>
                  <a:pt x="1941051" y="0"/>
                </a:cubicBezTo>
                <a:cubicBezTo>
                  <a:pt x="2059263" y="-29528"/>
                  <a:pt x="2425788" y="10426"/>
                  <a:pt x="2554014" y="0"/>
                </a:cubicBezTo>
                <a:cubicBezTo>
                  <a:pt x="2596861" y="203979"/>
                  <a:pt x="2532499" y="301546"/>
                  <a:pt x="2554014" y="532146"/>
                </a:cubicBezTo>
                <a:cubicBezTo>
                  <a:pt x="2575529" y="762746"/>
                  <a:pt x="2522798" y="814309"/>
                  <a:pt x="2554014" y="1081834"/>
                </a:cubicBezTo>
                <a:cubicBezTo>
                  <a:pt x="2585230" y="1349359"/>
                  <a:pt x="2527635" y="1529164"/>
                  <a:pt x="2554014" y="1754326"/>
                </a:cubicBezTo>
                <a:cubicBezTo>
                  <a:pt x="2422852" y="1757872"/>
                  <a:pt x="2159596" y="1700385"/>
                  <a:pt x="2043211" y="1754326"/>
                </a:cubicBezTo>
                <a:cubicBezTo>
                  <a:pt x="1926826" y="1808267"/>
                  <a:pt x="1680978" y="1719887"/>
                  <a:pt x="1506868" y="1754326"/>
                </a:cubicBezTo>
                <a:cubicBezTo>
                  <a:pt x="1332758" y="1788765"/>
                  <a:pt x="1061347" y="1709551"/>
                  <a:pt x="944985" y="1754326"/>
                </a:cubicBezTo>
                <a:cubicBezTo>
                  <a:pt x="828623" y="1799101"/>
                  <a:pt x="308086" y="1677420"/>
                  <a:pt x="0" y="1754326"/>
                </a:cubicBezTo>
                <a:cubicBezTo>
                  <a:pt x="-16799" y="1494783"/>
                  <a:pt x="59259" y="1383928"/>
                  <a:pt x="0" y="1204637"/>
                </a:cubicBezTo>
                <a:cubicBezTo>
                  <a:pt x="-59259" y="1025346"/>
                  <a:pt x="52966" y="735276"/>
                  <a:pt x="0" y="584775"/>
                </a:cubicBezTo>
                <a:cubicBezTo>
                  <a:pt x="-52966" y="434274"/>
                  <a:pt x="2559" y="269110"/>
                  <a:pt x="0" y="0"/>
                </a:cubicBezTo>
                <a:close/>
              </a:path>
              <a:path w="2554014" h="1754326" stroke="0" extrusionOk="0">
                <a:moveTo>
                  <a:pt x="0" y="0"/>
                </a:moveTo>
                <a:cubicBezTo>
                  <a:pt x="130099" y="-44048"/>
                  <a:pt x="310802" y="20190"/>
                  <a:pt x="510803" y="0"/>
                </a:cubicBezTo>
                <a:cubicBezTo>
                  <a:pt x="710804" y="-20190"/>
                  <a:pt x="909726" y="61228"/>
                  <a:pt x="1072686" y="0"/>
                </a:cubicBezTo>
                <a:cubicBezTo>
                  <a:pt x="1235646" y="-61228"/>
                  <a:pt x="1394357" y="14189"/>
                  <a:pt x="1609029" y="0"/>
                </a:cubicBezTo>
                <a:cubicBezTo>
                  <a:pt x="1823701" y="-14189"/>
                  <a:pt x="2102522" y="60278"/>
                  <a:pt x="2554014" y="0"/>
                </a:cubicBezTo>
                <a:cubicBezTo>
                  <a:pt x="2564010" y="225539"/>
                  <a:pt x="2526495" y="413647"/>
                  <a:pt x="2554014" y="567232"/>
                </a:cubicBezTo>
                <a:cubicBezTo>
                  <a:pt x="2581533" y="720817"/>
                  <a:pt x="2542495" y="921461"/>
                  <a:pt x="2554014" y="1134464"/>
                </a:cubicBezTo>
                <a:cubicBezTo>
                  <a:pt x="2565533" y="1347467"/>
                  <a:pt x="2479943" y="1530494"/>
                  <a:pt x="2554014" y="1754326"/>
                </a:cubicBezTo>
                <a:cubicBezTo>
                  <a:pt x="2357695" y="1787453"/>
                  <a:pt x="2314504" y="1718471"/>
                  <a:pt x="2094291" y="1754326"/>
                </a:cubicBezTo>
                <a:cubicBezTo>
                  <a:pt x="1874078" y="1790181"/>
                  <a:pt x="1797178" y="1704436"/>
                  <a:pt x="1583489" y="1754326"/>
                </a:cubicBezTo>
                <a:cubicBezTo>
                  <a:pt x="1369800" y="1804216"/>
                  <a:pt x="1146945" y="1692655"/>
                  <a:pt x="1021606" y="1754326"/>
                </a:cubicBezTo>
                <a:cubicBezTo>
                  <a:pt x="896267" y="1815997"/>
                  <a:pt x="781925" y="1730411"/>
                  <a:pt x="561883" y="1754326"/>
                </a:cubicBezTo>
                <a:cubicBezTo>
                  <a:pt x="341841" y="1778241"/>
                  <a:pt x="220046" y="1710706"/>
                  <a:pt x="0" y="1754326"/>
                </a:cubicBezTo>
                <a:cubicBezTo>
                  <a:pt x="-62901" y="1546179"/>
                  <a:pt x="38605" y="1386361"/>
                  <a:pt x="0" y="1169551"/>
                </a:cubicBezTo>
                <a:cubicBezTo>
                  <a:pt x="-38605" y="952742"/>
                  <a:pt x="46788" y="789070"/>
                  <a:pt x="0" y="619862"/>
                </a:cubicBezTo>
                <a:cubicBezTo>
                  <a:pt x="-46788" y="450654"/>
                  <a:pt x="60614" y="1916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NOTE</a:t>
            </a:r>
          </a:p>
          <a:p>
            <a:pPr algn="ctr"/>
            <a:r>
              <a:rPr lang="en-IN" dirty="0"/>
              <a:t>For </a:t>
            </a:r>
            <a:r>
              <a:rPr lang="en-IN" dirty="0" err="1"/>
              <a:t>thonny</a:t>
            </a:r>
            <a:r>
              <a:rPr lang="en-IN" dirty="0"/>
              <a:t> users you can access terminal from open system shell window inside tools menu.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6DFB6-3054-4BA1-9D39-F6426A70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66" y="3920526"/>
            <a:ext cx="4705022" cy="258945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7DACB-81A8-4EAF-90D8-791F5D0E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80" y="3784863"/>
            <a:ext cx="4290702" cy="2459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36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DFFB-1BBC-420E-BD21-65B83681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Creating Packages/Installers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4748-5445-43E4-96D7-F3E62F37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creating the executables directly we can use the below code to create packages or installers for distribution.</a:t>
            </a:r>
          </a:p>
          <a:p>
            <a:r>
              <a:rPr lang="en-IN" dirty="0"/>
              <a:t>It will created under </a:t>
            </a:r>
            <a:r>
              <a:rPr lang="en-IN" dirty="0" err="1"/>
              <a:t>dist</a:t>
            </a:r>
            <a:r>
              <a:rPr lang="en-IN" dirty="0"/>
              <a:t> folder.</a:t>
            </a:r>
          </a:p>
          <a:p>
            <a:r>
              <a:rPr lang="en-IN" dirty="0"/>
              <a:t>It makes the executable more portable.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setup.py &lt;command&gt;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136A1-3988-4102-B600-5279DBB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1" y="3897399"/>
            <a:ext cx="4749939" cy="2595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FF21D-7660-43D9-8B78-18F390FD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242" y="2490756"/>
            <a:ext cx="4816891" cy="4132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64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85A6-BB1F-448A-8DAA-B98AFED4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Still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C829-CEE8-44BD-BE74-1688C0EC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still more widgets like </a:t>
            </a:r>
            <a:r>
              <a:rPr lang="en-IN" dirty="0" err="1"/>
              <a:t>Menubar</a:t>
            </a:r>
            <a:r>
              <a:rPr lang="en-IN" dirty="0"/>
              <a:t> , </a:t>
            </a:r>
            <a:r>
              <a:rPr lang="en-IN" dirty="0" err="1"/>
              <a:t>RadioButton</a:t>
            </a:r>
            <a:r>
              <a:rPr lang="en-IN" dirty="0"/>
              <a:t> and </a:t>
            </a:r>
            <a:r>
              <a:rPr lang="en-IN" dirty="0" err="1"/>
              <a:t>ProgressBar</a:t>
            </a:r>
            <a:r>
              <a:rPr lang="en-IN" dirty="0"/>
              <a:t> that cannot be explained with this example.</a:t>
            </a:r>
          </a:p>
          <a:p>
            <a:r>
              <a:rPr lang="en-IN" dirty="0"/>
              <a:t>You can use websites like </a:t>
            </a:r>
            <a:r>
              <a:rPr lang="en-IN" dirty="0">
                <a:hlinkClick r:id="rId2"/>
              </a:rPr>
              <a:t>geeksforgeeks.org/python-</a:t>
            </a:r>
            <a:r>
              <a:rPr lang="en-IN" dirty="0" err="1">
                <a:hlinkClick r:id="rId2"/>
              </a:rPr>
              <a:t>tkinter</a:t>
            </a:r>
            <a:r>
              <a:rPr lang="en-IN" dirty="0">
                <a:hlinkClick r:id="rId2"/>
              </a:rPr>
              <a:t>-tutorial</a:t>
            </a:r>
            <a:r>
              <a:rPr lang="en-IN" dirty="0"/>
              <a:t>, </a:t>
            </a:r>
            <a:r>
              <a:rPr lang="en-IN" dirty="0">
                <a:hlinkClick r:id="rId3"/>
              </a:rPr>
              <a:t>tutorialspoint.com/python/python_gui_programming.htm</a:t>
            </a:r>
            <a:r>
              <a:rPr lang="en-IN" dirty="0"/>
              <a:t> to learn  and explore more widgets and features of </a:t>
            </a:r>
            <a:r>
              <a:rPr lang="en-IN" dirty="0" err="1"/>
              <a:t>tkinter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39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04D-0B23-4711-891F-9A81FF4A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A91A-D394-4811-A0BB-F7888D1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github.com/RKS200/Grade-Predictor</a:t>
            </a:r>
            <a:r>
              <a:rPr lang="en-IN" dirty="0"/>
              <a:t> for downloading the source code.</a:t>
            </a:r>
          </a:p>
          <a:p>
            <a:r>
              <a:rPr lang="en-IN" dirty="0"/>
              <a:t>You can also head to Releases to download the packages / installer of the program.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7C44D-02FF-42F6-8EF5-3F3878CC5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" y="3761827"/>
            <a:ext cx="5423338" cy="285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A8476-5456-4F16-8346-7BB60C3C0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38" y="3761827"/>
            <a:ext cx="5423338" cy="285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669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6DC9-9689-4384-A8C5-31DB66B4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1ACC36-14D1-4315-ACA3-CCBDC8328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5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E00CA-DE10-4DDE-8480-6C28364B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Installing </a:t>
            </a:r>
            <a:r>
              <a:rPr lang="en-IN" dirty="0" err="1">
                <a:latin typeface="Arial Rounded MT Bold" panose="020F0704030504030204" pitchFamily="34" charset="0"/>
              </a:rPr>
              <a:t>Thonny</a:t>
            </a:r>
            <a:r>
              <a:rPr lang="en-IN" dirty="0">
                <a:latin typeface="Arial Rounded MT Bold" panose="020F0704030504030204" pitchFamily="34" charset="0"/>
              </a:rPr>
              <a:t> 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2AFA7D-9737-4257-A57C-CDAAD7DC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Thonny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comes with </a:t>
            </a:r>
            <a:r>
              <a:rPr lang="en-I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pre-configured by default.</a:t>
            </a:r>
          </a:p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it feels easy to begin with it.</a:t>
            </a:r>
          </a:p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Download from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2"/>
              </a:rPr>
              <a:t>thonny.org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install.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49E8E-2BAC-4307-BD8F-59B9FD3C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58" y="3654453"/>
            <a:ext cx="7704083" cy="4052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2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F97C-A4B2-4B9D-8CC0-79E4F1050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Summary of Existing Program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B774E83-ECA8-4DC3-AD60-8FDD044D1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Explaining </a:t>
            </a:r>
            <a:r>
              <a:rPr lang="en-IN" sz="3200" dirty="0">
                <a:hlinkClick r:id="rId2" action="ppaction://hlinkfile"/>
              </a:rPr>
              <a:t>main.py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967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7937-2532-4451-97DF-366B61EB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Overview of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F7AA0-CC2E-4BAD-96A8-BF8CC67B2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Console Based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B21E3D-8D7C-4A9C-BCE4-FA5B5D802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3" y="2505075"/>
            <a:ext cx="3964616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84FFA-4235-4743-8D1E-26E636BA1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GUI Based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D2D9E5-6862-42E2-9E28-BDB06BD543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67" y="2505075"/>
            <a:ext cx="3006853" cy="3684588"/>
          </a:xfrm>
        </p:spPr>
      </p:pic>
    </p:spTree>
    <p:extLst>
      <p:ext uri="{BB962C8B-B14F-4D97-AF65-F5344CB8AC3E}">
        <p14:creationId xmlns:p14="http://schemas.microsoft.com/office/powerpoint/2010/main" val="405195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D1A92-C034-4F81-BE0E-3E2B5BB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Creating a Blank Window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EDB72D-83FB-4E80-9E3C-628F3ADC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journey of GUI development with </a:t>
            </a:r>
            <a:r>
              <a:rPr lang="en-IN" dirty="0" err="1"/>
              <a:t>Tkinter</a:t>
            </a:r>
            <a:r>
              <a:rPr lang="en-IN" dirty="0"/>
              <a:t> starts with creating a blank window.</a:t>
            </a:r>
          </a:p>
          <a:p>
            <a:pPr marL="0" indent="0">
              <a:buNone/>
            </a:pPr>
            <a:endParaRPr lang="en-IN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44BD03-17A0-42D4-B083-9E9B5A98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2" y="2570204"/>
            <a:ext cx="2886478" cy="3315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56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5B0BC-9ED3-40BD-AFD9-06F8A8B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Titles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C9641-3D5E-4A9F-A8B2-F308F8E4A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Console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C9F8-E37A-42BE-A847-A999F7C675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 Console Title is just a print statement.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IN" sz="24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I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-Predictor"</a:t>
            </a:r>
            <a:r>
              <a:rPr lang="en-I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DF9F1C-F3D0-40F7-BE79-416C1D067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GUI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1A6F5-64E6-4760-A327-025E3BD72A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In GUI we can set a title for the created blank window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"Grade-Predictor"</a:t>
            </a:r>
            <a:r>
              <a:rPr lang="en-I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1ACD7-34D0-4B4D-8E15-750E56FF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422" y="4758795"/>
            <a:ext cx="4248743" cy="3667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9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AF7F73-AFF1-4ACB-8EEF-31AC31C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Adding Icon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B4D300-F52C-44DE-A520-A759F546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you are developing GUI , you can add a PNG or any format of image as a icon in </a:t>
            </a:r>
            <a:r>
              <a:rPr lang="en-IN" dirty="0" err="1"/>
              <a:t>tkinter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iconphoto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PhotoImage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"icon.png"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5ACBEB-6E79-45A5-9E0D-80F3F558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4115224"/>
            <a:ext cx="4401164" cy="3315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75F5B-79BA-431A-9424-10D8FFA16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6" y="224017"/>
            <a:ext cx="1849515" cy="18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4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93F-0567-4B36-8337-3ADBAC5B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286"/>
            <a:ext cx="10515600" cy="132556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Conversion of Main Menu : Tabs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5018A-1ADA-4908-914E-A5B1EA45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724724"/>
            <a:ext cx="5157787" cy="823912"/>
          </a:xfrm>
        </p:spPr>
        <p:txBody>
          <a:bodyPr/>
          <a:lstStyle/>
          <a:p>
            <a:r>
              <a:rPr lang="en-IN" dirty="0"/>
              <a:t>Console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596E6-9D4C-4DE3-84E3-12B12FF9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48635"/>
            <a:ext cx="5157787" cy="468400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In console the main menu is just printing a menu normally with numbered choice as input from user.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AB5C77-1C25-47DD-83EA-956C59809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724724"/>
            <a:ext cx="5183188" cy="823912"/>
          </a:xfrm>
        </p:spPr>
        <p:txBody>
          <a:bodyPr/>
          <a:lstStyle/>
          <a:p>
            <a:r>
              <a:rPr lang="en-IN" dirty="0"/>
              <a:t>GUI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69FA91-06D5-46E0-9083-61E69C3EE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548636"/>
            <a:ext cx="5183188" cy="458464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In GUI we have many ways to handle this. </a:t>
            </a:r>
          </a:p>
          <a:p>
            <a:r>
              <a:rPr lang="en-IN" dirty="0"/>
              <a:t>In this example I have used tabs as a GUI alternative for main menus.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2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en-US" sz="2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endParaRPr lang="en-IN" dirty="0"/>
          </a:p>
          <a:p>
            <a:pPr marL="0" indent="0">
              <a:buNone/>
            </a:pP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en-IN" sz="2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2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gp_frame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gp_frame</a:t>
            </a:r>
            <a:r>
              <a:rPr lang="en-US" sz="2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gc_frame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nn-NO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gc_frame</a:t>
            </a:r>
            <a:r>
              <a:rPr lang="en-IN" sz="2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2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n-IN" sz="2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gp_frame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 Predict"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n-IN" sz="2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gc_frame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 Calculate"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n-IN" sz="2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"both"</a:t>
            </a:r>
            <a:r>
              <a:rPr lang="en-IN" sz="2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n-NO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EDD2D-E1F0-4A1E-B171-A840C164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97" y="3341006"/>
            <a:ext cx="3334215" cy="2000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547628-882F-4323-B27D-50FEE98F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095" y="2722805"/>
            <a:ext cx="3181708" cy="2226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85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1504</Words>
  <Application>Microsoft Office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Arial Rounded MT Bold</vt:lpstr>
      <vt:lpstr>Calibri</vt:lpstr>
      <vt:lpstr>Calibri Light</vt:lpstr>
      <vt:lpstr>Consolas</vt:lpstr>
      <vt:lpstr>Office Theme</vt:lpstr>
      <vt:lpstr>Console to Clicks</vt:lpstr>
      <vt:lpstr>What is Tkinter</vt:lpstr>
      <vt:lpstr>Installing Thonny IDE</vt:lpstr>
      <vt:lpstr>Summary of Existing Program</vt:lpstr>
      <vt:lpstr>Overview of Conversion</vt:lpstr>
      <vt:lpstr>Creating a Blank Window</vt:lpstr>
      <vt:lpstr>Titles</vt:lpstr>
      <vt:lpstr>Adding Icon</vt:lpstr>
      <vt:lpstr>Conversion of Main Menu : Tabs</vt:lpstr>
      <vt:lpstr>Console : Getting an Input</vt:lpstr>
      <vt:lpstr>GUI : Creating a Form</vt:lpstr>
      <vt:lpstr>GUI : Creating a Form</vt:lpstr>
      <vt:lpstr>Console : After Getting Input</vt:lpstr>
      <vt:lpstr>GUI : Buttons</vt:lpstr>
      <vt:lpstr>Button Functions</vt:lpstr>
      <vt:lpstr>Console : Output</vt:lpstr>
      <vt:lpstr>GUI : Output</vt:lpstr>
      <vt:lpstr>GUI : Printing Output</vt:lpstr>
      <vt:lpstr>Exceptional Handling</vt:lpstr>
      <vt:lpstr>Summary of the GUI Program</vt:lpstr>
      <vt:lpstr>Creating Standalone Executables</vt:lpstr>
      <vt:lpstr>Creating setup.py</vt:lpstr>
      <vt:lpstr>Building Executable</vt:lpstr>
      <vt:lpstr>Creating Packages/Installers</vt:lpstr>
      <vt:lpstr>Still more …</vt:lpstr>
      <vt:lpstr>Source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to Clicks</dc:title>
  <dc:creator>Kowshic Shankar R</dc:creator>
  <cp:lastModifiedBy>Kowshic Shankar R</cp:lastModifiedBy>
  <cp:revision>30</cp:revision>
  <dcterms:created xsi:type="dcterms:W3CDTF">2024-05-17T13:10:02Z</dcterms:created>
  <dcterms:modified xsi:type="dcterms:W3CDTF">2024-05-17T19:36:44Z</dcterms:modified>
</cp:coreProperties>
</file>