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0" r:id="rId7"/>
    <p:sldId id="263" r:id="rId8"/>
    <p:sldId id="261" r:id="rId9"/>
    <p:sldId id="264" r:id="rId10"/>
    <p:sldId id="262" r:id="rId11"/>
    <p:sldId id="267" r:id="rId12"/>
    <p:sldId id="265" r:id="rId13"/>
    <p:sldId id="266" r:id="rId14"/>
    <p:sldId id="268" r:id="rId15"/>
    <p:sldId id="272" r:id="rId16"/>
    <p:sldId id="269" r:id="rId17"/>
    <p:sldId id="273"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01B831-6BB0-4585-BE34-A64B91C8DBD8}">
          <p14:sldIdLst>
            <p14:sldId id="256"/>
            <p14:sldId id="257"/>
            <p14:sldId id="258"/>
            <p14:sldId id="259"/>
            <p14:sldId id="274"/>
            <p14:sldId id="260"/>
            <p14:sldId id="263"/>
            <p14:sldId id="261"/>
            <p14:sldId id="264"/>
            <p14:sldId id="262"/>
            <p14:sldId id="267"/>
            <p14:sldId id="265"/>
            <p14:sldId id="266"/>
            <p14:sldId id="268"/>
          </p14:sldIdLst>
        </p14:section>
        <p14:section name="Untitled Section" id="{D0C8DF51-2F5F-46DD-A591-2D5E2A52680F}">
          <p14:sldIdLst>
            <p14:sldId id="272"/>
            <p14:sldId id="269"/>
            <p14:sldId id="273"/>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C643DC-65A1-48F3-958A-3D46DE1169EB}"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311189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643DC-65A1-48F3-958A-3D46DE1169EB}"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38496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643DC-65A1-48F3-958A-3D46DE1169EB}"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197848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643DC-65A1-48F3-958A-3D46DE1169EB}"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395114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643DC-65A1-48F3-958A-3D46DE1169EB}"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77466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C643DC-65A1-48F3-958A-3D46DE1169EB}"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20701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C643DC-65A1-48F3-958A-3D46DE1169EB}" type="datetimeFigureOut">
              <a:rPr lang="en-US" smtClean="0"/>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383452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C643DC-65A1-48F3-958A-3D46DE1169EB}" type="datetimeFigureOut">
              <a:rPr lang="en-US" smtClean="0"/>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3735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643DC-65A1-48F3-958A-3D46DE1169EB}" type="datetimeFigureOut">
              <a:rPr lang="en-US" smtClean="0"/>
              <a:t>6/4/2017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222877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643DC-65A1-48F3-958A-3D46DE1169EB}"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40921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643DC-65A1-48F3-958A-3D46DE1169EB}"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FC5DF-116B-48A8-B72A-08E02595837E}" type="slidenum">
              <a:rPr lang="en-US" smtClean="0"/>
              <a:t>‹#›</a:t>
            </a:fld>
            <a:endParaRPr lang="en-US"/>
          </a:p>
        </p:txBody>
      </p:sp>
    </p:spTree>
    <p:extLst>
      <p:ext uri="{BB962C8B-B14F-4D97-AF65-F5344CB8AC3E}">
        <p14:creationId xmlns:p14="http://schemas.microsoft.com/office/powerpoint/2010/main" val="136388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643DC-65A1-48F3-958A-3D46DE1169EB}" type="datetimeFigureOut">
              <a:rPr lang="en-US" smtClean="0"/>
              <a:t>6/4/2017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FC5DF-116B-48A8-B72A-08E02595837E}" type="slidenum">
              <a:rPr lang="en-US" smtClean="0"/>
              <a:t>‹#›</a:t>
            </a:fld>
            <a:endParaRPr lang="en-US"/>
          </a:p>
        </p:txBody>
      </p:sp>
    </p:spTree>
    <p:extLst>
      <p:ext uri="{BB962C8B-B14F-4D97-AF65-F5344CB8AC3E}">
        <p14:creationId xmlns:p14="http://schemas.microsoft.com/office/powerpoint/2010/main" val="297451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0" i="0" u="none" strike="noStrike" cap="none" dirty="0" smtClean="0">
                <a:solidFill>
                  <a:schemeClr val="dk1"/>
                </a:solidFill>
                <a:latin typeface="Times New Roman"/>
                <a:ea typeface="Times New Roman"/>
                <a:cs typeface="Times New Roman"/>
                <a:sym typeface="Times New Roman"/>
              </a:rPr>
              <a:t>Demand and Supply Case Study</a:t>
            </a:r>
            <a:br>
              <a:rPr lang="en-IN" b="0" i="0" u="none" strike="noStrike" cap="none" dirty="0" smtClean="0">
                <a:solidFill>
                  <a:schemeClr val="dk1"/>
                </a:solidFill>
                <a:latin typeface="Times New Roman"/>
                <a:ea typeface="Times New Roman"/>
                <a:cs typeface="Times New Roman"/>
                <a:sym typeface="Times New Roman"/>
              </a:rPr>
            </a:br>
            <a:r>
              <a:rPr lang="en-IN" dirty="0" smtClean="0">
                <a:solidFill>
                  <a:schemeClr val="dk1"/>
                </a:solidFill>
                <a:latin typeface="Times New Roman"/>
                <a:ea typeface="Times New Roman"/>
                <a:cs typeface="Times New Roman"/>
                <a:sym typeface="Times New Roman"/>
              </a:rPr>
              <a:t>UBER</a:t>
            </a:r>
            <a:endParaRPr lang="en-US" dirty="0"/>
          </a:p>
        </p:txBody>
      </p:sp>
      <p:sp>
        <p:nvSpPr>
          <p:cNvPr id="3" name="Subtitle 2"/>
          <p:cNvSpPr>
            <a:spLocks noGrp="1"/>
          </p:cNvSpPr>
          <p:nvPr>
            <p:ph type="subTitle" idx="1"/>
          </p:nvPr>
        </p:nvSpPr>
        <p:spPr/>
        <p:txBody>
          <a:bodyPr/>
          <a:lstStyle/>
          <a:p>
            <a:r>
              <a:rPr lang="en-US" dirty="0" smtClean="0"/>
              <a:t>Airport and City Supply Demand Study, Issues and Resolution.</a:t>
            </a:r>
            <a:endParaRPr lang="en-US" dirty="0"/>
          </a:p>
        </p:txBody>
      </p:sp>
    </p:spTree>
    <p:extLst>
      <p:ext uri="{BB962C8B-B14F-4D97-AF65-F5344CB8AC3E}">
        <p14:creationId xmlns:p14="http://schemas.microsoft.com/office/powerpoint/2010/main" val="57980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0166"/>
          </a:xfrm>
        </p:spPr>
        <p:txBody>
          <a:bodyPr/>
          <a:lstStyle/>
          <a:p>
            <a:r>
              <a:rPr lang="en-US" b="1" dirty="0" smtClean="0"/>
              <a:t>Data Visualization - III</a:t>
            </a:r>
            <a:endParaRPr lang="en-US" b="1" dirty="0"/>
          </a:p>
        </p:txBody>
      </p:sp>
      <p:pic>
        <p:nvPicPr>
          <p:cNvPr id="4" name="Content Placeholder 3"/>
          <p:cNvPicPr>
            <a:picLocks noGrp="1" noChangeAspect="1"/>
          </p:cNvPicPr>
          <p:nvPr>
            <p:ph idx="1"/>
          </p:nvPr>
        </p:nvPicPr>
        <p:blipFill>
          <a:blip r:embed="rId2"/>
          <a:stretch>
            <a:fillRect/>
          </a:stretch>
        </p:blipFill>
        <p:spPr>
          <a:xfrm>
            <a:off x="838201" y="1816916"/>
            <a:ext cx="5222966" cy="4351338"/>
          </a:xfrm>
          <a:prstGeom prst="rect">
            <a:avLst/>
          </a:prstGeom>
        </p:spPr>
      </p:pic>
      <p:pic>
        <p:nvPicPr>
          <p:cNvPr id="5" name="Picture 4"/>
          <p:cNvPicPr>
            <a:picLocks noChangeAspect="1"/>
          </p:cNvPicPr>
          <p:nvPr/>
        </p:nvPicPr>
        <p:blipFill>
          <a:blip r:embed="rId3"/>
          <a:stretch>
            <a:fillRect/>
          </a:stretch>
        </p:blipFill>
        <p:spPr>
          <a:xfrm>
            <a:off x="6096000" y="2117275"/>
            <a:ext cx="4771429" cy="4400000"/>
          </a:xfrm>
          <a:prstGeom prst="rect">
            <a:avLst/>
          </a:prstGeom>
        </p:spPr>
      </p:pic>
    </p:spTree>
    <p:extLst>
      <p:ext uri="{BB962C8B-B14F-4D97-AF65-F5344CB8AC3E}">
        <p14:creationId xmlns:p14="http://schemas.microsoft.com/office/powerpoint/2010/main" val="24632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38200" y="1097280"/>
            <a:ext cx="10515600" cy="4934364"/>
          </a:xfrm>
          <a:prstGeom prst="rect">
            <a:avLst/>
          </a:prstGeom>
        </p:spPr>
      </p:pic>
    </p:spTree>
    <p:extLst>
      <p:ext uri="{BB962C8B-B14F-4D97-AF65-F5344CB8AC3E}">
        <p14:creationId xmlns:p14="http://schemas.microsoft.com/office/powerpoint/2010/main" val="246653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9835"/>
          </a:xfrm>
        </p:spPr>
        <p:txBody>
          <a:bodyPr/>
          <a:lstStyle/>
          <a:p>
            <a:r>
              <a:rPr lang="en-US" b="1" dirty="0" smtClean="0"/>
              <a:t>Data Visualization-III</a:t>
            </a:r>
            <a:r>
              <a:rPr lang="en-US" dirty="0" smtClean="0"/>
              <a:t>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above visualization we see how the Non availability of cars and Cancellation of cars are happening throughout the day at more granular level i.e. hourly basis.</a:t>
            </a:r>
          </a:p>
          <a:p>
            <a:r>
              <a:rPr lang="en-US" dirty="0" smtClean="0"/>
              <a:t>Between 4:00 AM to 11:00 AM the issue is high in City. We observed in 1</a:t>
            </a:r>
            <a:r>
              <a:rPr lang="en-US" baseline="30000" dirty="0" smtClean="0"/>
              <a:t>st</a:t>
            </a:r>
            <a:r>
              <a:rPr lang="en-US" dirty="0" smtClean="0"/>
              <a:t> visualization that the demand at city is higher during this time and from this we can conclude that most of the demands are not getting fulfilled.</a:t>
            </a:r>
          </a:p>
          <a:p>
            <a:r>
              <a:rPr lang="en-US" dirty="0" smtClean="0"/>
              <a:t>Also the same can be told about Airport demand and supply but time is between 17:00 to 22:00.</a:t>
            </a:r>
          </a:p>
          <a:p>
            <a:r>
              <a:rPr lang="en-US" dirty="0" smtClean="0"/>
              <a:t>At night between 12-4 AM at both places and early morning 4-8AM in city the demands are not getting fulfilled by supply. And this graph also gives a </a:t>
            </a:r>
            <a:r>
              <a:rPr lang="en-US" b="1" dirty="0" smtClean="0"/>
              <a:t>glimpse of revenue being made through out the day</a:t>
            </a:r>
            <a:r>
              <a:rPr lang="en-US" dirty="0" smtClean="0"/>
              <a:t>.</a:t>
            </a:r>
          </a:p>
        </p:txBody>
      </p:sp>
    </p:spTree>
    <p:extLst>
      <p:ext uri="{BB962C8B-B14F-4D97-AF65-F5344CB8AC3E}">
        <p14:creationId xmlns:p14="http://schemas.microsoft.com/office/powerpoint/2010/main" val="376468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0"/>
            <a:ext cx="10515600" cy="836023"/>
          </a:xfrm>
        </p:spPr>
        <p:txBody>
          <a:bodyPr/>
          <a:lstStyle/>
          <a:p>
            <a:r>
              <a:rPr lang="en-US" b="1" dirty="0" smtClean="0"/>
              <a:t>Data Visualization-IV</a:t>
            </a:r>
            <a:endParaRPr lang="en-US" b="1" dirty="0"/>
          </a:p>
        </p:txBody>
      </p:sp>
      <p:pic>
        <p:nvPicPr>
          <p:cNvPr id="4" name="Picture 3"/>
          <p:cNvPicPr>
            <a:picLocks noChangeAspect="1"/>
          </p:cNvPicPr>
          <p:nvPr/>
        </p:nvPicPr>
        <p:blipFill>
          <a:blip r:embed="rId2"/>
          <a:stretch>
            <a:fillRect/>
          </a:stretch>
        </p:blipFill>
        <p:spPr>
          <a:xfrm>
            <a:off x="5268686" y="1010195"/>
            <a:ext cx="6923314" cy="3283132"/>
          </a:xfrm>
          <a:prstGeom prst="rect">
            <a:avLst/>
          </a:prstGeom>
        </p:spPr>
      </p:pic>
      <p:pic>
        <p:nvPicPr>
          <p:cNvPr id="9" name="Picture 8"/>
          <p:cNvPicPr>
            <a:picLocks noChangeAspect="1"/>
          </p:cNvPicPr>
          <p:nvPr/>
        </p:nvPicPr>
        <p:blipFill>
          <a:blip r:embed="rId3"/>
          <a:stretch>
            <a:fillRect/>
          </a:stretch>
        </p:blipFill>
        <p:spPr>
          <a:xfrm>
            <a:off x="609600" y="4171405"/>
            <a:ext cx="3884022" cy="2511331"/>
          </a:xfrm>
          <a:prstGeom prst="rect">
            <a:avLst/>
          </a:prstGeom>
        </p:spPr>
      </p:pic>
      <p:pic>
        <p:nvPicPr>
          <p:cNvPr id="10" name="Picture 9"/>
          <p:cNvPicPr>
            <a:picLocks noChangeAspect="1"/>
          </p:cNvPicPr>
          <p:nvPr/>
        </p:nvPicPr>
        <p:blipFill>
          <a:blip r:embed="rId4"/>
          <a:stretch>
            <a:fillRect/>
          </a:stretch>
        </p:blipFill>
        <p:spPr>
          <a:xfrm>
            <a:off x="4434903" y="4171405"/>
            <a:ext cx="3655422" cy="2583722"/>
          </a:xfrm>
          <a:prstGeom prst="rect">
            <a:avLst/>
          </a:prstGeom>
        </p:spPr>
      </p:pic>
      <p:pic>
        <p:nvPicPr>
          <p:cNvPr id="11" name="Picture 10"/>
          <p:cNvPicPr>
            <a:picLocks noChangeAspect="1"/>
          </p:cNvPicPr>
          <p:nvPr/>
        </p:nvPicPr>
        <p:blipFill>
          <a:blip r:embed="rId5"/>
          <a:stretch>
            <a:fillRect/>
          </a:stretch>
        </p:blipFill>
        <p:spPr>
          <a:xfrm>
            <a:off x="8247017" y="4329522"/>
            <a:ext cx="3492011" cy="2389409"/>
          </a:xfrm>
          <a:prstGeom prst="rect">
            <a:avLst/>
          </a:prstGeom>
        </p:spPr>
      </p:pic>
      <p:pic>
        <p:nvPicPr>
          <p:cNvPr id="12" name="Picture 11"/>
          <p:cNvPicPr>
            <a:picLocks noChangeAspect="1"/>
          </p:cNvPicPr>
          <p:nvPr/>
        </p:nvPicPr>
        <p:blipFill>
          <a:blip r:embed="rId6"/>
          <a:stretch>
            <a:fillRect/>
          </a:stretch>
        </p:blipFill>
        <p:spPr>
          <a:xfrm>
            <a:off x="838201" y="1010195"/>
            <a:ext cx="3655421" cy="2778033"/>
          </a:xfrm>
          <a:prstGeom prst="rect">
            <a:avLst/>
          </a:prstGeom>
        </p:spPr>
      </p:pic>
    </p:spTree>
    <p:extLst>
      <p:ext uri="{BB962C8B-B14F-4D97-AF65-F5344CB8AC3E}">
        <p14:creationId xmlns:p14="http://schemas.microsoft.com/office/powerpoint/2010/main" val="17186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Visualization-IV </a:t>
            </a:r>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From the above plots its clear that most number of trips take time between 40-60 mins to complete the trips from airport to city or city to airport.</a:t>
            </a:r>
          </a:p>
          <a:p>
            <a:r>
              <a:rPr lang="en-US" dirty="0" smtClean="0"/>
              <a:t>If we observe the median and mean for whole day is between this 40-60 range.</a:t>
            </a:r>
          </a:p>
          <a:p>
            <a:r>
              <a:rPr lang="en-US" dirty="0" smtClean="0"/>
              <a:t>Also most number of trips are getting completed during afternoon and then followed by early morning.</a:t>
            </a:r>
          </a:p>
          <a:p>
            <a:r>
              <a:rPr lang="en-US" dirty="0" smtClean="0"/>
              <a:t>At noon most of the airport to city trips are getting completed and early morning most of the city to airport trips are getting completed. But as the demand is too high in early morning supply is not able to compensate the demand.</a:t>
            </a:r>
            <a:endParaRPr lang="en-US" dirty="0"/>
          </a:p>
        </p:txBody>
      </p:sp>
    </p:spTree>
    <p:extLst>
      <p:ext uri="{BB962C8B-B14F-4D97-AF65-F5344CB8AC3E}">
        <p14:creationId xmlns:p14="http://schemas.microsoft.com/office/powerpoint/2010/main" val="200512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Visualization-V </a:t>
            </a:r>
            <a:r>
              <a:rPr lang="en-US" dirty="0" smtClean="0"/>
              <a:t>Summary</a:t>
            </a:r>
            <a:endParaRPr lang="en-US" dirty="0"/>
          </a:p>
        </p:txBody>
      </p:sp>
      <p:sp>
        <p:nvSpPr>
          <p:cNvPr id="6" name="TextBox 5"/>
          <p:cNvSpPr txBox="1"/>
          <p:nvPr/>
        </p:nvSpPr>
        <p:spPr>
          <a:xfrm>
            <a:off x="5985164" y="2194619"/>
            <a:ext cx="5536276"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for the given data we can see gap is highly correlated with Total Request, Completed trips and No cars Available.</a:t>
            </a:r>
          </a:p>
          <a:p>
            <a:pPr marL="285750" indent="-285750">
              <a:buFont typeface="Arial" panose="020B0604020202020204" pitchFamily="34" charset="0"/>
              <a:buChar char="•"/>
            </a:pPr>
            <a:r>
              <a:rPr lang="en-US" dirty="0" smtClean="0"/>
              <a:t>We can also observer that </a:t>
            </a:r>
            <a:r>
              <a:rPr lang="en-US" dirty="0"/>
              <a:t>No cars Available </a:t>
            </a:r>
            <a:r>
              <a:rPr lang="en-US" dirty="0" smtClean="0"/>
              <a:t>is almost not related to Cancelled trips.</a:t>
            </a:r>
          </a:p>
          <a:p>
            <a:pPr marL="285750" indent="-285750">
              <a:buFont typeface="Arial" panose="020B0604020202020204" pitchFamily="34" charset="0"/>
              <a:buChar char="•"/>
            </a:pPr>
            <a:r>
              <a:rPr lang="en-US" dirty="0" smtClean="0"/>
              <a:t>Also trip hours are less related to other parameters but positively related except for cancellation.</a:t>
            </a:r>
            <a:endParaRPr lang="en-US" dirty="0"/>
          </a:p>
          <a:p>
            <a:pPr marL="285750" indent="-285750">
              <a:buFont typeface="Arial" panose="020B0604020202020204" pitchFamily="34" charset="0"/>
              <a:buChar char="•"/>
            </a:pPr>
            <a:r>
              <a:rPr lang="en-US" dirty="0" smtClean="0"/>
              <a:t>It should also be observed that the city count is highly correlated with cancelled count and airport count is highly correlated with No Cars Available count, indicating at city and airport cancellation and no cars availability respectively are the major problem.</a:t>
            </a:r>
            <a:endParaRPr lang="en-US" dirty="0"/>
          </a:p>
        </p:txBody>
      </p:sp>
      <p:pic>
        <p:nvPicPr>
          <p:cNvPr id="5" name="Picture 4"/>
          <p:cNvPicPr>
            <a:picLocks noChangeAspect="1"/>
          </p:cNvPicPr>
          <p:nvPr/>
        </p:nvPicPr>
        <p:blipFill>
          <a:blip r:embed="rId2"/>
          <a:stretch>
            <a:fillRect/>
          </a:stretch>
        </p:blipFill>
        <p:spPr>
          <a:xfrm>
            <a:off x="238992" y="2194619"/>
            <a:ext cx="5595752" cy="3751656"/>
          </a:xfrm>
          <a:prstGeom prst="rect">
            <a:avLst/>
          </a:prstGeom>
        </p:spPr>
      </p:pic>
    </p:spTree>
    <p:extLst>
      <p:ext uri="{BB962C8B-B14F-4D97-AF65-F5344CB8AC3E}">
        <p14:creationId xmlns:p14="http://schemas.microsoft.com/office/powerpoint/2010/main" val="360752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en-US" dirty="0" smtClean="0"/>
              <a:t>Issues and Reasons(Hypothesis)</a:t>
            </a:r>
            <a:endParaRPr lang="en-US" dirty="0"/>
          </a:p>
        </p:txBody>
      </p:sp>
      <p:sp>
        <p:nvSpPr>
          <p:cNvPr id="3" name="Content Placeholder 2"/>
          <p:cNvSpPr>
            <a:spLocks noGrp="1"/>
          </p:cNvSpPr>
          <p:nvPr>
            <p:ph idx="1"/>
          </p:nvPr>
        </p:nvSpPr>
        <p:spPr>
          <a:xfrm>
            <a:off x="838200" y="1236617"/>
            <a:ext cx="10515600" cy="4940346"/>
          </a:xfrm>
        </p:spPr>
        <p:txBody>
          <a:bodyPr>
            <a:normAutofit fontScale="70000" lnSpcReduction="20000"/>
          </a:bodyPr>
          <a:lstStyle/>
          <a:p>
            <a:pPr>
              <a:buFont typeface="Wingdings" panose="05000000000000000000" pitchFamily="2" charset="2"/>
              <a:buChar char="§"/>
            </a:pPr>
            <a:r>
              <a:rPr lang="en-US" dirty="0" smtClean="0"/>
              <a:t>Issues exist at </a:t>
            </a:r>
            <a:r>
              <a:rPr lang="en-US" dirty="0"/>
              <a:t>two places one is at Airport where there are not enough cars available for passengers to </a:t>
            </a:r>
            <a:r>
              <a:rPr lang="en-US" dirty="0" smtClean="0"/>
              <a:t>book mostly during </a:t>
            </a:r>
            <a:r>
              <a:rPr lang="en-US" b="1" dirty="0"/>
              <a:t>late afternoon and evening time</a:t>
            </a:r>
            <a:r>
              <a:rPr lang="en-US" dirty="0" smtClean="0"/>
              <a:t> </a:t>
            </a:r>
            <a:r>
              <a:rPr lang="en-US" dirty="0"/>
              <a:t>and another at City where major requests are getting </a:t>
            </a:r>
            <a:r>
              <a:rPr lang="en-US" dirty="0" smtClean="0"/>
              <a:t>Cancelled during </a:t>
            </a:r>
            <a:r>
              <a:rPr lang="en-US" b="1" dirty="0"/>
              <a:t>early morning and morning </a:t>
            </a:r>
            <a:r>
              <a:rPr lang="en-US" b="1" dirty="0" smtClean="0"/>
              <a:t>hours.</a:t>
            </a:r>
            <a:endParaRPr lang="en-US" dirty="0" smtClean="0"/>
          </a:p>
          <a:p>
            <a:pPr>
              <a:buFont typeface="Wingdings" panose="05000000000000000000" pitchFamily="2" charset="2"/>
              <a:buChar char="Ø"/>
            </a:pPr>
            <a:r>
              <a:rPr lang="en-US" dirty="0"/>
              <a:t> </a:t>
            </a:r>
            <a:r>
              <a:rPr lang="en-US" dirty="0" smtClean="0"/>
              <a:t>Reason for this behavior at airport could be because driver partners staying near airport might be very less.</a:t>
            </a:r>
          </a:p>
          <a:p>
            <a:pPr>
              <a:buFont typeface="Wingdings" panose="05000000000000000000" pitchFamily="2" charset="2"/>
              <a:buChar char="Ø"/>
            </a:pPr>
            <a:r>
              <a:rPr lang="en-US" dirty="0" smtClean="0"/>
              <a:t>Time taken to reach airport from city which is around 52 mins on average and demand at airport after 5 AM is very low till late afternoon. Cabs may have to wait longer to make a return trip with a request. Assuming this is the scenario most driver partners </a:t>
            </a:r>
            <a:r>
              <a:rPr lang="en-US" dirty="0"/>
              <a:t>m</a:t>
            </a:r>
            <a:r>
              <a:rPr lang="en-US" dirty="0" smtClean="0"/>
              <a:t>ight be cancelling the request at city during </a:t>
            </a:r>
            <a:r>
              <a:rPr lang="en-US" dirty="0"/>
              <a:t>4:00 AM to 11:00 </a:t>
            </a:r>
            <a:r>
              <a:rPr lang="en-US" dirty="0" smtClean="0"/>
              <a:t>AM</a:t>
            </a:r>
            <a:r>
              <a:rPr lang="en-US" dirty="0" smtClean="0"/>
              <a:t>. </a:t>
            </a:r>
          </a:p>
          <a:p>
            <a:pPr>
              <a:buFont typeface="Wingdings" panose="05000000000000000000" pitchFamily="2" charset="2"/>
              <a:buChar char="Ø"/>
            </a:pPr>
            <a:r>
              <a:rPr lang="en-US" dirty="0" smtClean="0"/>
              <a:t>Also there might not </a:t>
            </a:r>
            <a:r>
              <a:rPr lang="en-US" smtClean="0"/>
              <a:t>be many </a:t>
            </a:r>
            <a:r>
              <a:rPr lang="en-US" dirty="0" smtClean="0"/>
              <a:t>other reliable options for people to reach airport early morning.</a:t>
            </a:r>
            <a:endParaRPr lang="en-US" dirty="0" smtClean="0"/>
          </a:p>
          <a:p>
            <a:pPr>
              <a:buFont typeface="Wingdings" panose="05000000000000000000" pitchFamily="2" charset="2"/>
              <a:buChar char="Ø"/>
            </a:pPr>
            <a:r>
              <a:rPr lang="en-US" dirty="0" smtClean="0"/>
              <a:t>As most requests are getting cancelled at city the inflow of supply is very less at airport to meet the demand. </a:t>
            </a:r>
          </a:p>
          <a:p>
            <a:pPr>
              <a:buFont typeface="Wingdings" panose="05000000000000000000" pitchFamily="2" charset="2"/>
              <a:buChar char="Ø"/>
            </a:pPr>
            <a:r>
              <a:rPr lang="en-US" dirty="0" smtClean="0"/>
              <a:t>Also a sudden spike of demand at airport during morning(small) and evening(huge) could be attributed by high number of the flights coming in at airport during these hours 17:00 </a:t>
            </a:r>
            <a:r>
              <a:rPr lang="en-US" dirty="0"/>
              <a:t>to </a:t>
            </a:r>
            <a:r>
              <a:rPr lang="en-US" dirty="0" smtClean="0"/>
              <a:t>22:00.</a:t>
            </a:r>
          </a:p>
          <a:p>
            <a:pPr>
              <a:buFont typeface="Wingdings" panose="05000000000000000000" pitchFamily="2" charset="2"/>
              <a:buChar char="Ø"/>
            </a:pPr>
            <a:r>
              <a:rPr lang="en-US" dirty="0" smtClean="0"/>
              <a:t>There is spike in demand at city also during early morning and morning hours because of local flights which majorly operates in early hours of the </a:t>
            </a:r>
            <a:r>
              <a:rPr lang="en-US" dirty="0" smtClean="0"/>
              <a:t>day &amp; in evenings.</a:t>
            </a:r>
            <a:endParaRPr lang="en-US" dirty="0"/>
          </a:p>
          <a:p>
            <a:endParaRPr lang="en-US" b="1" dirty="0"/>
          </a:p>
          <a:p>
            <a:endParaRPr lang="en-US" dirty="0"/>
          </a:p>
        </p:txBody>
      </p:sp>
    </p:spTree>
    <p:extLst>
      <p:ext uri="{BB962C8B-B14F-4D97-AF65-F5344CB8AC3E}">
        <p14:creationId xmlns:p14="http://schemas.microsoft.com/office/powerpoint/2010/main" val="307288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and Reasons(Hypothesis)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Also the city situation is worsened by a negative support of non availability of cars as well during early morning and morning time.</a:t>
            </a:r>
          </a:p>
          <a:p>
            <a:pPr>
              <a:buFont typeface="Wingdings" panose="05000000000000000000" pitchFamily="2" charset="2"/>
              <a:buChar char="Ø"/>
            </a:pPr>
            <a:r>
              <a:rPr lang="en-US" dirty="0"/>
              <a:t>This could be because of </a:t>
            </a:r>
            <a:r>
              <a:rPr lang="en-US" dirty="0" smtClean="0"/>
              <a:t>slow inflow </a:t>
            </a:r>
            <a:r>
              <a:rPr lang="en-US" dirty="0"/>
              <a:t>of supply </a:t>
            </a:r>
            <a:r>
              <a:rPr lang="en-US" dirty="0" smtClean="0"/>
              <a:t>during morning </a:t>
            </a:r>
            <a:r>
              <a:rPr lang="en-US" dirty="0"/>
              <a:t>hours as not every driver partner starts the day early morning and at same time and also in city office hours might be taking major chunk of supply creating a shortage for supply to Airport from City.</a:t>
            </a:r>
          </a:p>
          <a:p>
            <a:pPr>
              <a:buFont typeface="Wingdings" panose="05000000000000000000" pitchFamily="2" charset="2"/>
              <a:buChar char="§"/>
            </a:pPr>
            <a:r>
              <a:rPr lang="en-US" dirty="0"/>
              <a:t>At </a:t>
            </a:r>
            <a:r>
              <a:rPr lang="en-US" b="1" dirty="0"/>
              <a:t>night</a:t>
            </a:r>
            <a:r>
              <a:rPr lang="en-US" dirty="0"/>
              <a:t> the rate of trips getting completed is again lesser than demands coming in both at airport and city.</a:t>
            </a:r>
          </a:p>
          <a:p>
            <a:pPr>
              <a:buFont typeface="Wingdings" panose="05000000000000000000" pitchFamily="2" charset="2"/>
              <a:buChar char="Ø"/>
            </a:pPr>
            <a:r>
              <a:rPr lang="en-US" dirty="0"/>
              <a:t>This could be because most of driver partners have stopped operating during these hours.</a:t>
            </a:r>
          </a:p>
          <a:p>
            <a:endParaRPr lang="en-US" dirty="0"/>
          </a:p>
        </p:txBody>
      </p:sp>
    </p:spTree>
    <p:extLst>
      <p:ext uri="{BB962C8B-B14F-4D97-AF65-F5344CB8AC3E}">
        <p14:creationId xmlns:p14="http://schemas.microsoft.com/office/powerpoint/2010/main" val="2773547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lstStyle/>
          <a:p>
            <a:r>
              <a:rPr lang="en-US" dirty="0" smtClean="0"/>
              <a:t>Solution</a:t>
            </a:r>
            <a:endParaRPr lang="en-US" dirty="0"/>
          </a:p>
        </p:txBody>
      </p:sp>
      <p:sp>
        <p:nvSpPr>
          <p:cNvPr id="3" name="Content Placeholder 2"/>
          <p:cNvSpPr>
            <a:spLocks noGrp="1"/>
          </p:cNvSpPr>
          <p:nvPr>
            <p:ph idx="1"/>
          </p:nvPr>
        </p:nvSpPr>
        <p:spPr>
          <a:xfrm>
            <a:off x="838200" y="1132114"/>
            <a:ext cx="10515600" cy="5044849"/>
          </a:xfrm>
        </p:spPr>
        <p:txBody>
          <a:bodyPr/>
          <a:lstStyle/>
          <a:p>
            <a:r>
              <a:rPr lang="en-US" dirty="0" smtClean="0"/>
              <a:t>The issue could be resolved by positioning the driver partners during different part of the day at different location.</a:t>
            </a:r>
          </a:p>
          <a:p>
            <a:r>
              <a:rPr lang="en-US" dirty="0" smtClean="0"/>
              <a:t>The driver partners can be informed by message or app of forecasted demand so that they can position themselves as per the demand.</a:t>
            </a:r>
          </a:p>
          <a:p>
            <a:r>
              <a:rPr lang="en-US" dirty="0" smtClean="0"/>
              <a:t>More driver partners hiring at different high demand regions could be one solution.</a:t>
            </a:r>
          </a:p>
          <a:p>
            <a:r>
              <a:rPr lang="en-US" dirty="0" smtClean="0"/>
              <a:t>Converting part time drivers partners to full time partners makes the cancellation rate go down.</a:t>
            </a:r>
          </a:p>
          <a:p>
            <a:r>
              <a:rPr lang="en-US" dirty="0" smtClean="0"/>
              <a:t>Giving more partners more broken demands in the airport route as the demand period nears by, so that at the pick demand time most of the driver partners will be at the location or near the location.</a:t>
            </a:r>
            <a:endParaRPr lang="en-US" dirty="0"/>
          </a:p>
        </p:txBody>
      </p:sp>
    </p:spTree>
    <p:extLst>
      <p:ext uri="{BB962C8B-B14F-4D97-AF65-F5344CB8AC3E}">
        <p14:creationId xmlns:p14="http://schemas.microsoft.com/office/powerpoint/2010/main" val="1939082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 y="5921829"/>
            <a:ext cx="5954486" cy="697911"/>
          </a:xfrm>
        </p:spPr>
        <p:txBody>
          <a:bodyPr>
            <a:noAutofit/>
          </a:bodyPr>
          <a:lstStyle/>
          <a:p>
            <a:r>
              <a:rPr lang="en-US" sz="2400" b="1" dirty="0" smtClean="0"/>
              <a:t>Presented By:</a:t>
            </a:r>
            <a:br>
              <a:rPr lang="en-US" sz="2400" b="1" dirty="0" smtClean="0"/>
            </a:br>
            <a:r>
              <a:rPr lang="en-US" sz="2400" b="1" dirty="0" smtClean="0"/>
              <a:t>Ramesh Kumar Singh</a:t>
            </a:r>
            <a:endParaRPr lang="en-US" sz="2400" b="1" dirty="0"/>
          </a:p>
        </p:txBody>
      </p:sp>
      <p:sp>
        <p:nvSpPr>
          <p:cNvPr id="3" name="Content Placeholder 2"/>
          <p:cNvSpPr>
            <a:spLocks noGrp="1"/>
          </p:cNvSpPr>
          <p:nvPr>
            <p:ph idx="1"/>
          </p:nvPr>
        </p:nvSpPr>
        <p:spPr>
          <a:xfrm>
            <a:off x="716280" y="2862535"/>
            <a:ext cx="10515600" cy="3059294"/>
          </a:xfrm>
        </p:spPr>
        <p:txBody>
          <a:bodyPr>
            <a:normAutofit/>
          </a:bodyPr>
          <a:lstStyle/>
          <a:p>
            <a:pPr marL="0" indent="0" algn="ctr">
              <a:buNone/>
            </a:pPr>
            <a:r>
              <a:rPr lang="en-US" sz="4400" b="1" dirty="0" smtClean="0"/>
              <a:t>Thank You</a:t>
            </a:r>
            <a:endParaRPr lang="en-US" sz="4400" b="1" dirty="0"/>
          </a:p>
        </p:txBody>
      </p:sp>
    </p:spTree>
    <p:extLst>
      <p:ext uri="{BB962C8B-B14F-4D97-AF65-F5344CB8AC3E}">
        <p14:creationId xmlns:p14="http://schemas.microsoft.com/office/powerpoint/2010/main" val="144535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2121"/>
          </a:xfrm>
        </p:spPr>
        <p:txBody>
          <a:bodyPr/>
          <a:lstStyle/>
          <a:p>
            <a:r>
              <a:rPr lang="en-US" b="1" dirty="0" smtClean="0"/>
              <a:t>Business Objectives and Strategy</a:t>
            </a:r>
            <a:endParaRPr lang="en-US" b="1" dirty="0"/>
          </a:p>
        </p:txBody>
      </p:sp>
      <p:sp>
        <p:nvSpPr>
          <p:cNvPr id="3" name="Content Placeholder 2"/>
          <p:cNvSpPr>
            <a:spLocks noGrp="1"/>
          </p:cNvSpPr>
          <p:nvPr>
            <p:ph idx="1"/>
          </p:nvPr>
        </p:nvSpPr>
        <p:spPr>
          <a:xfrm>
            <a:off x="838200" y="1619794"/>
            <a:ext cx="10515600" cy="4557169"/>
          </a:xfrm>
        </p:spPr>
        <p:txBody>
          <a:bodyPr>
            <a:normAutofit fontScale="92500" lnSpcReduction="10000"/>
          </a:bodyPr>
          <a:lstStyle/>
          <a:p>
            <a:pPr marL="0" indent="0">
              <a:buNone/>
            </a:pPr>
            <a:r>
              <a:rPr lang="en-US" dirty="0" smtClean="0"/>
              <a:t>Business Objective</a:t>
            </a:r>
          </a:p>
          <a:p>
            <a:pPr lvl="1"/>
            <a:r>
              <a:rPr lang="en-US" dirty="0" smtClean="0"/>
              <a:t>To explore trip request data and identify root cause for Cancellation and Non-availability of cars.</a:t>
            </a:r>
          </a:p>
          <a:p>
            <a:pPr lvl="1"/>
            <a:r>
              <a:rPr lang="en-US" dirty="0" smtClean="0"/>
              <a:t>Recommend ways to improve the situation in turn increasing the revenue and stabilizing demand and supply issue.</a:t>
            </a:r>
          </a:p>
          <a:p>
            <a:pPr marL="0" indent="0">
              <a:buNone/>
            </a:pPr>
            <a:r>
              <a:rPr lang="en-US" dirty="0" smtClean="0"/>
              <a:t>Strategy</a:t>
            </a:r>
          </a:p>
          <a:p>
            <a:pPr lvl="1"/>
            <a:r>
              <a:rPr lang="en-US" dirty="0" smtClean="0"/>
              <a:t>Explore historical data and identify trend if any.</a:t>
            </a:r>
          </a:p>
          <a:p>
            <a:pPr lvl="1"/>
            <a:r>
              <a:rPr lang="en-US" dirty="0" smtClean="0"/>
              <a:t>Hypothesis for the trend.</a:t>
            </a:r>
          </a:p>
          <a:p>
            <a:pPr lvl="1"/>
            <a:r>
              <a:rPr lang="en-US" dirty="0" smtClean="0"/>
              <a:t>Prescribe solution.</a:t>
            </a:r>
          </a:p>
          <a:p>
            <a:pPr marL="0" indent="0">
              <a:buNone/>
            </a:pPr>
            <a:r>
              <a:rPr lang="en-US" dirty="0" smtClean="0"/>
              <a:t>Constraints</a:t>
            </a:r>
          </a:p>
          <a:p>
            <a:pPr lvl="1"/>
            <a:r>
              <a:rPr lang="en-US" dirty="0" smtClean="0"/>
              <a:t>Only trips to and from the airport are being considered.</a:t>
            </a:r>
          </a:p>
          <a:p>
            <a:pPr lvl="1"/>
            <a:r>
              <a:rPr lang="en-US" dirty="0" smtClean="0"/>
              <a:t>Hence recommendations are for trips to and from airport.</a:t>
            </a:r>
          </a:p>
          <a:p>
            <a:pPr marL="0" indent="0">
              <a:buNone/>
            </a:pPr>
            <a:endParaRPr lang="en-US" dirty="0"/>
          </a:p>
        </p:txBody>
      </p:sp>
    </p:spTree>
    <p:extLst>
      <p:ext uri="{BB962C8B-B14F-4D97-AF65-F5344CB8AC3E}">
        <p14:creationId xmlns:p14="http://schemas.microsoft.com/office/powerpoint/2010/main" val="21051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Data</a:t>
            </a:r>
            <a:endParaRPr lang="en-US" b="1" dirty="0"/>
          </a:p>
        </p:txBody>
      </p:sp>
      <p:sp>
        <p:nvSpPr>
          <p:cNvPr id="3" name="Content Placeholder 2"/>
          <p:cNvSpPr>
            <a:spLocks noGrp="1"/>
          </p:cNvSpPr>
          <p:nvPr>
            <p:ph idx="1"/>
          </p:nvPr>
        </p:nvSpPr>
        <p:spPr/>
        <p:txBody>
          <a:bodyPr/>
          <a:lstStyle/>
          <a:p>
            <a:r>
              <a:rPr lang="en-US" dirty="0" smtClean="0"/>
              <a:t>Data has been obtained for 5 working days from 11/07/2016(Monday) – 16/07/2015(Friday).</a:t>
            </a:r>
          </a:p>
          <a:p>
            <a:pPr marL="0" indent="0">
              <a:buNone/>
            </a:pPr>
            <a:endParaRPr lang="en-US" dirty="0" smtClean="0"/>
          </a:p>
          <a:p>
            <a:r>
              <a:rPr lang="en-US" dirty="0" smtClean="0"/>
              <a:t>Data covers 300 Uber driver partners.</a:t>
            </a:r>
          </a:p>
          <a:p>
            <a:pPr marL="0" indent="0">
              <a:buNone/>
            </a:pPr>
            <a:endParaRPr lang="en-US" dirty="0" smtClean="0"/>
          </a:p>
          <a:p>
            <a:r>
              <a:rPr lang="en-US" dirty="0" smtClean="0"/>
              <a:t>Data is broadly categorized as per trip status i.e. Cancelled, Trip Completed and No Cars Available.</a:t>
            </a:r>
          </a:p>
          <a:p>
            <a:pPr marL="0" indent="0">
              <a:buNone/>
            </a:pPr>
            <a:endParaRPr lang="en-US" dirty="0" smtClean="0"/>
          </a:p>
          <a:p>
            <a:r>
              <a:rPr lang="en-US" dirty="0" smtClean="0"/>
              <a:t>Data points have a pickup point either Airport or City.</a:t>
            </a:r>
          </a:p>
        </p:txBody>
      </p:sp>
    </p:spTree>
    <p:extLst>
      <p:ext uri="{BB962C8B-B14F-4D97-AF65-F5344CB8AC3E}">
        <p14:creationId xmlns:p14="http://schemas.microsoft.com/office/powerpoint/2010/main" val="339928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Exploration</a:t>
            </a:r>
            <a:endParaRPr lang="en-US" b="1" dirty="0"/>
          </a:p>
        </p:txBody>
      </p:sp>
      <p:sp>
        <p:nvSpPr>
          <p:cNvPr id="3" name="Content Placeholder 2"/>
          <p:cNvSpPr>
            <a:spLocks noGrp="1"/>
          </p:cNvSpPr>
          <p:nvPr>
            <p:ph idx="1"/>
          </p:nvPr>
        </p:nvSpPr>
        <p:spPr/>
        <p:txBody>
          <a:bodyPr>
            <a:normAutofit/>
          </a:bodyPr>
          <a:lstStyle/>
          <a:p>
            <a:r>
              <a:rPr lang="en-US" dirty="0" smtClean="0"/>
              <a:t>The data points with cancelled status has a driver id assigned but no drop time.</a:t>
            </a:r>
          </a:p>
          <a:p>
            <a:pPr marL="0" indent="0">
              <a:buNone/>
            </a:pPr>
            <a:endParaRPr lang="en-US" dirty="0" smtClean="0"/>
          </a:p>
          <a:p>
            <a:r>
              <a:rPr lang="en-US" dirty="0" smtClean="0"/>
              <a:t>Data points with status as No Cars Available has neither driver id nor drop time.</a:t>
            </a:r>
          </a:p>
          <a:p>
            <a:pPr marL="0" indent="0">
              <a:buNone/>
            </a:pPr>
            <a:endParaRPr lang="en-US" dirty="0" smtClean="0"/>
          </a:p>
          <a:p>
            <a:r>
              <a:rPr lang="en-US" dirty="0" smtClean="0"/>
              <a:t>From request time day, month, year, hour, minute and second has been extracted.</a:t>
            </a:r>
          </a:p>
          <a:p>
            <a:pPr marL="0" indent="0">
              <a:buNone/>
            </a:pPr>
            <a:endParaRPr lang="en-US" dirty="0" smtClean="0"/>
          </a:p>
        </p:txBody>
      </p:sp>
    </p:spTree>
    <p:extLst>
      <p:ext uri="{BB962C8B-B14F-4D97-AF65-F5344CB8AC3E}">
        <p14:creationId xmlns:p14="http://schemas.microsoft.com/office/powerpoint/2010/main" val="187772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209"/>
            <a:ext cx="10515600" cy="1340427"/>
          </a:xfrm>
        </p:spPr>
        <p:txBody>
          <a:bodyPr/>
          <a:lstStyle/>
          <a:p>
            <a:r>
              <a:rPr lang="en-US" b="1" dirty="0"/>
              <a:t>Data Exploration</a:t>
            </a:r>
          </a:p>
        </p:txBody>
      </p:sp>
      <p:sp>
        <p:nvSpPr>
          <p:cNvPr id="3" name="Content Placeholder 2"/>
          <p:cNvSpPr>
            <a:spLocks noGrp="1"/>
          </p:cNvSpPr>
          <p:nvPr>
            <p:ph idx="1"/>
          </p:nvPr>
        </p:nvSpPr>
        <p:spPr>
          <a:xfrm>
            <a:off x="838200" y="1558636"/>
            <a:ext cx="10515600" cy="5133109"/>
          </a:xfrm>
        </p:spPr>
        <p:txBody>
          <a:bodyPr>
            <a:normAutofit fontScale="92500" lnSpcReduction="20000"/>
          </a:bodyPr>
          <a:lstStyle/>
          <a:p>
            <a:r>
              <a:rPr lang="en-US" dirty="0"/>
              <a:t>From the extracted value an interval derived type has been created indicating the day part i.e. morning, noon , evening etc. so that it can be analyzed which part of the day the issue is most pressing.</a:t>
            </a:r>
          </a:p>
          <a:p>
            <a:pPr marL="0" indent="0">
              <a:buNone/>
            </a:pPr>
            <a:r>
              <a:rPr lang="en-US" dirty="0"/>
              <a:t>	Early Morning is between 	04:00-07:59</a:t>
            </a:r>
          </a:p>
          <a:p>
            <a:pPr marL="0" indent="0">
              <a:buNone/>
            </a:pPr>
            <a:r>
              <a:rPr lang="en-US" dirty="0"/>
              <a:t>	Morning is between 	08:00 - 11:59</a:t>
            </a:r>
          </a:p>
          <a:p>
            <a:pPr marL="0" indent="0">
              <a:buNone/>
            </a:pPr>
            <a:r>
              <a:rPr lang="en-US" dirty="0"/>
              <a:t>	Noon is between 	</a:t>
            </a:r>
            <a:r>
              <a:rPr lang="en-US" dirty="0" smtClean="0"/>
              <a:t>	12:00 </a:t>
            </a:r>
            <a:r>
              <a:rPr lang="en-US" dirty="0"/>
              <a:t>- 15:59</a:t>
            </a:r>
          </a:p>
          <a:p>
            <a:pPr marL="0" indent="0">
              <a:buNone/>
            </a:pPr>
            <a:r>
              <a:rPr lang="en-US" dirty="0"/>
              <a:t>	Afternoon is between 	16:00 -19:59</a:t>
            </a:r>
          </a:p>
          <a:p>
            <a:pPr marL="0" indent="0">
              <a:buNone/>
            </a:pPr>
            <a:r>
              <a:rPr lang="en-US" dirty="0"/>
              <a:t>	Evening is between 	</a:t>
            </a:r>
            <a:r>
              <a:rPr lang="en-US" dirty="0" smtClean="0"/>
              <a:t>	20:00 </a:t>
            </a:r>
            <a:r>
              <a:rPr lang="en-US" dirty="0"/>
              <a:t>- 23:59</a:t>
            </a:r>
          </a:p>
          <a:p>
            <a:pPr marL="0" indent="0">
              <a:buNone/>
            </a:pPr>
            <a:r>
              <a:rPr lang="en-US" dirty="0"/>
              <a:t>	Night is between 	</a:t>
            </a:r>
            <a:r>
              <a:rPr lang="en-US" dirty="0" smtClean="0"/>
              <a:t>	00:00 </a:t>
            </a:r>
            <a:r>
              <a:rPr lang="en-US" dirty="0"/>
              <a:t>- 04:00</a:t>
            </a:r>
          </a:p>
          <a:p>
            <a:pPr marL="0" indent="0">
              <a:buNone/>
            </a:pPr>
            <a:endParaRPr lang="en-US" dirty="0"/>
          </a:p>
          <a:p>
            <a:r>
              <a:rPr lang="en-US" dirty="0"/>
              <a:t>In total 2650 records belong to ‘No Cars Available’ status, 2831 records with status ‘Trips Completed’ exists and 1264 records have Cancelled status.</a:t>
            </a:r>
          </a:p>
          <a:p>
            <a:endParaRPr lang="en-US" dirty="0"/>
          </a:p>
        </p:txBody>
      </p:sp>
    </p:spTree>
    <p:extLst>
      <p:ext uri="{BB962C8B-B14F-4D97-AF65-F5344CB8AC3E}">
        <p14:creationId xmlns:p14="http://schemas.microsoft.com/office/powerpoint/2010/main" val="26015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Visualization - I</a:t>
            </a:r>
            <a:endParaRPr lang="en-US" b="1" dirty="0"/>
          </a:p>
        </p:txBody>
      </p:sp>
      <p:pic>
        <p:nvPicPr>
          <p:cNvPr id="9" name="Picture 8"/>
          <p:cNvPicPr>
            <a:picLocks noChangeAspect="1"/>
          </p:cNvPicPr>
          <p:nvPr/>
        </p:nvPicPr>
        <p:blipFill>
          <a:blip r:embed="rId2"/>
          <a:stretch>
            <a:fillRect/>
          </a:stretch>
        </p:blipFill>
        <p:spPr>
          <a:xfrm>
            <a:off x="8214310" y="1428205"/>
            <a:ext cx="3339693" cy="4606834"/>
          </a:xfrm>
          <a:prstGeom prst="rect">
            <a:avLst/>
          </a:prstGeom>
        </p:spPr>
      </p:pic>
      <p:pic>
        <p:nvPicPr>
          <p:cNvPr id="14" name="Picture 13"/>
          <p:cNvPicPr>
            <a:picLocks noChangeAspect="1"/>
          </p:cNvPicPr>
          <p:nvPr/>
        </p:nvPicPr>
        <p:blipFill>
          <a:blip r:embed="rId3"/>
          <a:stretch>
            <a:fillRect/>
          </a:stretch>
        </p:blipFill>
        <p:spPr>
          <a:xfrm>
            <a:off x="545405" y="1428204"/>
            <a:ext cx="7716002" cy="4267201"/>
          </a:xfrm>
          <a:prstGeom prst="rect">
            <a:avLst/>
          </a:prstGeom>
        </p:spPr>
      </p:pic>
    </p:spTree>
    <p:extLst>
      <p:ext uri="{BB962C8B-B14F-4D97-AF65-F5344CB8AC3E}">
        <p14:creationId xmlns:p14="http://schemas.microsoft.com/office/powerpoint/2010/main" val="278040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2743"/>
            <a:ext cx="10515600" cy="4914220"/>
          </a:xfrm>
        </p:spPr>
        <p:txBody>
          <a:bodyPr/>
          <a:lstStyle/>
          <a:p>
            <a:r>
              <a:rPr lang="en-US" dirty="0" smtClean="0"/>
              <a:t>Around 4:00 AM to 11:00 AM there is high demand at City where as around 17:00 to 22:00 there is high demand at Airport.</a:t>
            </a:r>
          </a:p>
          <a:p>
            <a:r>
              <a:rPr lang="en-US" dirty="0" smtClean="0"/>
              <a:t> At </a:t>
            </a:r>
            <a:r>
              <a:rPr lang="en-US" dirty="0"/>
              <a:t>Airport </a:t>
            </a:r>
            <a:r>
              <a:rPr lang="en-US" dirty="0" smtClean="0"/>
              <a:t>major chunk of trips which goes unattended with No Cars Available. But at city major chunk of trips are getting Cancelled, followed by No Cars Available.</a:t>
            </a:r>
          </a:p>
          <a:p>
            <a:r>
              <a:rPr lang="en-US" dirty="0" smtClean="0"/>
              <a:t>Here we assume there are issues at two places one is at Airport where there are not enough cars available for passengers to book and another at City where major requests are getting Cancelled followed by cars not available for airport.</a:t>
            </a:r>
            <a:endParaRPr lang="en-US" dirty="0"/>
          </a:p>
        </p:txBody>
      </p:sp>
      <p:sp>
        <p:nvSpPr>
          <p:cNvPr id="5" name="Title 1"/>
          <p:cNvSpPr>
            <a:spLocks noGrp="1"/>
          </p:cNvSpPr>
          <p:nvPr>
            <p:ph type="title"/>
          </p:nvPr>
        </p:nvSpPr>
        <p:spPr>
          <a:xfrm>
            <a:off x="838200" y="365126"/>
            <a:ext cx="10515600" cy="897618"/>
          </a:xfrm>
        </p:spPr>
        <p:txBody>
          <a:bodyPr/>
          <a:lstStyle/>
          <a:p>
            <a:r>
              <a:rPr lang="en-US" b="1" dirty="0" smtClean="0"/>
              <a:t>Data Visualization – I </a:t>
            </a:r>
            <a:r>
              <a:rPr lang="en-US" dirty="0" smtClean="0"/>
              <a:t>Summary</a:t>
            </a:r>
            <a:endParaRPr lang="en-US" dirty="0"/>
          </a:p>
        </p:txBody>
      </p:sp>
    </p:spTree>
    <p:extLst>
      <p:ext uri="{BB962C8B-B14F-4D97-AF65-F5344CB8AC3E}">
        <p14:creationId xmlns:p14="http://schemas.microsoft.com/office/powerpoint/2010/main" val="224301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6624"/>
          </a:xfrm>
        </p:spPr>
        <p:txBody>
          <a:bodyPr/>
          <a:lstStyle/>
          <a:p>
            <a:r>
              <a:rPr lang="en-US" b="1" dirty="0" smtClean="0"/>
              <a:t>Data Visualization - II</a:t>
            </a:r>
            <a:endParaRPr lang="en-US" b="1" dirty="0"/>
          </a:p>
        </p:txBody>
      </p:sp>
      <p:pic>
        <p:nvPicPr>
          <p:cNvPr id="4" name="Content Placeholder 3"/>
          <p:cNvPicPr>
            <a:picLocks noGrp="1" noChangeAspect="1"/>
          </p:cNvPicPr>
          <p:nvPr>
            <p:ph idx="1"/>
          </p:nvPr>
        </p:nvPicPr>
        <p:blipFill>
          <a:blip r:embed="rId2"/>
          <a:stretch>
            <a:fillRect/>
          </a:stretch>
        </p:blipFill>
        <p:spPr>
          <a:xfrm>
            <a:off x="252550" y="1314995"/>
            <a:ext cx="7611291" cy="5068387"/>
          </a:xfrm>
          <a:prstGeom prst="rect">
            <a:avLst/>
          </a:prstGeom>
        </p:spPr>
      </p:pic>
      <p:pic>
        <p:nvPicPr>
          <p:cNvPr id="5" name="Picture 4"/>
          <p:cNvPicPr>
            <a:picLocks noChangeAspect="1"/>
          </p:cNvPicPr>
          <p:nvPr/>
        </p:nvPicPr>
        <p:blipFill>
          <a:blip r:embed="rId3"/>
          <a:stretch>
            <a:fillRect/>
          </a:stretch>
        </p:blipFill>
        <p:spPr>
          <a:xfrm>
            <a:off x="7863841" y="1750423"/>
            <a:ext cx="4233662" cy="4632959"/>
          </a:xfrm>
          <a:prstGeom prst="rect">
            <a:avLst/>
          </a:prstGeom>
        </p:spPr>
      </p:pic>
      <p:sp>
        <p:nvSpPr>
          <p:cNvPr id="6" name="Rectangle 5"/>
          <p:cNvSpPr/>
          <p:nvPr/>
        </p:nvSpPr>
        <p:spPr>
          <a:xfrm>
            <a:off x="7219404" y="6492778"/>
            <a:ext cx="4598127" cy="338554"/>
          </a:xfrm>
          <a:prstGeom prst="rect">
            <a:avLst/>
          </a:prstGeom>
        </p:spPr>
        <p:txBody>
          <a:bodyPr wrap="square">
            <a:spAutoFit/>
          </a:bodyPr>
          <a:lstStyle/>
          <a:p>
            <a:r>
              <a:rPr lang="en-US" sz="800" dirty="0" smtClean="0"/>
              <a:t>It is considered that Early Morning is : 04:00-07:59, Morning is : 08:00 - 11:59, Noon is : 12:00 - 15:59, Afternoon is :16:00 -19:59, Evening is : 20:00 - 23:59, Night is : 00:00 - 04:00</a:t>
            </a:r>
            <a:endParaRPr lang="en-US" sz="800" dirty="0"/>
          </a:p>
        </p:txBody>
      </p:sp>
    </p:spTree>
    <p:extLst>
      <p:ext uri="{BB962C8B-B14F-4D97-AF65-F5344CB8AC3E}">
        <p14:creationId xmlns:p14="http://schemas.microsoft.com/office/powerpoint/2010/main" val="87000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b="1" dirty="0" smtClean="0"/>
              <a:t>Data Visualization-II </a:t>
            </a:r>
            <a:r>
              <a:rPr lang="en-US" dirty="0" smtClean="0"/>
              <a:t>Summary</a:t>
            </a:r>
            <a:endParaRPr lang="en-US" dirty="0"/>
          </a:p>
        </p:txBody>
      </p:sp>
      <p:sp>
        <p:nvSpPr>
          <p:cNvPr id="3" name="Content Placeholder 2"/>
          <p:cNvSpPr>
            <a:spLocks noGrp="1"/>
          </p:cNvSpPr>
          <p:nvPr>
            <p:ph idx="1"/>
          </p:nvPr>
        </p:nvSpPr>
        <p:spPr>
          <a:xfrm>
            <a:off x="838200" y="1332412"/>
            <a:ext cx="10515600" cy="4844551"/>
          </a:xfrm>
        </p:spPr>
        <p:txBody>
          <a:bodyPr>
            <a:normAutofit lnSpcReduction="10000"/>
          </a:bodyPr>
          <a:lstStyle/>
          <a:p>
            <a:r>
              <a:rPr lang="en-US" dirty="0" smtClean="0"/>
              <a:t>The above visuals again confirms our assumption that most of the </a:t>
            </a:r>
            <a:r>
              <a:rPr lang="en-US" b="1" dirty="0" smtClean="0"/>
              <a:t>Cancellation</a:t>
            </a:r>
            <a:r>
              <a:rPr lang="en-US" dirty="0" smtClean="0"/>
              <a:t> is happening at </a:t>
            </a:r>
            <a:r>
              <a:rPr lang="en-US" b="1" dirty="0" smtClean="0"/>
              <a:t>City</a:t>
            </a:r>
            <a:r>
              <a:rPr lang="en-US" dirty="0" smtClean="0"/>
              <a:t> and most of the time </a:t>
            </a:r>
            <a:r>
              <a:rPr lang="en-US" b="1" dirty="0" smtClean="0"/>
              <a:t>No cars are Available</a:t>
            </a:r>
            <a:r>
              <a:rPr lang="en-US" dirty="0" smtClean="0"/>
              <a:t> at </a:t>
            </a:r>
            <a:r>
              <a:rPr lang="en-US" b="1" dirty="0" smtClean="0"/>
              <a:t>Airport</a:t>
            </a:r>
            <a:r>
              <a:rPr lang="en-US" dirty="0" smtClean="0"/>
              <a:t> for passengers to book.</a:t>
            </a:r>
          </a:p>
          <a:p>
            <a:r>
              <a:rPr lang="en-US" dirty="0" smtClean="0"/>
              <a:t>At airport the issue is aggravated during </a:t>
            </a:r>
            <a:r>
              <a:rPr lang="en-US" b="1" dirty="0" smtClean="0"/>
              <a:t>late afternoon and evening time</a:t>
            </a:r>
            <a:r>
              <a:rPr lang="en-US" dirty="0" smtClean="0"/>
              <a:t>. Where as at City the issue is aggravated during </a:t>
            </a:r>
            <a:r>
              <a:rPr lang="en-US" b="1" dirty="0" smtClean="0"/>
              <a:t>early morning and morning hours</a:t>
            </a:r>
            <a:r>
              <a:rPr lang="en-US" dirty="0" smtClean="0"/>
              <a:t>.</a:t>
            </a:r>
          </a:p>
          <a:p>
            <a:r>
              <a:rPr lang="en-US" dirty="0" smtClean="0"/>
              <a:t>Also the city situation is worsened by a negative support of non availability of cars as well during early morning and morning time.</a:t>
            </a:r>
          </a:p>
          <a:p>
            <a:r>
              <a:rPr lang="en-US" dirty="0" smtClean="0"/>
              <a:t>At </a:t>
            </a:r>
            <a:r>
              <a:rPr lang="en-US" b="1" dirty="0" smtClean="0"/>
              <a:t>night</a:t>
            </a:r>
            <a:r>
              <a:rPr lang="en-US" dirty="0" smtClean="0"/>
              <a:t> the rate of trips getting completed is again lesser than demands coming in both at airport and city.</a:t>
            </a:r>
          </a:p>
          <a:p>
            <a:r>
              <a:rPr lang="en-US" dirty="0" smtClean="0"/>
              <a:t>Other times it seems as if the demand is being met both at city and airport.</a:t>
            </a:r>
            <a:endParaRPr lang="en-US" dirty="0"/>
          </a:p>
        </p:txBody>
      </p:sp>
    </p:spTree>
    <p:extLst>
      <p:ext uri="{BB962C8B-B14F-4D97-AF65-F5344CB8AC3E}">
        <p14:creationId xmlns:p14="http://schemas.microsoft.com/office/powerpoint/2010/main" val="2885234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1346</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Demand and Supply Case Study UBER</vt:lpstr>
      <vt:lpstr>Business Objectives and Strategy</vt:lpstr>
      <vt:lpstr>About Data</vt:lpstr>
      <vt:lpstr>Data Exploration</vt:lpstr>
      <vt:lpstr>Data Exploration</vt:lpstr>
      <vt:lpstr>Data Visualization - I</vt:lpstr>
      <vt:lpstr>Data Visualization – I Summary</vt:lpstr>
      <vt:lpstr>Data Visualization - II</vt:lpstr>
      <vt:lpstr>Data Visualization-II Summary</vt:lpstr>
      <vt:lpstr>Data Visualization - III</vt:lpstr>
      <vt:lpstr>PowerPoint Presentation</vt:lpstr>
      <vt:lpstr>Data Visualization-III Summary</vt:lpstr>
      <vt:lpstr>Data Visualization-IV</vt:lpstr>
      <vt:lpstr>Data Visualization-IV Summary</vt:lpstr>
      <vt:lpstr>Data Visualization-V Summary</vt:lpstr>
      <vt:lpstr>Issues and Reasons(Hypothesis)</vt:lpstr>
      <vt:lpstr>Issues and Reasons(Hypothesis)</vt:lpstr>
      <vt:lpstr>Solution</vt:lpstr>
      <vt:lpstr>Presented By: Ramesh Kumar Singh</vt:lpstr>
    </vt:vector>
  </TitlesOfParts>
  <Company>ARRIS Group,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and Supply Case Study UBER</dc:title>
  <dc:creator>general</dc:creator>
  <cp:lastModifiedBy>general</cp:lastModifiedBy>
  <cp:revision>41</cp:revision>
  <dcterms:created xsi:type="dcterms:W3CDTF">2017-06-03T15:29:46Z</dcterms:created>
  <dcterms:modified xsi:type="dcterms:W3CDTF">2017-06-04T13:26:39Z</dcterms:modified>
</cp:coreProperties>
</file>