
<file path=[Content_Types].xml><?xml version="1.0" encoding="utf-8"?>
<Types xmlns="http://schemas.openxmlformats.org/package/2006/content-types">
  <Default Extension="bin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93" r:id="rId5"/>
    <p:sldId id="263" r:id="rId6"/>
    <p:sldId id="285" r:id="rId7"/>
    <p:sldId id="274" r:id="rId8"/>
    <p:sldId id="284" r:id="rId9"/>
    <p:sldId id="264" r:id="rId10"/>
    <p:sldId id="283" r:id="rId11"/>
    <p:sldId id="287" r:id="rId12"/>
    <p:sldId id="288" r:id="rId13"/>
    <p:sldId id="294" r:id="rId14"/>
    <p:sldId id="260" r:id="rId15"/>
    <p:sldId id="286" r:id="rId16"/>
    <p:sldId id="268" r:id="rId17"/>
    <p:sldId id="292" r:id="rId18"/>
    <p:sldId id="291" r:id="rId19"/>
    <p:sldId id="261" r:id="rId20"/>
    <p:sldId id="262" r:id="rId21"/>
    <p:sldId id="295" r:id="rId22"/>
    <p:sldId id="273" r:id="rId23"/>
    <p:sldId id="271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8EF"/>
    <a:srgbClr val="F4EDD1"/>
    <a:srgbClr val="BCC2C4"/>
    <a:srgbClr val="D7DBDC"/>
    <a:srgbClr val="37474F"/>
    <a:srgbClr val="0A7A04"/>
    <a:srgbClr val="074D03"/>
    <a:srgbClr val="0A8604"/>
    <a:srgbClr val="57C55A"/>
    <a:srgbClr val="0C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83555" autoAdjust="0"/>
  </p:normalViewPr>
  <p:slideViewPr>
    <p:cSldViewPr snapToGrid="0">
      <p:cViewPr varScale="1">
        <p:scale>
          <a:sx n="101" d="100"/>
          <a:sy n="101" d="100"/>
        </p:scale>
        <p:origin x="348" y="72"/>
      </p:cViewPr>
      <p:guideLst>
        <p:guide orient="horz" pos="2160"/>
        <p:guide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DF0A77-2099-4ED7-BBD0-DB514028A61B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9B9ACD5-4993-490D-9F63-8857A175D7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28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17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4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组合模式两种方案：第一种直接建整个树去找对应的标题；第二种是解析</a:t>
            </a:r>
            <a:r>
              <a:rPr lang="en-US" altLang="zh-CN" dirty="0"/>
              <a:t>list</a:t>
            </a:r>
            <a:r>
              <a:rPr lang="zh-CN" altLang="en-US" dirty="0"/>
              <a:t>，输入对应的</a:t>
            </a:r>
            <a:r>
              <a:rPr lang="en-US" altLang="zh-CN" dirty="0" err="1"/>
              <a:t>dir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0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256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82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89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46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13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320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0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42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3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id-ID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  <a:cs typeface="Open Sans" pitchFamily="34" charset="0"/>
                <a:sym typeface="+mn-ea"/>
              </a:rPr>
              <a:t>应该在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  <a:cs typeface="Open Sans" pitchFamily="34" charset="0"/>
                <a:sym typeface="+mn-ea"/>
              </a:rPr>
              <a:t>switch</a:t>
            </a:r>
            <a:r>
              <a:rPr lang="zh-CN" altLang="id-ID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  <a:cs typeface="Open Sans" pitchFamily="34" charset="0"/>
                <a:sym typeface="+mn-ea"/>
              </a:rPr>
              <a:t>判断完命令类型后统一调用</a:t>
            </a:r>
            <a:r>
              <a:rPr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  <a:cs typeface="Open Sans" pitchFamily="34" charset="0"/>
                <a:sym typeface="+mn-ea"/>
              </a:rPr>
              <a:t>command.execute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  <a:cs typeface="Open Sans" pitchFamily="34" charset="0"/>
                <a:sym typeface="+mn-ea"/>
              </a:rPr>
              <a:t>()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  <a:cs typeface="Open Sans" pitchFamily="34" charset="0"/>
                <a:sym typeface="+mn-ea"/>
              </a:rPr>
              <a:t>，而不是在每个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  <a:cs typeface="Open Sans" pitchFamily="34" charset="0"/>
                <a:sym typeface="+mn-ea"/>
              </a:rPr>
              <a:t>case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  <a:cs typeface="Open Sans" pitchFamily="34" charset="0"/>
                <a:sym typeface="+mn-ea"/>
              </a:rPr>
              <a:t>中调用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宋体" panose="02010600030101010101" pitchFamily="2" charset="-122"/>
                <a:cs typeface="Open Sans" pitchFamily="34" charset="0"/>
                <a:sym typeface="+mn-ea"/>
              </a:rPr>
              <a:t>execute()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宋体" panose="02010600030101010101" pitchFamily="2" charset="-122"/>
              <a:cs typeface="Open Sans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89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0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0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75772" y="305217"/>
            <a:ext cx="635644" cy="635644"/>
            <a:chOff x="4241219" y="1574800"/>
            <a:chExt cx="3594100" cy="3594100"/>
          </a:xfrm>
        </p:grpSpPr>
        <p:sp>
          <p:nvSpPr>
            <p:cNvPr id="11" name="椭圆 10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77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A6A11-58F9-4723-A92D-E929B83CFDD8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B21C-8687-4765-8BDB-C52167D1EB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C3543-12E8-41E8-B792-3FC4AAAD13C1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633-5D98-42A7-B8B5-38C075D1D5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D2D28-E8A0-40C3-9E07-86C241896AFB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693-9EE4-4A67-A7FA-E73A2989A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C08EF-9433-4D3E-B912-B49B7CC531BF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F288-10FE-4776-8760-57E7F945E0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8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B9AB7-2EB6-4185-9DCB-4AF6356386BC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2633-1CFC-4744-B27B-E89ADF5F76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1BE6-F418-4461-8AC3-D256C0A710B1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FA0-0751-4FD1-AA0A-BCFF0CDB5D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E11D0-1426-4C51-B810-275B779BA932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110D-3347-4AFC-839B-CCA40FE784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3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050A5-43DA-4A5C-A304-60D2304D70DE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8795-4A45-4CF6-A2F1-3F6184487F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8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春秋视觉工作室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D045BB-3887-4E3F-A272-E5247811F888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E6EE-4033-4F3F-A866-667792DA36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6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1" r:id="rId3"/>
    <p:sldLayoutId id="2147483660" r:id="rId4"/>
    <p:sldLayoutId id="2147483658" r:id="rId5"/>
    <p:sldLayoutId id="2147483656" r:id="rId6"/>
    <p:sldLayoutId id="2147483652" r:id="rId7"/>
    <p:sldLayoutId id="2147483649" r:id="rId8"/>
    <p:sldLayoutId id="2147483661" r:id="rId9"/>
    <p:sldLayoutId id="2147483659" r:id="rId10"/>
    <p:sldLayoutId id="2147483657" r:id="rId11"/>
    <p:sldLayoutId id="2147483653" r:id="rId12"/>
    <p:sldLayoutId id="2147483650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14.xml"/><Relationship Id="rId12" Type="http://schemas.openxmlformats.org/officeDocument/2006/relationships/image" Target="../media/image1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7.png"/><Relationship Id="rId5" Type="http://schemas.openxmlformats.org/officeDocument/2006/relationships/tags" Target="../tags/tag13.xml"/><Relationship Id="rId10" Type="http://schemas.openxmlformats.org/officeDocument/2006/relationships/image" Target="../media/image16.png"/><Relationship Id="rId4" Type="http://schemas.openxmlformats.org/officeDocument/2006/relationships/tags" Target="../tags/tag12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23.svg"/><Relationship Id="rId3" Type="http://schemas.openxmlformats.org/officeDocument/2006/relationships/tags" Target="../tags/tag19.xml"/><Relationship Id="rId21" Type="http://schemas.openxmlformats.org/officeDocument/2006/relationships/image" Target="../media/image26.pn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22.png"/><Relationship Id="rId2" Type="http://schemas.openxmlformats.org/officeDocument/2006/relationships/tags" Target="../tags/tag18.xml"/><Relationship Id="rId16" Type="http://schemas.openxmlformats.org/officeDocument/2006/relationships/notesSlide" Target="../notesSlides/notesSlide19.xml"/><Relationship Id="rId20" Type="http://schemas.openxmlformats.org/officeDocument/2006/relationships/image" Target="../media/image25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slideLayout" Target="../slideLayouts/slideLayout10.xml"/><Relationship Id="rId10" Type="http://schemas.openxmlformats.org/officeDocument/2006/relationships/tags" Target="../tags/tag26.xml"/><Relationship Id="rId19" Type="http://schemas.openxmlformats.org/officeDocument/2006/relationships/image" Target="../media/image24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8025196" y="1145612"/>
            <a:ext cx="3105404" cy="3105404"/>
            <a:chOff x="4241219" y="1574800"/>
            <a:chExt cx="3594100" cy="3594100"/>
          </a:xfrm>
        </p:grpSpPr>
        <p:sp>
          <p:nvSpPr>
            <p:cNvPr id="72" name="椭圆 71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1649" y="3210869"/>
            <a:ext cx="2530553" cy="2530553"/>
            <a:chOff x="4241219" y="1574800"/>
            <a:chExt cx="3594100" cy="3594100"/>
          </a:xfrm>
        </p:grpSpPr>
        <p:sp>
          <p:nvSpPr>
            <p:cNvPr id="42" name="椭圆 41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69323" y="2936095"/>
            <a:ext cx="1452080" cy="1452080"/>
            <a:chOff x="4241219" y="1574800"/>
            <a:chExt cx="3594100" cy="3594100"/>
          </a:xfrm>
        </p:grpSpPr>
        <p:sp>
          <p:nvSpPr>
            <p:cNvPr id="27" name="椭圆 2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175416" y="3778722"/>
            <a:ext cx="1866392" cy="1866392"/>
            <a:chOff x="4241219" y="1574800"/>
            <a:chExt cx="3594100" cy="3594100"/>
          </a:xfrm>
        </p:grpSpPr>
        <p:sp>
          <p:nvSpPr>
            <p:cNvPr id="57" name="椭圆 5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3305493" y="638497"/>
            <a:ext cx="5581014" cy="5581006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02100" y="1130300"/>
            <a:ext cx="330200" cy="330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343900" y="4699000"/>
            <a:ext cx="330200" cy="330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10569599" y="2270517"/>
            <a:ext cx="1708011" cy="1708011"/>
            <a:chOff x="4241219" y="1574800"/>
            <a:chExt cx="3594100" cy="3594100"/>
          </a:xfrm>
        </p:grpSpPr>
        <p:sp>
          <p:nvSpPr>
            <p:cNvPr id="87" name="椭圆 8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" name="文本框 101"/>
          <p:cNvSpPr txBox="1"/>
          <p:nvPr/>
        </p:nvSpPr>
        <p:spPr>
          <a:xfrm rot="16200000">
            <a:off x="6525027" y="2295817"/>
            <a:ext cx="923330" cy="2213269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  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Lab1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</p:txBody>
      </p:sp>
      <p:sp>
        <p:nvSpPr>
          <p:cNvPr id="104" name="TextBox 64"/>
          <p:cNvSpPr>
            <a:spLocks noChangeArrowheads="1"/>
          </p:cNvSpPr>
          <p:nvPr/>
        </p:nvSpPr>
        <p:spPr bwMode="auto">
          <a:xfrm>
            <a:off x="5720292" y="1409701"/>
            <a:ext cx="615553" cy="422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91440" tIns="45720" rIns="91440" bIns="4572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第八组汇报总结</a:t>
            </a:r>
          </a:p>
        </p:txBody>
      </p:sp>
      <p:sp>
        <p:nvSpPr>
          <p:cNvPr id="105" name="文本框 56"/>
          <p:cNvSpPr txBox="1">
            <a:spLocks noChangeArrowheads="1"/>
          </p:cNvSpPr>
          <p:nvPr/>
        </p:nvSpPr>
        <p:spPr bwMode="auto">
          <a:xfrm rot="16200000">
            <a:off x="7154131" y="3035990"/>
            <a:ext cx="367921" cy="23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汇报人：袁 子 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日期 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2023.11.10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6443316" y="2967442"/>
            <a:ext cx="0" cy="8368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30AA8A3-A22A-F354-165E-1CDC300082D2}"/>
              </a:ext>
            </a:extLst>
          </p:cNvPr>
          <p:cNvSpPr txBox="1"/>
          <p:nvPr/>
        </p:nvSpPr>
        <p:spPr>
          <a:xfrm>
            <a:off x="4131252" y="2838605"/>
            <a:ext cx="1758635" cy="200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组长：</a:t>
            </a:r>
            <a:b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</a:b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袁子诚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21302010020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组员：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毕云天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21302010002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章云天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21302010023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陈雅南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21302010034</a:t>
            </a:r>
            <a:b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</a:b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游年浩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21302010043</a:t>
            </a:r>
            <a:b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</a:b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黄子骕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21307130013</a:t>
            </a:r>
          </a:p>
        </p:txBody>
      </p:sp>
    </p:spTree>
    <p:extLst>
      <p:ext uri="{BB962C8B-B14F-4D97-AF65-F5344CB8AC3E}">
        <p14:creationId xmlns:p14="http://schemas.microsoft.com/office/powerpoint/2010/main" val="389131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a14="http://schemas.microsoft.com/office/drawing/2010/main"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4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8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61" presetID="2" presetClass="entr" presetSubtype="1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63" dur="7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64" dur="7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6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7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02" grpId="0"/>
          <p:bldP spid="104" grpId="0"/>
          <p:bldP spid="105" grpId="0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4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8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61" presetID="2" presetClass="entr" presetSubtype="1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6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7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02" grpId="0"/>
          <p:bldP spid="104" grpId="0"/>
          <p:bldP spid="105" grpId="0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83882" y="1892831"/>
            <a:ext cx="2858833" cy="1436103"/>
            <a:chOff x="1180786" y="1419622"/>
            <a:chExt cx="2144125" cy="1077077"/>
          </a:xfrm>
        </p:grpSpPr>
        <p:sp>
          <p:nvSpPr>
            <p:cNvPr id="3" name="Freeform 7"/>
            <p:cNvSpPr>
              <a:spLocks/>
            </p:cNvSpPr>
            <p:nvPr/>
          </p:nvSpPr>
          <p:spPr bwMode="auto">
            <a:xfrm>
              <a:off x="1180786" y="1419622"/>
              <a:ext cx="2144125" cy="107707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233"/>
                </a:cxn>
                <a:cxn ang="0">
                  <a:pos x="465" y="233"/>
                </a:cxn>
                <a:cxn ang="0">
                  <a:pos x="233" y="0"/>
                </a:cxn>
              </a:cxnLst>
              <a:rect l="0" t="0" r="r" b="b"/>
              <a:pathLst>
                <a:path w="465" h="233">
                  <a:moveTo>
                    <a:pt x="233" y="0"/>
                  </a:moveTo>
                  <a:cubicBezTo>
                    <a:pt x="104" y="0"/>
                    <a:pt x="0" y="104"/>
                    <a:pt x="0" y="233"/>
                  </a:cubicBezTo>
                  <a:cubicBezTo>
                    <a:pt x="465" y="233"/>
                    <a:pt x="465" y="233"/>
                    <a:pt x="465" y="233"/>
                  </a:cubicBezTo>
                  <a:cubicBezTo>
                    <a:pt x="465" y="104"/>
                    <a:pt x="361" y="0"/>
                    <a:pt x="233" y="0"/>
                  </a:cubicBezTo>
                  <a:close/>
                </a:path>
              </a:pathLst>
            </a:cu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TextBox 41"/>
            <p:cNvSpPr txBox="1"/>
            <p:nvPr/>
          </p:nvSpPr>
          <p:spPr>
            <a:xfrm>
              <a:off x="1857960" y="1540557"/>
              <a:ext cx="981508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45625"/>
              <a:r>
                <a:rPr lang="id-ID" sz="6400" spc="-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  <a:endParaRPr lang="en-US" sz="6400" spc="-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75075" y="3328932"/>
            <a:ext cx="2856236" cy="1430910"/>
            <a:chOff x="3574181" y="2496698"/>
            <a:chExt cx="2142177" cy="1073182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3574181" y="2496698"/>
              <a:ext cx="2142177" cy="1073182"/>
            </a:xfrm>
            <a:custGeom>
              <a:avLst/>
              <a:gdLst/>
              <a:ahLst/>
              <a:cxnLst>
                <a:cxn ang="0">
                  <a:pos x="233" y="232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233" y="232"/>
                </a:cxn>
              </a:cxnLst>
              <a:rect l="0" t="0" r="r" b="b"/>
              <a:pathLst>
                <a:path w="465" h="232">
                  <a:moveTo>
                    <a:pt x="233" y="232"/>
                  </a:moveTo>
                  <a:cubicBezTo>
                    <a:pt x="361" y="232"/>
                    <a:pt x="465" y="128"/>
                    <a:pt x="4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8"/>
                    <a:pt x="104" y="232"/>
                    <a:pt x="233" y="232"/>
                  </a:cubicBezTo>
                  <a:close/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42"/>
            <p:cNvSpPr txBox="1"/>
            <p:nvPr/>
          </p:nvSpPr>
          <p:spPr>
            <a:xfrm>
              <a:off x="4254367" y="2496698"/>
              <a:ext cx="981508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45625"/>
              <a:r>
                <a:rPr lang="id-ID" sz="6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  <a:endParaRPr lang="en-US" sz="6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768865" y="1892829"/>
            <a:ext cx="2853640" cy="1436103"/>
            <a:chOff x="5969524" y="1419622"/>
            <a:chExt cx="2140230" cy="1077077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969524" y="1419622"/>
              <a:ext cx="2140230" cy="1077077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33"/>
                </a:cxn>
                <a:cxn ang="0">
                  <a:pos x="464" y="233"/>
                </a:cxn>
                <a:cxn ang="0">
                  <a:pos x="232" y="0"/>
                </a:cxn>
              </a:cxnLst>
              <a:rect l="0" t="0" r="r" b="b"/>
              <a:pathLst>
                <a:path w="464" h="233">
                  <a:moveTo>
                    <a:pt x="232" y="0"/>
                  </a:moveTo>
                  <a:cubicBezTo>
                    <a:pt x="104" y="0"/>
                    <a:pt x="0" y="104"/>
                    <a:pt x="0" y="233"/>
                  </a:cubicBezTo>
                  <a:cubicBezTo>
                    <a:pt x="464" y="233"/>
                    <a:pt x="464" y="233"/>
                    <a:pt x="464" y="233"/>
                  </a:cubicBezTo>
                  <a:cubicBezTo>
                    <a:pt x="464" y="104"/>
                    <a:pt x="360" y="0"/>
                    <a:pt x="232" y="0"/>
                  </a:cubicBezTo>
                  <a:close/>
                </a:path>
              </a:pathLst>
            </a:cu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43"/>
            <p:cNvSpPr txBox="1"/>
            <p:nvPr/>
          </p:nvSpPr>
          <p:spPr>
            <a:xfrm>
              <a:off x="6633776" y="1519309"/>
              <a:ext cx="981508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45625"/>
              <a:r>
                <a:rPr lang="id-ID" sz="6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  <a:endParaRPr lang="en-US" sz="6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TextBox 17"/>
          <p:cNvSpPr txBox="1"/>
          <p:nvPr/>
        </p:nvSpPr>
        <p:spPr>
          <a:xfrm>
            <a:off x="1308903" y="3922101"/>
            <a:ext cx="3099992" cy="845598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just" defTabSz="323850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如果文件较大，保存整个文件的状态会导致性能开销较大，尤其是在频繁调用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undo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的情况下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Gill Sans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1383882" y="3473617"/>
            <a:ext cx="2858833" cy="303801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algn="ctr" defTabSz="323850">
              <a:lnSpc>
                <a:spcPct val="120000"/>
              </a:lnSpc>
              <a:spcBef>
                <a:spcPts val="850"/>
              </a:spcBef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性能开销大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4575075" y="2221392"/>
            <a:ext cx="2856236" cy="1027379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相当于是同时有两份文件需要保存在内存中，可能会导致内存占用较高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+mn-lt"/>
            </a:endParaRPr>
          </a:p>
        </p:txBody>
      </p:sp>
      <p:sp>
        <p:nvSpPr>
          <p:cNvPr id="15" name="TextBox 20"/>
          <p:cNvSpPr txBox="1"/>
          <p:nvPr/>
        </p:nvSpPr>
        <p:spPr>
          <a:xfrm>
            <a:off x="4555014" y="1889342"/>
            <a:ext cx="2856235" cy="303801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algn="ctr" defTabSz="323850">
              <a:lnSpc>
                <a:spcPct val="120000"/>
              </a:lnSpc>
              <a:spcBef>
                <a:spcPts val="850"/>
              </a:spcBef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内存占用高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7763670" y="3777961"/>
            <a:ext cx="2867306" cy="1026994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这样的实现没有办法连续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undo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多个之前做过的编辑命令，即只拥有上一个状态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7723547" y="3445911"/>
            <a:ext cx="2907429" cy="303801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algn="ctr" defTabSz="323850">
              <a:lnSpc>
                <a:spcPct val="120000"/>
              </a:lnSpc>
              <a:spcBef>
                <a:spcPts val="850"/>
              </a:spcBef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操作历史管理困难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8780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undo/redo 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命令问题分析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4F1E89-1714-23FA-42DF-C0837AFBD4CD}"/>
              </a:ext>
            </a:extLst>
          </p:cNvPr>
          <p:cNvSpPr txBox="1"/>
          <p:nvPr/>
        </p:nvSpPr>
        <p:spPr>
          <a:xfrm>
            <a:off x="1204486" y="5385501"/>
            <a:ext cx="535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改进建议：不要保存文件状态，而是实现逆向命令</a:t>
            </a:r>
          </a:p>
        </p:txBody>
      </p:sp>
    </p:spTree>
    <p:extLst>
      <p:ext uri="{BB962C8B-B14F-4D97-AF65-F5344CB8AC3E}">
        <p14:creationId xmlns:p14="http://schemas.microsoft.com/office/powerpoint/2010/main" val="275039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a14="http://schemas.microsoft.com/office/drawing/2010/main"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6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6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235075" y="1476375"/>
            <a:ext cx="9931400" cy="42275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Rectangle 13"/>
          <p:cNvSpPr/>
          <p:nvPr/>
        </p:nvSpPr>
        <p:spPr bwMode="auto">
          <a:xfrm>
            <a:off x="6925945" y="1476375"/>
            <a:ext cx="4143375" cy="16402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redo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栈和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undo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</a:t>
            </a:r>
          </a:p>
          <a:p>
            <a:pPr>
              <a:defRPr/>
            </a:pP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load/insert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等不可跳过的命令执行成功后，加入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undo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栈，并清空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redo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栈</a:t>
            </a: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0742421" y="833972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0349638" y="1673763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5122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undo/redo 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命令的实现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优例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35075" y="1753862"/>
            <a:ext cx="3501561" cy="799155"/>
          </a:xfrm>
          <a:prstGeom prst="rect">
            <a:avLst/>
          </a:prstGeom>
        </p:spPr>
      </p:pic>
      <p:sp>
        <p:nvSpPr>
          <p:cNvPr id="5" name="Rectangle 13"/>
          <p:cNvSpPr/>
          <p:nvPr>
            <p:custDataLst>
              <p:tags r:id="rId2"/>
            </p:custDataLst>
          </p:nvPr>
        </p:nvSpPr>
        <p:spPr bwMode="auto">
          <a:xfrm>
            <a:off x="7473950" y="2513330"/>
            <a:ext cx="3098165" cy="15265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defRPr/>
            </a:pPr>
            <a:endParaRPr lang="zh-CN" altLang="en-US" sz="2400" dirty="0">
              <a:solidFill>
                <a:prstClr val="black">
                  <a:lumMod val="85000"/>
                  <a:lumOff val="15000"/>
                </a:prstClr>
              </a:solidFill>
              <a:ea typeface="方正姚体" panose="02010601030101010101" charset="-122"/>
              <a:cs typeface="Open Sans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35075" y="2875280"/>
            <a:ext cx="5063490" cy="2506345"/>
          </a:xfrm>
          <a:prstGeom prst="rect">
            <a:avLst/>
          </a:prstGeom>
        </p:spPr>
      </p:pic>
      <p:sp>
        <p:nvSpPr>
          <p:cNvPr id="7" name="Rectangle 13"/>
          <p:cNvSpPr/>
          <p:nvPr>
            <p:custDataLst>
              <p:tags r:id="rId4"/>
            </p:custDataLst>
          </p:nvPr>
        </p:nvSpPr>
        <p:spPr bwMode="auto">
          <a:xfrm>
            <a:off x="6925945" y="2663825"/>
            <a:ext cx="3646170" cy="13760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undo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命令会执行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undo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队列末尾的命令的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undo()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函数，若能执行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load/save)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，则移动该命令到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redo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栈顶</a:t>
            </a:r>
          </a:p>
        </p:txBody>
      </p:sp>
      <p:sp>
        <p:nvSpPr>
          <p:cNvPr id="8" name="Rectangle 13"/>
          <p:cNvSpPr/>
          <p:nvPr>
            <p:custDataLst>
              <p:tags r:id="rId5"/>
            </p:custDataLst>
          </p:nvPr>
        </p:nvSpPr>
        <p:spPr bwMode="auto">
          <a:xfrm>
            <a:off x="6925945" y="4039870"/>
            <a:ext cx="3098165" cy="9042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redo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命令就简单执行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redo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栈顶的命令并出栈即可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accel="50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bldLvl="0" animBg="1"/>
          <p:bldP spid="20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bldLvl="0" animBg="1"/>
          <p:bldP spid="20" grpId="0"/>
          <p:bldP spid="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 flipH="1">
            <a:off x="10742421" y="833972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0349638" y="1673763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list-tree——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待改进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34847" y="491884"/>
            <a:ext cx="46191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并未使用组合模式，而是静态方法来生成树与打印树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生成树和打印树分别用了两个递归函数来完成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这样导致功能的拓展性不够强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B8F250-81C6-06DE-5A07-E6DE83174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62" y="1009317"/>
            <a:ext cx="6181025" cy="37757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24B683-CF02-4F04-DCAA-9FFC4699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459" y="3534073"/>
            <a:ext cx="5961539" cy="33003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AD4040-B075-2131-8E26-F789CB5439B3}"/>
              </a:ext>
            </a:extLst>
          </p:cNvPr>
          <p:cNvSpPr txBox="1"/>
          <p:nvPr/>
        </p:nvSpPr>
        <p:spPr>
          <a:xfrm>
            <a:off x="485578" y="5314278"/>
            <a:ext cx="396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改进建议：使用组合模式构建树，便于</a:t>
            </a:r>
            <a:r>
              <a:rPr lang="en-US" altLang="zh-CN" dirty="0" err="1"/>
              <a:t>dir</a:t>
            </a:r>
            <a:r>
              <a:rPr lang="en-US" altLang="zh-CN" dirty="0"/>
              <a:t>-tree</a:t>
            </a:r>
            <a:r>
              <a:rPr lang="zh-CN" altLang="en-US" dirty="0"/>
              <a:t>命令的实现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939679-CB97-A684-DBE0-E33474D9F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2168979"/>
            <a:ext cx="4738382" cy="21409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145824-EC2C-547D-95B9-BF6321663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1" y="947649"/>
            <a:ext cx="4738382" cy="18002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F213E4-0D16-E7E4-146F-8F860E35B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1" y="3628724"/>
            <a:ext cx="4738382" cy="1825291"/>
          </a:xfrm>
          <a:prstGeom prst="rect">
            <a:avLst/>
          </a:prstGeom>
        </p:spPr>
      </p:pic>
      <p:sp>
        <p:nvSpPr>
          <p:cNvPr id="9" name="文本框 56">
            <a:extLst>
              <a:ext uri="{FF2B5EF4-FFF2-40B4-BE49-F238E27FC236}">
                <a16:creationId xmlns:a16="http://schemas.microsoft.com/office/drawing/2014/main" id="{F7A0F578-BD30-64B8-009A-8B4AFE361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89" y="325438"/>
            <a:ext cx="50958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list-tree——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组合模式 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优例</a:t>
            </a:r>
          </a:p>
        </p:txBody>
      </p:sp>
    </p:spTree>
    <p:extLst>
      <p:ext uri="{BB962C8B-B14F-4D97-AF65-F5344CB8AC3E}">
        <p14:creationId xmlns:p14="http://schemas.microsoft.com/office/powerpoint/2010/main" val="29862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59396" y="1951101"/>
            <a:ext cx="2032000" cy="972163"/>
          </a:xfrm>
          <a:prstGeom prst="rect">
            <a:avLst/>
          </a:prstGeom>
          <a:noFill/>
          <a:ln w="9525">
            <a:noFill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658868" y="1950489"/>
            <a:ext cx="2032000" cy="97313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7237" tIns="74507" rIns="74507" bIns="745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None/>
              <a:defRPr/>
            </a:pPr>
            <a:endParaRPr lang="zh-CN" altLang="zh-CN" sz="5865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060342" y="864321"/>
            <a:ext cx="2534258" cy="1542098"/>
            <a:chOff x="7968642" y="1282151"/>
            <a:chExt cx="2534258" cy="1542098"/>
          </a:xfrm>
        </p:grpSpPr>
        <p:sp>
          <p:nvSpPr>
            <p:cNvPr id="35" name="TextBox 23"/>
            <p:cNvSpPr>
              <a:spLocks noChangeArrowheads="1"/>
            </p:cNvSpPr>
            <p:nvPr/>
          </p:nvSpPr>
          <p:spPr bwMode="auto">
            <a:xfrm>
              <a:off x="7981378" y="1282151"/>
              <a:ext cx="411480" cy="36830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←</a:t>
              </a:r>
            </a:p>
          </p:txBody>
        </p:sp>
        <p:sp>
          <p:nvSpPr>
            <p:cNvPr id="36" name="直接连接符 24"/>
            <p:cNvSpPr>
              <a:spLocks noChangeShapeType="1"/>
            </p:cNvSpPr>
            <p:nvPr/>
          </p:nvSpPr>
          <p:spPr bwMode="auto">
            <a:xfrm>
              <a:off x="8093483" y="1692401"/>
              <a:ext cx="1253717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Rectangle 37"/>
            <p:cNvSpPr/>
            <p:nvPr/>
          </p:nvSpPr>
          <p:spPr bwMode="auto">
            <a:xfrm>
              <a:off x="7968642" y="1699664"/>
              <a:ext cx="2534258" cy="1124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latin typeface="Arial Unicode MS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用树存储文件层级结构。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latin typeface="Arial Unicode MS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Title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latin typeface="Arial Unicode MS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类为有子树的节点，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latin typeface="Arial Unicode MS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Text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latin typeface="Arial Unicode MS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类为叶子节点。仅为需要遍历的功能提供先序与后序的接口。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65752" y="3847904"/>
            <a:ext cx="2534258" cy="1283653"/>
            <a:chOff x="7968642" y="1282151"/>
            <a:chExt cx="2534258" cy="1283653"/>
          </a:xfrm>
        </p:grpSpPr>
        <p:sp>
          <p:nvSpPr>
            <p:cNvPr id="47" name="TextBox 23"/>
            <p:cNvSpPr>
              <a:spLocks noChangeArrowheads="1"/>
            </p:cNvSpPr>
            <p:nvPr/>
          </p:nvSpPr>
          <p:spPr bwMode="auto">
            <a:xfrm>
              <a:off x="7981378" y="1282151"/>
              <a:ext cx="411480" cy="36830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→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直接连接符 24"/>
            <p:cNvSpPr>
              <a:spLocks noChangeShapeType="1"/>
            </p:cNvSpPr>
            <p:nvPr/>
          </p:nvSpPr>
          <p:spPr bwMode="auto">
            <a:xfrm>
              <a:off x="8093483" y="1692401"/>
              <a:ext cx="1253717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Rectangle 37"/>
            <p:cNvSpPr/>
            <p:nvPr/>
          </p:nvSpPr>
          <p:spPr bwMode="auto">
            <a:xfrm>
              <a:off x="7968642" y="1699664"/>
              <a:ext cx="2534258" cy="86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latin typeface="Arial Unicode MS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Lato" panose="020F0502020204030203" pitchFamily="34" charset="0"/>
                </a:rPr>
                <a:t>用于输出树状结构的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latin typeface="Arial Unicode MS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Lato" panose="020F0502020204030203" pitchFamily="34" charset="0"/>
                </a:rPr>
                <a:t>Visitor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latin typeface="Arial Unicode MS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Lato" panose="020F0502020204030203" pitchFamily="34" charset="0"/>
                </a:rPr>
                <a:t>。集中存放打印遍历的逻辑、辅助方法与变量。</a:t>
              </a:r>
            </a:p>
          </p:txBody>
        </p:sp>
      </p:grpSp>
      <p:sp>
        <p:nvSpPr>
          <p:cNvPr id="50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LIST-TREE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：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Visitor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模式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优例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9325" y="1007745"/>
            <a:ext cx="3162300" cy="18923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49325" y="3018155"/>
            <a:ext cx="3954780" cy="4375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49325" y="3554095"/>
            <a:ext cx="3956050" cy="17272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49325" y="5379720"/>
            <a:ext cx="3308350" cy="94615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757160" y="427990"/>
            <a:ext cx="4067810" cy="627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235075" y="1476375"/>
            <a:ext cx="9931400" cy="42275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Rectangle 13"/>
          <p:cNvSpPr/>
          <p:nvPr/>
        </p:nvSpPr>
        <p:spPr bwMode="auto">
          <a:xfrm>
            <a:off x="7105650" y="2405380"/>
            <a:ext cx="3098165" cy="16694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defRPr/>
            </a:pPr>
            <a:r>
              <a:rPr lang="zh-CN" altLang="en-US" sz="2400" dirty="0"/>
              <a:t>这里的实现是在命令日志中查找</a:t>
            </a:r>
            <a:r>
              <a:rPr lang="en-US" altLang="zh-CN" sz="2400" dirty="0"/>
              <a:t>load</a:t>
            </a:r>
            <a:r>
              <a:rPr lang="zh-CN" altLang="en-US" sz="2400" dirty="0"/>
              <a:t>和</a:t>
            </a:r>
            <a:r>
              <a:rPr lang="en-US" altLang="zh-CN" sz="2400" dirty="0"/>
              <a:t>save</a:t>
            </a:r>
            <a:r>
              <a:rPr lang="zh-CN" altLang="en-US" sz="2400" dirty="0"/>
              <a:t>命令来统计时间，而非直接在内存中计时</a:t>
            </a:r>
            <a:endParaRPr lang="en-US" altLang="zh-CN" sz="2400" dirty="0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0742421" y="833972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0349638" y="1673763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stats 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命令的实现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待改进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35075" y="1476375"/>
            <a:ext cx="5724525" cy="42278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262A09-6761-65C3-EBF1-03C28FF8B874}"/>
              </a:ext>
            </a:extLst>
          </p:cNvPr>
          <p:cNvSpPr txBox="1"/>
          <p:nvPr/>
        </p:nvSpPr>
        <p:spPr>
          <a:xfrm>
            <a:off x="7195382" y="416840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修改建议：不要进入文件去查询命令，而是维护一个时间戳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0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0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605072" y="3152932"/>
            <a:ext cx="1048158" cy="1048158"/>
            <a:chOff x="4241219" y="1574800"/>
            <a:chExt cx="3594100" cy="3594100"/>
          </a:xfrm>
        </p:grpSpPr>
        <p:sp>
          <p:nvSpPr>
            <p:cNvPr id="18" name="椭圆 17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6892" y="3318583"/>
            <a:ext cx="1347221" cy="1347221"/>
            <a:chOff x="4241219" y="1574800"/>
            <a:chExt cx="3594100" cy="3594100"/>
          </a:xfrm>
        </p:grpSpPr>
        <p:sp>
          <p:nvSpPr>
            <p:cNvPr id="33" name="椭圆 3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/>
          <p:cNvSpPr/>
          <p:nvPr/>
        </p:nvSpPr>
        <p:spPr>
          <a:xfrm>
            <a:off x="4081723" y="1051869"/>
            <a:ext cx="4028554" cy="4028548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38596" y="2944045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42071" y="3982869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64"/>
          <p:cNvSpPr>
            <a:spLocks noChangeArrowheads="1"/>
          </p:cNvSpPr>
          <p:nvPr/>
        </p:nvSpPr>
        <p:spPr bwMode="auto">
          <a:xfrm>
            <a:off x="4789966" y="1387172"/>
            <a:ext cx="26120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THREE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4066230" y="3045444"/>
            <a:ext cx="4144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Lab2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适配度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413183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a14="http://schemas.microsoft.com/office/drawing/2010/main"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235075" y="1476375"/>
            <a:ext cx="9931400" cy="42275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0742421" y="833972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0488119" y="1154112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Logger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问题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待改进：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6282E9-B885-0325-66AE-36D8A3A7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75" y="1944638"/>
            <a:ext cx="5334365" cy="21985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1A627B-EFD4-1E82-56DB-01D7853285C2}"/>
              </a:ext>
            </a:extLst>
          </p:cNvPr>
          <p:cNvSpPr txBox="1"/>
          <p:nvPr/>
        </p:nvSpPr>
        <p:spPr>
          <a:xfrm>
            <a:off x="6650358" y="2513555"/>
            <a:ext cx="427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 </a:t>
            </a:r>
            <a:r>
              <a:rPr lang="zh-CN" altLang="en-US" dirty="0"/>
              <a:t>一个函数一个类，没有总体记录</a:t>
            </a:r>
            <a:r>
              <a:rPr lang="en-US" altLang="zh-CN" dirty="0"/>
              <a:t>log</a:t>
            </a:r>
            <a:r>
              <a:rPr lang="zh-CN" altLang="en-US" dirty="0"/>
              <a:t>信                                              息的类，每次执行命令直接写入日志中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CDE60C-DE21-438C-0421-33ADFDE9B8C7}"/>
              </a:ext>
            </a:extLst>
          </p:cNvPr>
          <p:cNvSpPr txBox="1"/>
          <p:nvPr/>
        </p:nvSpPr>
        <p:spPr>
          <a:xfrm>
            <a:off x="6650358" y="3739581"/>
            <a:ext cx="4196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对于</a:t>
            </a:r>
            <a:r>
              <a:rPr lang="en-US" altLang="zh-CN" dirty="0"/>
              <a:t>lab2</a:t>
            </a:r>
            <a:r>
              <a:rPr lang="zh-CN" altLang="en-US" dirty="0"/>
              <a:t>需要维护每一个</a:t>
            </a:r>
            <a:r>
              <a:rPr lang="en-US" altLang="zh-CN" dirty="0"/>
              <a:t>workspace</a:t>
            </a:r>
            <a:r>
              <a:rPr lang="zh-CN" altLang="en-US" dirty="0"/>
              <a:t>的日志，不适配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对于打印日志的时候需要去查已打印的日志，带来巨大的性能损失</a:t>
            </a:r>
          </a:p>
        </p:txBody>
      </p:sp>
    </p:spTree>
    <p:extLst>
      <p:ext uri="{BB962C8B-B14F-4D97-AF65-F5344CB8AC3E}">
        <p14:creationId xmlns:p14="http://schemas.microsoft.com/office/powerpoint/2010/main" val="407465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a14="http://schemas.microsoft.com/office/drawing/2010/main"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accel="50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Logger——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单例模式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14" name="矩形 13"/>
          <p:cNvSpPr/>
          <p:nvPr>
            <p:custDataLst>
              <p:tags r:id="rId1"/>
            </p:custDataLst>
          </p:nvPr>
        </p:nvSpPr>
        <p:spPr bwMode="auto">
          <a:xfrm>
            <a:off x="1235075" y="1476375"/>
            <a:ext cx="9931400" cy="42275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4330" y="1223645"/>
            <a:ext cx="6677025" cy="47339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275830" y="1577340"/>
            <a:ext cx="351726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性质：</a:t>
            </a:r>
          </a:p>
          <a:p>
            <a:pPr indent="457200"/>
            <a:r>
              <a:rPr lang="zh-CN" altLang="en-US"/>
              <a:t>懒汉式，在第一次调用的时候实例化</a:t>
            </a:r>
          </a:p>
          <a:p>
            <a:pPr indent="457200"/>
            <a:r>
              <a:rPr lang="zh-CN" altLang="en-US"/>
              <a:t>私有化，构造函数和实例都是私有的</a:t>
            </a:r>
          </a:p>
          <a:p>
            <a:pPr indent="457200"/>
            <a:r>
              <a:rPr lang="zh-CN" altLang="en-US"/>
              <a:t>唯一实例，</a:t>
            </a:r>
            <a:r>
              <a:rPr lang="en-US" altLang="zh-CN"/>
              <a:t>getInstance()</a:t>
            </a:r>
            <a:r>
              <a:rPr lang="zh-CN" altLang="en-US"/>
              <a:t>作为外部访问实例的唯一方式，也只能构造唯一的一个实例</a:t>
            </a:r>
          </a:p>
          <a:p>
            <a:pPr indent="0"/>
            <a:r>
              <a:rPr lang="zh-CN" altLang="en-US" sz="2400" b="1"/>
              <a:t>优势：</a:t>
            </a:r>
          </a:p>
          <a:p>
            <a:pPr indent="457200"/>
            <a:r>
              <a:rPr lang="zh-CN" altLang="en-US"/>
              <a:t>全局唯一</a:t>
            </a:r>
            <a:r>
              <a:rPr lang="en-US" altLang="zh-CN"/>
              <a:t>Logger</a:t>
            </a:r>
            <a:r>
              <a:rPr lang="zh-CN" altLang="en-US"/>
              <a:t>实例，能够保证统一使用一个</a:t>
            </a:r>
            <a:r>
              <a:rPr lang="en-US" altLang="zh-CN"/>
              <a:t>Logger</a:t>
            </a:r>
            <a:r>
              <a:rPr lang="zh-CN" altLang="en-US"/>
              <a:t>类，保证数据安全</a:t>
            </a:r>
          </a:p>
          <a:p>
            <a:pPr indent="457200"/>
            <a:r>
              <a:rPr lang="zh-CN" altLang="en-US"/>
              <a:t>节约资源，避免</a:t>
            </a:r>
            <a:r>
              <a:rPr lang="en-US" altLang="zh-CN"/>
              <a:t>Logger</a:t>
            </a:r>
            <a:r>
              <a:rPr lang="zh-CN" altLang="en-US"/>
              <a:t>实体类的反复创建和销毁</a:t>
            </a:r>
          </a:p>
          <a:p>
            <a:pPr indent="45720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5" dur="2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5" dur="2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20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"/>
          <p:cNvGrpSpPr/>
          <p:nvPr/>
        </p:nvGrpSpPr>
        <p:grpSpPr bwMode="auto">
          <a:xfrm>
            <a:off x="217488" y="2030413"/>
            <a:ext cx="1824037" cy="1825625"/>
            <a:chOff x="0" y="0"/>
            <a:chExt cx="1368152" cy="1368152"/>
          </a:xfrm>
        </p:grpSpPr>
        <p:sp>
          <p:nvSpPr>
            <p:cNvPr id="40" name="椭圆 8"/>
            <p:cNvSpPr>
              <a:spLocks noChangeArrowheads="1"/>
            </p:cNvSpPr>
            <p:nvPr/>
          </p:nvSpPr>
          <p:spPr bwMode="auto">
            <a:xfrm>
              <a:off x="0" y="0"/>
              <a:ext cx="1368152" cy="1368152"/>
            </a:xfrm>
            <a:prstGeom prst="ellipse">
              <a:avLst/>
            </a:prstGeom>
            <a:noFill/>
            <a:ln w="0">
              <a:solidFill>
                <a:schemeClr val="tx1">
                  <a:lumMod val="50000"/>
                  <a:lumOff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41" name="椭圆 11"/>
            <p:cNvSpPr>
              <a:spLocks noChangeArrowheads="1"/>
            </p:cNvSpPr>
            <p:nvPr/>
          </p:nvSpPr>
          <p:spPr bwMode="auto">
            <a:xfrm>
              <a:off x="144016" y="144016"/>
              <a:ext cx="1080120" cy="1080120"/>
            </a:xfrm>
            <a:prstGeom prst="ellipse">
              <a:avLst/>
            </a:prstGeom>
            <a:noFill/>
            <a:ln w="0">
              <a:solidFill>
                <a:schemeClr val="tx1">
                  <a:lumMod val="50000"/>
                  <a:lumOff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</p:grpSp>
      <p:sp>
        <p:nvSpPr>
          <p:cNvPr id="86" name="文本框 56"/>
          <p:cNvSpPr txBox="1">
            <a:spLocks noChangeArrowheads="1"/>
          </p:cNvSpPr>
          <p:nvPr/>
        </p:nvSpPr>
        <p:spPr bwMode="auto">
          <a:xfrm>
            <a:off x="1046189" y="331744"/>
            <a:ext cx="50958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Logger——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层级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3565" y="2686050"/>
            <a:ext cx="1088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</a:t>
            </a:r>
          </a:p>
          <a:p>
            <a:pPr algn="ctr"/>
            <a:r>
              <a:rPr lang="zh-CN" altLang="en-US" dirty="0"/>
              <a:t>客户端</a:t>
            </a:r>
          </a:p>
        </p:txBody>
      </p:sp>
      <p:grpSp>
        <p:nvGrpSpPr>
          <p:cNvPr id="6" name="Group 2"/>
          <p:cNvGrpSpPr/>
          <p:nvPr/>
        </p:nvGrpSpPr>
        <p:grpSpPr bwMode="auto">
          <a:xfrm>
            <a:off x="3007678" y="2030413"/>
            <a:ext cx="1824037" cy="1825625"/>
            <a:chOff x="0" y="0"/>
            <a:chExt cx="1368152" cy="1368152"/>
          </a:xfrm>
        </p:grpSpPr>
        <p:sp>
          <p:nvSpPr>
            <p:cNvPr id="7" name="椭圆 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368152" cy="1368152"/>
            </a:xfrm>
            <a:prstGeom prst="ellipse">
              <a:avLst/>
            </a:prstGeom>
            <a:noFill/>
            <a:ln w="0">
              <a:solidFill>
                <a:schemeClr val="tx1">
                  <a:lumMod val="50000"/>
                  <a:lumOff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8" name="椭圆 1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44016" y="144016"/>
              <a:ext cx="1080120" cy="1080120"/>
            </a:xfrm>
            <a:prstGeom prst="ellipse">
              <a:avLst/>
            </a:prstGeom>
            <a:noFill/>
            <a:ln w="0">
              <a:solidFill>
                <a:schemeClr val="tx1">
                  <a:lumMod val="50000"/>
                  <a:lumOff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3373755" y="2686050"/>
            <a:ext cx="1088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Session</a:t>
            </a:r>
          </a:p>
          <a:p>
            <a:pPr algn="ctr"/>
            <a:r>
              <a:rPr lang="zh-CN" altLang="en-US"/>
              <a:t>会话</a:t>
            </a:r>
          </a:p>
        </p:txBody>
      </p:sp>
      <p:pic>
        <p:nvPicPr>
          <p:cNvPr id="12" name="图片 11" descr="3b333635303031363bbcfdcdb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12340" y="2486025"/>
            <a:ext cx="662940" cy="91440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049145" y="2369185"/>
            <a:ext cx="982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启动</a:t>
            </a:r>
          </a:p>
        </p:txBody>
      </p:sp>
      <p:grpSp>
        <p:nvGrpSpPr>
          <p:cNvPr id="24" name="Group 2"/>
          <p:cNvGrpSpPr/>
          <p:nvPr/>
        </p:nvGrpSpPr>
        <p:grpSpPr bwMode="auto">
          <a:xfrm>
            <a:off x="5797233" y="1961198"/>
            <a:ext cx="1824037" cy="1825625"/>
            <a:chOff x="0" y="0"/>
            <a:chExt cx="1368152" cy="1368152"/>
          </a:xfrm>
        </p:grpSpPr>
        <p:sp>
          <p:nvSpPr>
            <p:cNvPr id="25" name="椭圆 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368152" cy="1368152"/>
            </a:xfrm>
            <a:prstGeom prst="ellipse">
              <a:avLst/>
            </a:prstGeom>
            <a:noFill/>
            <a:ln w="0">
              <a:solidFill>
                <a:schemeClr val="tx1">
                  <a:lumMod val="50000"/>
                  <a:lumOff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26" name="椭圆 1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4016" y="144016"/>
              <a:ext cx="1080120" cy="1080120"/>
            </a:xfrm>
            <a:prstGeom prst="ellipse">
              <a:avLst/>
            </a:prstGeom>
            <a:noFill/>
            <a:ln w="0">
              <a:solidFill>
                <a:schemeClr val="tx1">
                  <a:lumMod val="50000"/>
                  <a:lumOff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方正正黑简体"/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>
            <p:custDataLst>
              <p:tags r:id="rId3"/>
            </p:custDataLst>
          </p:nvPr>
        </p:nvSpPr>
        <p:spPr>
          <a:xfrm>
            <a:off x="6163310" y="2616835"/>
            <a:ext cx="1088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Logger</a:t>
            </a:r>
          </a:p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4756150" y="2348865"/>
            <a:ext cx="121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唯一实例化</a:t>
            </a:r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79425" y="4745990"/>
            <a:ext cx="4215765" cy="15309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33645" y="4582795"/>
            <a:ext cx="4242435" cy="2092325"/>
          </a:xfrm>
          <a:prstGeom prst="rect">
            <a:avLst/>
          </a:prstGeom>
        </p:spPr>
      </p:pic>
      <p:sp>
        <p:nvSpPr>
          <p:cNvPr id="33" name="文本框 32"/>
          <p:cNvSpPr txBox="1"/>
          <p:nvPr>
            <p:custDataLst>
              <p:tags r:id="rId7"/>
            </p:custDataLst>
          </p:nvPr>
        </p:nvSpPr>
        <p:spPr>
          <a:xfrm>
            <a:off x="7493635" y="2369185"/>
            <a:ext cx="121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维护</a:t>
            </a:r>
          </a:p>
        </p:txBody>
      </p:sp>
      <p:pic>
        <p:nvPicPr>
          <p:cNvPr id="42" name="图片 41" descr="3b333635303031363bbcfdcdb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03165" y="2486025"/>
            <a:ext cx="662940" cy="9144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8583295" y="1410335"/>
            <a:ext cx="3308350" cy="2928620"/>
          </a:xfrm>
          <a:prstGeom prst="rect">
            <a:avLst/>
          </a:prstGeom>
        </p:spPr>
      </p:pic>
      <p:pic>
        <p:nvPicPr>
          <p:cNvPr id="54" name="图片 53" descr="3b333635303031363bbcfdcdb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93990" y="2486025"/>
            <a:ext cx="66294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6" grpId="0"/>
          <p:bldP spid="4" grpId="0"/>
          <p:bldP spid="9" grpId="0"/>
          <p:bldP spid="13" grpId="0"/>
          <p:bldP spid="27" grpId="0"/>
          <p:bldP spid="29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6" grpId="0"/>
          <p:bldP spid="4" grpId="0"/>
          <p:bldP spid="9" grpId="0"/>
          <p:bldP spid="13" grpId="0"/>
          <p:bldP spid="27" grpId="0"/>
          <p:bldP spid="29" grpId="0"/>
          <p:bldP spid="3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409699" y="1996634"/>
            <a:ext cx="1527284" cy="1527280"/>
            <a:chOff x="959689" y="2270186"/>
            <a:chExt cx="2203333" cy="2203328"/>
          </a:xfrm>
        </p:grpSpPr>
        <p:sp>
          <p:nvSpPr>
            <p:cNvPr id="31" name="椭圆 30"/>
            <p:cNvSpPr/>
            <p:nvPr/>
          </p:nvSpPr>
          <p:spPr>
            <a:xfrm>
              <a:off x="959689" y="2270186"/>
              <a:ext cx="2203333" cy="2203328"/>
            </a:xfrm>
            <a:prstGeom prst="ellipse">
              <a:avLst/>
            </a:prstGeom>
            <a:solidFill>
              <a:srgbClr val="FBF8EF"/>
            </a:solidFill>
            <a:ln w="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1046941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49041" y="2459539"/>
              <a:ext cx="1824627" cy="1824622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24805" y="2647066"/>
            <a:ext cx="1527284" cy="1527280"/>
            <a:chOff x="959689" y="2270186"/>
            <a:chExt cx="2203333" cy="2203328"/>
          </a:xfrm>
        </p:grpSpPr>
        <p:sp>
          <p:nvSpPr>
            <p:cNvPr id="29" name="椭圆 28"/>
            <p:cNvSpPr/>
            <p:nvPr/>
          </p:nvSpPr>
          <p:spPr>
            <a:xfrm>
              <a:off x="959689" y="2270186"/>
              <a:ext cx="2203333" cy="2203328"/>
            </a:xfrm>
            <a:prstGeom prst="ellipse">
              <a:avLst/>
            </a:prstGeom>
            <a:solidFill>
              <a:srgbClr val="FBF8EF"/>
            </a:solidFill>
            <a:ln w="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46941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49041" y="2459539"/>
              <a:ext cx="1824627" cy="1824622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39911" y="2647066"/>
            <a:ext cx="1527284" cy="1527280"/>
            <a:chOff x="959689" y="2270186"/>
            <a:chExt cx="2203333" cy="2203328"/>
          </a:xfrm>
        </p:grpSpPr>
        <p:sp>
          <p:nvSpPr>
            <p:cNvPr id="36" name="椭圆 35"/>
            <p:cNvSpPr/>
            <p:nvPr/>
          </p:nvSpPr>
          <p:spPr>
            <a:xfrm>
              <a:off x="959689" y="2270186"/>
              <a:ext cx="2203333" cy="2203328"/>
            </a:xfrm>
            <a:prstGeom prst="ellipse">
              <a:avLst/>
            </a:prstGeom>
            <a:solidFill>
              <a:srgbClr val="FBF8EF"/>
            </a:solidFill>
            <a:ln w="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46941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49041" y="2459539"/>
              <a:ext cx="1824627" cy="1824622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255016" y="1996634"/>
            <a:ext cx="1527284" cy="1527280"/>
            <a:chOff x="959689" y="2270186"/>
            <a:chExt cx="2203333" cy="2203328"/>
          </a:xfrm>
        </p:grpSpPr>
        <p:sp>
          <p:nvSpPr>
            <p:cNvPr id="41" name="椭圆 40"/>
            <p:cNvSpPr/>
            <p:nvPr/>
          </p:nvSpPr>
          <p:spPr>
            <a:xfrm>
              <a:off x="959689" y="2270186"/>
              <a:ext cx="2203333" cy="2203328"/>
            </a:xfrm>
            <a:prstGeom prst="ellipse">
              <a:avLst/>
            </a:prstGeom>
            <a:solidFill>
              <a:srgbClr val="FBF8EF"/>
            </a:solidFill>
            <a:ln w="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椭圆 41"/>
            <p:cNvSpPr/>
            <p:nvPr/>
          </p:nvSpPr>
          <p:spPr>
            <a:xfrm>
              <a:off x="1046941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3" name="椭圆 42"/>
            <p:cNvSpPr/>
            <p:nvPr/>
          </p:nvSpPr>
          <p:spPr>
            <a:xfrm>
              <a:off x="1149041" y="2459539"/>
              <a:ext cx="1824627" cy="1824622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3861238" y="-44444"/>
            <a:ext cx="4179676" cy="2108083"/>
          </a:xfrm>
          <a:custGeom>
            <a:avLst/>
            <a:gdLst>
              <a:gd name="connsiteX0" fmla="*/ 922 w 4179676"/>
              <a:gd name="connsiteY0" fmla="*/ 0 h 2108083"/>
              <a:gd name="connsiteX1" fmla="*/ 4178755 w 4179676"/>
              <a:gd name="connsiteY1" fmla="*/ 0 h 2108083"/>
              <a:gd name="connsiteX2" fmla="*/ 4179676 w 4179676"/>
              <a:gd name="connsiteY2" fmla="*/ 18249 h 2108083"/>
              <a:gd name="connsiteX3" fmla="*/ 2089838 w 4179676"/>
              <a:gd name="connsiteY3" fmla="*/ 2108083 h 2108083"/>
              <a:gd name="connsiteX4" fmla="*/ 0 w 4179676"/>
              <a:gd name="connsiteY4" fmla="*/ 18249 h 210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9676" h="2108083">
                <a:moveTo>
                  <a:pt x="922" y="0"/>
                </a:moveTo>
                <a:lnTo>
                  <a:pt x="4178755" y="0"/>
                </a:lnTo>
                <a:lnTo>
                  <a:pt x="4179676" y="18249"/>
                </a:lnTo>
                <a:cubicBezTo>
                  <a:pt x="4179676" y="1172432"/>
                  <a:pt x="3244024" y="2108083"/>
                  <a:pt x="2089838" y="2108083"/>
                </a:cubicBezTo>
                <a:cubicBezTo>
                  <a:pt x="935652" y="2108083"/>
                  <a:pt x="0" y="1172432"/>
                  <a:pt x="0" y="18249"/>
                </a:cubicBezTo>
                <a:close/>
              </a:path>
            </a:pathLst>
          </a:custGeom>
          <a:solidFill>
            <a:srgbClr val="FBF8EF"/>
          </a:solidFill>
          <a:ln w="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498052" y="501765"/>
            <a:ext cx="2906048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</a:rPr>
              <a:t>CONCENTS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50" name="TextBox 64"/>
          <p:cNvSpPr>
            <a:spLocks noChangeArrowheads="1"/>
          </p:cNvSpPr>
          <p:nvPr/>
        </p:nvSpPr>
        <p:spPr bwMode="auto">
          <a:xfrm>
            <a:off x="586477" y="3611556"/>
            <a:ext cx="29172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模块与设计</a:t>
            </a:r>
          </a:p>
        </p:txBody>
      </p:sp>
      <p:sp>
        <p:nvSpPr>
          <p:cNvPr id="51" name="TextBox 64"/>
          <p:cNvSpPr>
            <a:spLocks noChangeArrowheads="1"/>
          </p:cNvSpPr>
          <p:nvPr/>
        </p:nvSpPr>
        <p:spPr bwMode="auto">
          <a:xfrm>
            <a:off x="8668437" y="3611556"/>
            <a:ext cx="2700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总结</a:t>
            </a:r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6086082" y="4261987"/>
            <a:ext cx="2700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Lab2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适配度分析</a:t>
            </a:r>
          </a:p>
        </p:txBody>
      </p:sp>
      <p:sp>
        <p:nvSpPr>
          <p:cNvPr id="53" name="TextBox 64"/>
          <p:cNvSpPr>
            <a:spLocks noChangeArrowheads="1"/>
          </p:cNvSpPr>
          <p:nvPr/>
        </p:nvSpPr>
        <p:spPr bwMode="auto">
          <a:xfrm>
            <a:off x="3115266" y="4261987"/>
            <a:ext cx="29708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Lab1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案例分析</a:t>
            </a:r>
          </a:p>
        </p:txBody>
      </p:sp>
      <p:sp>
        <p:nvSpPr>
          <p:cNvPr id="56" name="TextBox 64"/>
          <p:cNvSpPr>
            <a:spLocks noChangeArrowheads="1"/>
          </p:cNvSpPr>
          <p:nvPr/>
        </p:nvSpPr>
        <p:spPr bwMode="auto">
          <a:xfrm>
            <a:off x="1710114" y="2258180"/>
            <a:ext cx="96289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  <a:sym typeface="+mn-lt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  <a:sym typeface="+mn-lt"/>
            </a:endParaRPr>
          </a:p>
        </p:txBody>
      </p:sp>
      <p:sp>
        <p:nvSpPr>
          <p:cNvPr id="57" name="TextBox 64"/>
          <p:cNvSpPr>
            <a:spLocks noChangeArrowheads="1"/>
          </p:cNvSpPr>
          <p:nvPr/>
        </p:nvSpPr>
        <p:spPr bwMode="auto">
          <a:xfrm>
            <a:off x="4160452" y="2858397"/>
            <a:ext cx="125599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  <a:sym typeface="+mn-lt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  <a:sym typeface="+mn-lt"/>
            </a:endParaRPr>
          </a:p>
        </p:txBody>
      </p:sp>
      <p:sp>
        <p:nvSpPr>
          <p:cNvPr id="58" name="TextBox 64"/>
          <p:cNvSpPr>
            <a:spLocks noChangeArrowheads="1"/>
          </p:cNvSpPr>
          <p:nvPr/>
        </p:nvSpPr>
        <p:spPr bwMode="auto">
          <a:xfrm>
            <a:off x="6814752" y="2858397"/>
            <a:ext cx="125599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  <a:sym typeface="+mn-lt"/>
              </a:rPr>
              <a:t>03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  <a:sym typeface="+mn-lt"/>
            </a:endParaRPr>
          </a:p>
        </p:txBody>
      </p:sp>
      <p:sp>
        <p:nvSpPr>
          <p:cNvPr id="59" name="TextBox 64"/>
          <p:cNvSpPr>
            <a:spLocks noChangeArrowheads="1"/>
          </p:cNvSpPr>
          <p:nvPr/>
        </p:nvSpPr>
        <p:spPr bwMode="auto">
          <a:xfrm>
            <a:off x="9357321" y="2271724"/>
            <a:ext cx="125599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  <a:sym typeface="+mn-lt"/>
              </a:rPr>
              <a:t>04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357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a14="http://schemas.microsoft.com/office/drawing/2010/main"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75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775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48" grpId="0"/>
          <p:bldP spid="50" grpId="0"/>
          <p:bldP spid="51" grpId="0"/>
          <p:bldP spid="52" grpId="0"/>
          <p:bldP spid="53" grpId="0"/>
          <p:bldP spid="56" grpId="0"/>
          <p:bldP spid="57" grpId="0"/>
          <p:bldP spid="58" grpId="0"/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75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775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48" grpId="0"/>
          <p:bldP spid="50" grpId="0"/>
          <p:bldP spid="51" grpId="0"/>
          <p:bldP spid="52" grpId="0"/>
          <p:bldP spid="53" grpId="0"/>
          <p:bldP spid="56" grpId="0"/>
          <p:bldP spid="57" grpId="0"/>
          <p:bldP spid="58" grpId="0"/>
          <p:bldP spid="59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44842" y="1161311"/>
            <a:ext cx="2858833" cy="1436103"/>
            <a:chOff x="1180786" y="1419622"/>
            <a:chExt cx="2144125" cy="1077077"/>
          </a:xfrm>
        </p:grpSpPr>
        <p:sp>
          <p:nvSpPr>
            <p:cNvPr id="3" name="Freeform 7"/>
            <p:cNvSpPr/>
            <p:nvPr/>
          </p:nvSpPr>
          <p:spPr bwMode="auto">
            <a:xfrm>
              <a:off x="1180786" y="1419622"/>
              <a:ext cx="2144125" cy="107707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233"/>
                </a:cxn>
                <a:cxn ang="0">
                  <a:pos x="465" y="233"/>
                </a:cxn>
                <a:cxn ang="0">
                  <a:pos x="233" y="0"/>
                </a:cxn>
              </a:cxnLst>
              <a:rect l="0" t="0" r="r" b="b"/>
              <a:pathLst>
                <a:path w="465" h="233">
                  <a:moveTo>
                    <a:pt x="233" y="0"/>
                  </a:moveTo>
                  <a:cubicBezTo>
                    <a:pt x="104" y="0"/>
                    <a:pt x="0" y="104"/>
                    <a:pt x="0" y="233"/>
                  </a:cubicBezTo>
                  <a:cubicBezTo>
                    <a:pt x="465" y="233"/>
                    <a:pt x="465" y="233"/>
                    <a:pt x="465" y="233"/>
                  </a:cubicBezTo>
                  <a:cubicBezTo>
                    <a:pt x="465" y="104"/>
                    <a:pt x="361" y="0"/>
                    <a:pt x="233" y="0"/>
                  </a:cubicBezTo>
                  <a:close/>
                </a:path>
              </a:pathLst>
            </a:cu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TextBox 41"/>
            <p:cNvSpPr txBox="1"/>
            <p:nvPr/>
          </p:nvSpPr>
          <p:spPr>
            <a:xfrm>
              <a:off x="1857960" y="1540557"/>
              <a:ext cx="981508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45870"/>
              <a:r>
                <a:rPr lang="id-ID" sz="6400" spc="-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  <a:endParaRPr lang="en-US" sz="6400" spc="-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8"/>
          <p:cNvSpPr txBox="1"/>
          <p:nvPr/>
        </p:nvSpPr>
        <p:spPr>
          <a:xfrm>
            <a:off x="1124646" y="2758661"/>
            <a:ext cx="3499224" cy="469552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algn="ctr" defTabSz="323850">
              <a:lnSpc>
                <a:spcPct val="120000"/>
              </a:lnSpc>
              <a:spcBef>
                <a:spcPts val="850"/>
              </a:spcBef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Multi-workspace</a:t>
            </a:r>
          </a:p>
        </p:txBody>
      </p:sp>
      <p:sp>
        <p:nvSpPr>
          <p:cNvPr id="18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Lab2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需求分析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930607" y="1161311"/>
            <a:ext cx="2858833" cy="1436103"/>
            <a:chOff x="1180786" y="1419622"/>
            <a:chExt cx="2144125" cy="1077077"/>
          </a:xfrm>
        </p:grpSpPr>
        <p:sp>
          <p:nvSpPr>
            <p:cNvPr id="20" name="Freeform 7"/>
            <p:cNvSpPr/>
            <p:nvPr>
              <p:custDataLst>
                <p:tags r:id="rId2"/>
              </p:custDataLst>
            </p:nvPr>
          </p:nvSpPr>
          <p:spPr bwMode="auto">
            <a:xfrm>
              <a:off x="1180786" y="1419622"/>
              <a:ext cx="2144125" cy="107707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233"/>
                </a:cxn>
                <a:cxn ang="0">
                  <a:pos x="465" y="233"/>
                </a:cxn>
                <a:cxn ang="0">
                  <a:pos x="233" y="0"/>
                </a:cxn>
              </a:cxnLst>
              <a:rect l="0" t="0" r="r" b="b"/>
              <a:pathLst>
                <a:path w="465" h="233">
                  <a:moveTo>
                    <a:pt x="233" y="0"/>
                  </a:moveTo>
                  <a:cubicBezTo>
                    <a:pt x="104" y="0"/>
                    <a:pt x="0" y="104"/>
                    <a:pt x="0" y="233"/>
                  </a:cubicBezTo>
                  <a:cubicBezTo>
                    <a:pt x="465" y="233"/>
                    <a:pt x="465" y="233"/>
                    <a:pt x="465" y="233"/>
                  </a:cubicBezTo>
                  <a:cubicBezTo>
                    <a:pt x="465" y="104"/>
                    <a:pt x="361" y="0"/>
                    <a:pt x="233" y="0"/>
                  </a:cubicBezTo>
                  <a:close/>
                </a:path>
              </a:pathLst>
            </a:cu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41"/>
            <p:cNvSpPr txBox="1"/>
            <p:nvPr>
              <p:custDataLst>
                <p:tags r:id="rId3"/>
              </p:custDataLst>
            </p:nvPr>
          </p:nvSpPr>
          <p:spPr>
            <a:xfrm>
              <a:off x="1857960" y="1540557"/>
              <a:ext cx="981508" cy="807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45870"/>
              <a:r>
                <a:rPr lang="id-ID" sz="6400" spc="-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</a:t>
              </a:r>
              <a:r>
                <a:rPr lang="en-US" altLang="id-ID" sz="6400" spc="-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</a:p>
          </p:txBody>
        </p:sp>
      </p:grpSp>
      <p:sp>
        <p:nvSpPr>
          <p:cNvPr id="23" name="TextBox 18"/>
          <p:cNvSpPr txBox="1"/>
          <p:nvPr>
            <p:custDataLst>
              <p:tags r:id="rId1"/>
            </p:custDataLst>
          </p:nvPr>
        </p:nvSpPr>
        <p:spPr>
          <a:xfrm>
            <a:off x="6930607" y="2770672"/>
            <a:ext cx="2858833" cy="1102033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algn="ctr" defTabSz="323850">
              <a:lnSpc>
                <a:spcPct val="120000"/>
              </a:lnSpc>
              <a:spcBef>
                <a:spcPts val="850"/>
              </a:spcBef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层级调整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 defTabSz="323850">
              <a:lnSpc>
                <a:spcPct val="120000"/>
              </a:lnSpc>
              <a:spcBef>
                <a:spcPts val="850"/>
              </a:spcBef>
            </a:pP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EA81E3-8752-A48D-1B18-877D9903C5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98" y="3573293"/>
            <a:ext cx="7432681" cy="2795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918062" y="2333869"/>
            <a:ext cx="4064000" cy="4064794"/>
          </a:xfrm>
          <a:prstGeom prst="ellips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1498876" y="2914797"/>
            <a:ext cx="2902373" cy="2902940"/>
          </a:xfrm>
          <a:prstGeom prst="ellipse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079350" y="3495385"/>
            <a:ext cx="1741423" cy="1741763"/>
          </a:xfrm>
          <a:prstGeom prst="ellips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659825" y="4075972"/>
            <a:ext cx="580475" cy="580588"/>
          </a:xfrm>
          <a:prstGeom prst="ellipse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16196" y="1465019"/>
            <a:ext cx="2743200" cy="2874148"/>
            <a:chOff x="2624096" y="1496769"/>
            <a:chExt cx="2743200" cy="2874148"/>
          </a:xfrm>
        </p:grpSpPr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4859296" y="1496769"/>
              <a:ext cx="508000" cy="1"/>
            </a:xfrm>
            <a:prstGeom prst="line">
              <a:avLst/>
            </a:prstGeom>
            <a:noFill/>
            <a:ln w="0">
              <a:solidFill>
                <a:schemeClr val="tx1">
                  <a:lumMod val="65000"/>
                  <a:lumOff val="3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rot="5400000">
              <a:off x="2305469" y="1817090"/>
              <a:ext cx="2872454" cy="2235200"/>
            </a:xfrm>
            <a:prstGeom prst="line">
              <a:avLst/>
            </a:prstGeom>
            <a:noFill/>
            <a:ln w="0">
              <a:solidFill>
                <a:schemeClr val="tx1">
                  <a:lumMod val="65000"/>
                  <a:lumOff val="3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59396" y="1951101"/>
            <a:ext cx="2032000" cy="972163"/>
          </a:xfrm>
          <a:prstGeom prst="rect">
            <a:avLst/>
          </a:prstGeom>
          <a:noFill/>
          <a:ln w="9525">
            <a:noFill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658868" y="1950489"/>
            <a:ext cx="20320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7237" tIns="74507" rIns="74507" bIns="745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None/>
              <a:defRPr/>
            </a:pPr>
            <a:endParaRPr lang="zh-CN" altLang="zh-CN" sz="5867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398795" y="2437182"/>
            <a:ext cx="2260601" cy="2359274"/>
            <a:chOff x="3106695" y="2468932"/>
            <a:chExt cx="2260601" cy="2359274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4859296" y="2468932"/>
              <a:ext cx="508000" cy="1"/>
            </a:xfrm>
            <a:prstGeom prst="line">
              <a:avLst/>
            </a:prstGeom>
            <a:noFill/>
            <a:ln w="0">
              <a:solidFill>
                <a:schemeClr val="tx1">
                  <a:lumMod val="65000"/>
                  <a:lumOff val="3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rot="5400000">
              <a:off x="2802681" y="2773285"/>
              <a:ext cx="2358935" cy="1750907"/>
            </a:xfrm>
            <a:prstGeom prst="line">
              <a:avLst/>
            </a:prstGeom>
            <a:noFill/>
            <a:ln w="0">
              <a:solidFill>
                <a:schemeClr val="tx1">
                  <a:lumMod val="65000"/>
                  <a:lumOff val="3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658868" y="2923625"/>
            <a:ext cx="20320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7237" tIns="74507" rIns="74507" bIns="745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None/>
              <a:defRPr/>
            </a:pPr>
            <a:endParaRPr lang="zh-CN" altLang="zh-CN" sz="5867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00116" y="3408667"/>
            <a:ext cx="1859280" cy="1799349"/>
            <a:chOff x="3508016" y="3440417"/>
            <a:chExt cx="1859280" cy="1799349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859296" y="3441096"/>
              <a:ext cx="508000" cy="1"/>
            </a:xfrm>
            <a:prstGeom prst="line">
              <a:avLst/>
            </a:prstGeom>
            <a:noFill/>
            <a:ln w="0">
              <a:solidFill>
                <a:schemeClr val="tx1">
                  <a:lumMod val="65000"/>
                  <a:lumOff val="3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rot="5400000">
              <a:off x="3283981" y="3664452"/>
              <a:ext cx="1799349" cy="1351280"/>
            </a:xfrm>
            <a:prstGeom prst="line">
              <a:avLst/>
            </a:prstGeom>
            <a:noFill/>
            <a:ln w="0">
              <a:solidFill>
                <a:schemeClr val="tx1">
                  <a:lumMod val="65000"/>
                  <a:lumOff val="3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04820" y="4381104"/>
            <a:ext cx="1454576" cy="1236780"/>
            <a:chOff x="3912720" y="4412854"/>
            <a:chExt cx="1454576" cy="123678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859296" y="4413259"/>
              <a:ext cx="508000" cy="1"/>
            </a:xfrm>
            <a:prstGeom prst="line">
              <a:avLst/>
            </a:prstGeom>
            <a:noFill/>
            <a:ln w="0">
              <a:solidFill>
                <a:schemeClr val="tx1">
                  <a:lumMod val="65000"/>
                  <a:lumOff val="3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rot="5400000">
              <a:off x="3766432" y="4559142"/>
              <a:ext cx="1236780" cy="944203"/>
            </a:xfrm>
            <a:prstGeom prst="line">
              <a:avLst/>
            </a:prstGeom>
            <a:noFill/>
            <a:ln w="0">
              <a:solidFill>
                <a:schemeClr val="tx1">
                  <a:lumMod val="65000"/>
                  <a:lumOff val="3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658867" y="2202901"/>
            <a:ext cx="1295002" cy="385763"/>
            <a:chOff x="5366767" y="2234651"/>
            <a:chExt cx="1295002" cy="385763"/>
          </a:xfrm>
        </p:grpSpPr>
        <p:sp>
          <p:nvSpPr>
            <p:cNvPr id="25" name="TextBox 15"/>
            <p:cNvSpPr>
              <a:spLocks noChangeArrowheads="1"/>
            </p:cNvSpPr>
            <p:nvPr/>
          </p:nvSpPr>
          <p:spPr bwMode="auto">
            <a:xfrm>
              <a:off x="5750942" y="2241001"/>
              <a:ext cx="91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Command 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椭圆 16"/>
            <p:cNvSpPr>
              <a:spLocks noChangeArrowheads="1"/>
            </p:cNvSpPr>
            <p:nvPr/>
          </p:nvSpPr>
          <p:spPr bwMode="auto">
            <a:xfrm>
              <a:off x="5366767" y="2234651"/>
              <a:ext cx="385762" cy="385763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58867" y="3299864"/>
            <a:ext cx="1384770" cy="382587"/>
            <a:chOff x="5366767" y="3331614"/>
            <a:chExt cx="1384770" cy="382587"/>
          </a:xfrm>
        </p:grpSpPr>
        <p:sp>
          <p:nvSpPr>
            <p:cNvPr id="28" name="TextBox 17"/>
            <p:cNvSpPr>
              <a:spLocks noChangeArrowheads="1"/>
            </p:cNvSpPr>
            <p:nvPr/>
          </p:nvSpPr>
          <p:spPr bwMode="auto">
            <a:xfrm>
              <a:off x="5750942" y="3334789"/>
              <a:ext cx="100059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Workspace 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椭圆 18"/>
            <p:cNvSpPr>
              <a:spLocks noChangeArrowheads="1"/>
            </p:cNvSpPr>
            <p:nvPr/>
          </p:nvSpPr>
          <p:spPr bwMode="auto">
            <a:xfrm>
              <a:off x="5366767" y="3331614"/>
              <a:ext cx="385762" cy="382587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658867" y="4220614"/>
            <a:ext cx="1153938" cy="382587"/>
            <a:chOff x="5366767" y="4252364"/>
            <a:chExt cx="1153938" cy="382587"/>
          </a:xfrm>
        </p:grpSpPr>
        <p:sp>
          <p:nvSpPr>
            <p:cNvPr id="31" name="TextBox 19"/>
            <p:cNvSpPr>
              <a:spLocks noChangeArrowheads="1"/>
            </p:cNvSpPr>
            <p:nvPr/>
          </p:nvSpPr>
          <p:spPr bwMode="auto">
            <a:xfrm>
              <a:off x="5750942" y="4258714"/>
              <a:ext cx="7697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Session 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椭圆 20"/>
            <p:cNvSpPr>
              <a:spLocks noChangeArrowheads="1"/>
            </p:cNvSpPr>
            <p:nvPr/>
          </p:nvSpPr>
          <p:spPr bwMode="auto">
            <a:xfrm>
              <a:off x="5366767" y="4252364"/>
              <a:ext cx="385762" cy="382587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658867" y="1282151"/>
            <a:ext cx="1270956" cy="385763"/>
            <a:chOff x="5366767" y="1313901"/>
            <a:chExt cx="1270956" cy="385763"/>
          </a:xfrm>
        </p:grpSpPr>
        <p:sp>
          <p:nvSpPr>
            <p:cNvPr id="38" name="TextBox 12"/>
            <p:cNvSpPr>
              <a:spLocks noChangeArrowheads="1"/>
            </p:cNvSpPr>
            <p:nvPr/>
          </p:nvSpPr>
          <p:spPr bwMode="auto">
            <a:xfrm>
              <a:off x="5750942" y="1320251"/>
              <a:ext cx="8867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File editor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椭圆 25"/>
            <p:cNvSpPr>
              <a:spLocks noChangeArrowheads="1"/>
            </p:cNvSpPr>
            <p:nvPr/>
          </p:nvSpPr>
          <p:spPr bwMode="auto">
            <a:xfrm>
              <a:off x="5366767" y="1313901"/>
              <a:ext cx="385762" cy="385763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265046" y="3837230"/>
            <a:ext cx="2534258" cy="1370787"/>
            <a:chOff x="7968642" y="1282151"/>
            <a:chExt cx="2534258" cy="1370787"/>
          </a:xfrm>
        </p:grpSpPr>
        <p:sp>
          <p:nvSpPr>
            <p:cNvPr id="35" name="TextBox 23"/>
            <p:cNvSpPr>
              <a:spLocks noChangeArrowheads="1"/>
            </p:cNvSpPr>
            <p:nvPr/>
          </p:nvSpPr>
          <p:spPr bwMode="auto">
            <a:xfrm>
              <a:off x="7981378" y="12821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单元测试</a:t>
              </a:r>
            </a:p>
          </p:txBody>
        </p:sp>
        <p:sp>
          <p:nvSpPr>
            <p:cNvPr id="36" name="直接连接符 24"/>
            <p:cNvSpPr>
              <a:spLocks noChangeShapeType="1"/>
            </p:cNvSpPr>
            <p:nvPr/>
          </p:nvSpPr>
          <p:spPr bwMode="auto">
            <a:xfrm>
              <a:off x="8093483" y="1692401"/>
              <a:ext cx="1253717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Rectangle 37"/>
            <p:cNvSpPr/>
            <p:nvPr/>
          </p:nvSpPr>
          <p:spPr bwMode="auto">
            <a:xfrm>
              <a:off x="7968642" y="1699664"/>
              <a:ext cx="2534258" cy="95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对</a:t>
              </a: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file editor</a:t>
              </a: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中的函数进行单元测试，检测所有实现的具体功能</a:t>
              </a:r>
              <a:endParaRPr lang="es-E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endParaRPr>
            </a:p>
          </p:txBody>
        </p:sp>
      </p:grpSp>
      <p:sp>
        <p:nvSpPr>
          <p:cNvPr id="50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单元测试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857BADE8-475A-DDAF-E10D-CF727FF53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440" y="966386"/>
            <a:ext cx="3479979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2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a14="http://schemas.microsoft.com/office/drawing/2010/main"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44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0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1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4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5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8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9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4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50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95594" y="38971"/>
            <a:ext cx="7787534" cy="7787534"/>
            <a:chOff x="4241219" y="1574800"/>
            <a:chExt cx="3594100" cy="3594100"/>
          </a:xfrm>
        </p:grpSpPr>
        <p:sp>
          <p:nvSpPr>
            <p:cNvPr id="3" name="椭圆 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4242" y="2917825"/>
              <a:ext cx="908054" cy="90805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05072" y="3152932"/>
            <a:ext cx="1048158" cy="1048158"/>
            <a:chOff x="4241219" y="1574800"/>
            <a:chExt cx="3594100" cy="3594100"/>
          </a:xfrm>
        </p:grpSpPr>
        <p:sp>
          <p:nvSpPr>
            <p:cNvPr id="18" name="椭圆 17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6892" y="3318583"/>
            <a:ext cx="1347221" cy="1347221"/>
            <a:chOff x="4241219" y="1574800"/>
            <a:chExt cx="3594100" cy="3594100"/>
          </a:xfrm>
        </p:grpSpPr>
        <p:sp>
          <p:nvSpPr>
            <p:cNvPr id="33" name="椭圆 3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/>
          <p:cNvSpPr/>
          <p:nvPr/>
        </p:nvSpPr>
        <p:spPr>
          <a:xfrm>
            <a:off x="4081723" y="1051869"/>
            <a:ext cx="4028554" cy="4028548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38596" y="2944045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42071" y="3982869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64"/>
          <p:cNvSpPr>
            <a:spLocks noChangeArrowheads="1"/>
          </p:cNvSpPr>
          <p:nvPr/>
        </p:nvSpPr>
        <p:spPr bwMode="auto">
          <a:xfrm>
            <a:off x="4789966" y="1387172"/>
            <a:ext cx="26120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FOUR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4023838" y="2715792"/>
            <a:ext cx="4144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总结与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反思</a:t>
            </a:r>
          </a:p>
        </p:txBody>
      </p:sp>
    </p:spTree>
    <p:extLst>
      <p:ext uri="{BB962C8B-B14F-4D97-AF65-F5344CB8AC3E}">
        <p14:creationId xmlns:p14="http://schemas.microsoft.com/office/powerpoint/2010/main" val="393679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a14="http://schemas.microsoft.com/office/drawing/2010/main"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22906" y="1788888"/>
            <a:ext cx="3146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14509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具体功能的实现方法，避免资源消耗过大，性能较低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18"/>
          <p:cNvSpPr txBox="1"/>
          <p:nvPr/>
        </p:nvSpPr>
        <p:spPr>
          <a:xfrm>
            <a:off x="3240506" y="2736205"/>
            <a:ext cx="571099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总结与反思</a:t>
            </a:r>
          </a:p>
        </p:txBody>
      </p:sp>
      <p:sp>
        <p:nvSpPr>
          <p:cNvPr id="5" name="TextBox 18"/>
          <p:cNvSpPr txBox="1"/>
          <p:nvPr/>
        </p:nvSpPr>
        <p:spPr>
          <a:xfrm>
            <a:off x="4895867" y="1250748"/>
            <a:ext cx="2400267" cy="4205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代码的性能考量</a:t>
            </a:r>
          </a:p>
        </p:txBody>
      </p:sp>
      <p:sp>
        <p:nvSpPr>
          <p:cNvPr id="6" name="矩形 5"/>
          <p:cNvSpPr/>
          <p:nvPr/>
        </p:nvSpPr>
        <p:spPr>
          <a:xfrm>
            <a:off x="1318634" y="3118892"/>
            <a:ext cx="23634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14509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类的创建与组织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8"/>
          <p:cNvSpPr txBox="1"/>
          <p:nvPr/>
        </p:nvSpPr>
        <p:spPr>
          <a:xfrm>
            <a:off x="1300225" y="2667486"/>
            <a:ext cx="2400267" cy="4205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对需求的理解</a:t>
            </a:r>
          </a:p>
        </p:txBody>
      </p:sp>
      <p:sp>
        <p:nvSpPr>
          <p:cNvPr id="8" name="矩形 7"/>
          <p:cNvSpPr/>
          <p:nvPr/>
        </p:nvSpPr>
        <p:spPr>
          <a:xfrm>
            <a:off x="8662347" y="3118892"/>
            <a:ext cx="2363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14509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预留改动的空间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18"/>
          <p:cNvSpPr txBox="1"/>
          <p:nvPr/>
        </p:nvSpPr>
        <p:spPr>
          <a:xfrm>
            <a:off x="8643938" y="2667486"/>
            <a:ext cx="2400267" cy="4205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设计的弹性</a:t>
            </a:r>
          </a:p>
        </p:txBody>
      </p:sp>
      <p:sp>
        <p:nvSpPr>
          <p:cNvPr id="10" name="矩形 9"/>
          <p:cNvSpPr/>
          <p:nvPr/>
        </p:nvSpPr>
        <p:spPr>
          <a:xfrm>
            <a:off x="4308616" y="4972192"/>
            <a:ext cx="3574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14509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对软件进行拓展的时候，无需做较大改动，从而避免原有的功能出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bug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4631558" y="4444004"/>
            <a:ext cx="2928884" cy="4205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开闭原则</a:t>
            </a:r>
          </a:p>
        </p:txBody>
      </p:sp>
    </p:spTree>
    <p:extLst>
      <p:ext uri="{BB962C8B-B14F-4D97-AF65-F5344CB8AC3E}">
        <p14:creationId xmlns:p14="http://schemas.microsoft.com/office/powerpoint/2010/main" val="11988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95594" y="38971"/>
            <a:ext cx="7787534" cy="7787534"/>
            <a:chOff x="4241219" y="1574800"/>
            <a:chExt cx="3594100" cy="3594100"/>
          </a:xfrm>
        </p:grpSpPr>
        <p:sp>
          <p:nvSpPr>
            <p:cNvPr id="3" name="椭圆 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4242" y="2917825"/>
              <a:ext cx="908054" cy="90805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05072" y="3152932"/>
            <a:ext cx="1048158" cy="1048158"/>
            <a:chOff x="4241219" y="1574800"/>
            <a:chExt cx="3594100" cy="3594100"/>
          </a:xfrm>
        </p:grpSpPr>
        <p:sp>
          <p:nvSpPr>
            <p:cNvPr id="18" name="椭圆 17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6892" y="3318583"/>
            <a:ext cx="1347221" cy="1347221"/>
            <a:chOff x="4241219" y="1574800"/>
            <a:chExt cx="3594100" cy="3594100"/>
          </a:xfrm>
        </p:grpSpPr>
        <p:sp>
          <p:nvSpPr>
            <p:cNvPr id="33" name="椭圆 3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/>
          <p:cNvSpPr/>
          <p:nvPr/>
        </p:nvSpPr>
        <p:spPr>
          <a:xfrm>
            <a:off x="4081723" y="1051869"/>
            <a:ext cx="4028554" cy="4028548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055947" y="3046003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42071" y="3982869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64"/>
          <p:cNvSpPr>
            <a:spLocks noChangeArrowheads="1"/>
          </p:cNvSpPr>
          <p:nvPr/>
        </p:nvSpPr>
        <p:spPr bwMode="auto">
          <a:xfrm>
            <a:off x="4789966" y="1387172"/>
            <a:ext cx="26120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ONE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4141189" y="2817750"/>
            <a:ext cx="4144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模块与设计</a:t>
            </a:r>
          </a:p>
        </p:txBody>
      </p:sp>
    </p:spTree>
    <p:extLst>
      <p:ext uri="{BB962C8B-B14F-4D97-AF65-F5344CB8AC3E}">
        <p14:creationId xmlns:p14="http://schemas.microsoft.com/office/powerpoint/2010/main" val="229665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a14="http://schemas.microsoft.com/office/drawing/2010/main"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006116" y="2631821"/>
            <a:ext cx="2032000" cy="972163"/>
          </a:xfrm>
          <a:prstGeom prst="rect">
            <a:avLst/>
          </a:prstGeom>
          <a:noFill/>
          <a:ln w="9525">
            <a:noFill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005588" y="2631209"/>
            <a:ext cx="2032000" cy="97313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7237" tIns="74507" rIns="74507" bIns="745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None/>
              <a:defRPr/>
            </a:pPr>
            <a:endParaRPr lang="zh-CN" altLang="zh-CN" sz="5865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005588" y="3604345"/>
            <a:ext cx="2032000" cy="9715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7237" tIns="74507" rIns="74507" bIns="745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None/>
              <a:defRPr/>
            </a:pPr>
            <a:endParaRPr lang="zh-CN" altLang="zh-CN" sz="5865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05587" y="3017606"/>
            <a:ext cx="3455035" cy="836295"/>
            <a:chOff x="5366767" y="2234651"/>
            <a:chExt cx="3455035" cy="836295"/>
          </a:xfrm>
        </p:grpSpPr>
        <p:sp>
          <p:nvSpPr>
            <p:cNvPr id="25" name="TextBox 15"/>
            <p:cNvSpPr>
              <a:spLocks noChangeArrowheads="1"/>
            </p:cNvSpPr>
            <p:nvPr/>
          </p:nvSpPr>
          <p:spPr bwMode="auto">
            <a:xfrm>
              <a:off x="5750942" y="2241001"/>
              <a:ext cx="3070860" cy="82994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组合模式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+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访问者模式</a:t>
              </a: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——ListTree</a:t>
              </a:r>
            </a:p>
          </p:txBody>
        </p:sp>
        <p:sp>
          <p:nvSpPr>
            <p:cNvPr id="26" name="椭圆 16"/>
            <p:cNvSpPr>
              <a:spLocks noChangeArrowheads="1"/>
            </p:cNvSpPr>
            <p:nvPr/>
          </p:nvSpPr>
          <p:spPr bwMode="auto">
            <a:xfrm>
              <a:off x="5366767" y="2234651"/>
              <a:ext cx="385762" cy="385763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05587" y="4630824"/>
            <a:ext cx="3455035" cy="833120"/>
            <a:chOff x="5366767" y="3331614"/>
            <a:chExt cx="3455035" cy="833120"/>
          </a:xfrm>
        </p:grpSpPr>
        <p:sp>
          <p:nvSpPr>
            <p:cNvPr id="28" name="TextBox 17"/>
            <p:cNvSpPr>
              <a:spLocks noChangeArrowheads="1"/>
            </p:cNvSpPr>
            <p:nvPr/>
          </p:nvSpPr>
          <p:spPr bwMode="auto">
            <a:xfrm>
              <a:off x="5750942" y="3334789"/>
              <a:ext cx="3070860" cy="82994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单例模式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+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观察者模式</a:t>
              </a: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——Logger</a:t>
              </a:r>
            </a:p>
          </p:txBody>
        </p:sp>
        <p:sp>
          <p:nvSpPr>
            <p:cNvPr id="29" name="椭圆 18"/>
            <p:cNvSpPr>
              <a:spLocks noChangeArrowheads="1"/>
            </p:cNvSpPr>
            <p:nvPr/>
          </p:nvSpPr>
          <p:spPr bwMode="auto">
            <a:xfrm>
              <a:off x="5366767" y="3331614"/>
              <a:ext cx="385762" cy="382587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05587" y="1404071"/>
            <a:ext cx="1981835" cy="836295"/>
            <a:chOff x="5366767" y="1313901"/>
            <a:chExt cx="1981835" cy="836295"/>
          </a:xfrm>
        </p:grpSpPr>
        <p:sp>
          <p:nvSpPr>
            <p:cNvPr id="38" name="TextBox 12"/>
            <p:cNvSpPr>
              <a:spLocks noChangeArrowheads="1"/>
            </p:cNvSpPr>
            <p:nvPr/>
          </p:nvSpPr>
          <p:spPr bwMode="auto">
            <a:xfrm>
              <a:off x="5750942" y="1320251"/>
              <a:ext cx="1597660" cy="82994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命令模式</a:t>
              </a: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——Command</a:t>
              </a:r>
            </a:p>
          </p:txBody>
        </p:sp>
        <p:sp>
          <p:nvSpPr>
            <p:cNvPr id="39" name="椭圆 25"/>
            <p:cNvSpPr>
              <a:spLocks noChangeArrowheads="1"/>
            </p:cNvSpPr>
            <p:nvPr/>
          </p:nvSpPr>
          <p:spPr bwMode="auto">
            <a:xfrm>
              <a:off x="5366767" y="1313901"/>
              <a:ext cx="385762" cy="385763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0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设计模式概述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97120" y="984250"/>
            <a:ext cx="69443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Session类作为参与者，执行对应的具体命令；</a:t>
            </a:r>
          </a:p>
          <a:p>
            <a:r>
              <a:rPr lang="zh-CN" altLang="en-US"/>
              <a:t>Command类，提供统一的抽象接口；</a:t>
            </a:r>
          </a:p>
          <a:p>
            <a:r>
              <a:rPr lang="zh-CN" altLang="en-US"/>
              <a:t>XXXCommand类，负责调用接收者的具体操作；</a:t>
            </a:r>
          </a:p>
          <a:p>
            <a:r>
              <a:rPr lang="zh-CN" altLang="en-US"/>
              <a:t>FileOperator类，执行具体的操作。</a:t>
            </a:r>
          </a:p>
          <a:p>
            <a:r>
              <a:rPr lang="en-US" altLang="zh-CN"/>
              <a:t>——方便拓展命令，处理撤销功能较为方便</a:t>
            </a:r>
          </a:p>
        </p:txBody>
      </p: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4897120" y="2789555"/>
            <a:ext cx="6944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Node类</a:t>
            </a:r>
            <a:r>
              <a:rPr lang="zh-CN" altLang="en-US"/>
              <a:t>作为树结构节点的抽象接口；</a:t>
            </a:r>
          </a:p>
          <a:p>
            <a:r>
              <a:rPr lang="en-US" altLang="zh-CN"/>
              <a:t>Visitor</a:t>
            </a:r>
            <a:r>
              <a:rPr lang="zh-CN" altLang="en-US"/>
              <a:t>类作为访问</a:t>
            </a:r>
            <a:r>
              <a:rPr lang="en-US" altLang="zh-CN"/>
              <a:t>Node</a:t>
            </a:r>
            <a:r>
              <a:rPr lang="zh-CN" altLang="en-US"/>
              <a:t>的方法接口；</a:t>
            </a:r>
          </a:p>
          <a:p>
            <a:r>
              <a:rPr lang="en-US" altLang="zh-CN"/>
              <a:t>Title和Text都继承了Node</a:t>
            </a:r>
            <a:r>
              <a:rPr lang="zh-CN" altLang="en-US"/>
              <a:t>类</a:t>
            </a:r>
            <a:r>
              <a:rPr lang="en-US" altLang="zh-CN"/>
              <a:t>，</a:t>
            </a:r>
            <a:r>
              <a:rPr lang="zh-CN" altLang="en-US"/>
              <a:t>为</a:t>
            </a:r>
            <a:r>
              <a:rPr lang="en-US" altLang="zh-CN"/>
              <a:t>Visitor</a:t>
            </a:r>
            <a:r>
              <a:rPr lang="zh-CN" altLang="en-US"/>
              <a:t>类提供</a:t>
            </a:r>
            <a:r>
              <a:rPr lang="en-US" altLang="zh-CN"/>
              <a:t>accept</a:t>
            </a:r>
            <a:r>
              <a:rPr lang="zh-CN" altLang="en-US"/>
              <a:t>方法，调用</a:t>
            </a:r>
            <a:r>
              <a:rPr lang="en-US" altLang="zh-CN"/>
              <a:t>Visitor</a:t>
            </a:r>
            <a:r>
              <a:rPr lang="zh-CN" altLang="en-US"/>
              <a:t>的相应访问方法。</a:t>
            </a:r>
          </a:p>
          <a:p>
            <a:r>
              <a:rPr lang="en-US" altLang="zh-CN"/>
              <a:t>——</a:t>
            </a:r>
            <a:r>
              <a:rPr lang="zh-CN" altLang="en-US"/>
              <a:t>将用于实现功能的具体逻辑从</a:t>
            </a:r>
            <a:r>
              <a:rPr lang="en-US" altLang="zh-CN"/>
              <a:t>Node</a:t>
            </a:r>
            <a:r>
              <a:rPr lang="zh-CN" altLang="en-US"/>
              <a:t>中分离出来。</a:t>
            </a:r>
          </a:p>
          <a:p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4897120" y="4640580"/>
            <a:ext cx="6944360" cy="1860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Logger</a:t>
            </a:r>
            <a:r>
              <a:rPr lang="zh-CN" altLang="en-US"/>
              <a:t>类实现懒汉式单例模式，</a:t>
            </a:r>
            <a:r>
              <a:rPr lang="zh-CN" altLang="en-US">
                <a:sym typeface="+mn-ea"/>
              </a:rPr>
              <a:t>在第一次调用的时候实例化；</a:t>
            </a:r>
            <a:endParaRPr lang="zh-CN" altLang="en-US"/>
          </a:p>
          <a:p>
            <a:r>
              <a:rPr lang="zh-CN" altLang="en-US">
                <a:sym typeface="+mn-ea"/>
              </a:rPr>
              <a:t>构造函数和实例都是私有；</a:t>
            </a:r>
          </a:p>
          <a:p>
            <a:r>
              <a:rPr lang="en-US" altLang="zh-CN">
                <a:sym typeface="+mn-ea"/>
              </a:rPr>
              <a:t>getInstance()</a:t>
            </a:r>
            <a:r>
              <a:rPr lang="zh-CN" altLang="en-US">
                <a:sym typeface="+mn-ea"/>
              </a:rPr>
              <a:t>作为外部访问实例的唯一方式，构造唯一的一个实例；</a:t>
            </a:r>
          </a:p>
          <a:p>
            <a:r>
              <a:rPr lang="zh-CN" altLang="en-US"/>
              <a:t>当有一条命令成功执行后，通知</a:t>
            </a:r>
            <a:r>
              <a:rPr lang="en-US" altLang="zh-CN"/>
              <a:t>Logger</a:t>
            </a:r>
            <a:r>
              <a:rPr lang="zh-CN" altLang="en-US"/>
              <a:t>记录命令</a:t>
            </a:r>
          </a:p>
          <a:p>
            <a:r>
              <a:rPr lang="en-US" altLang="zh-CN"/>
              <a:t>——</a:t>
            </a:r>
            <a:r>
              <a:rPr lang="zh-CN" altLang="en-US">
                <a:sym typeface="+mn-ea"/>
              </a:rPr>
              <a:t>全局唯一</a:t>
            </a:r>
            <a:r>
              <a:rPr lang="en-US" altLang="zh-CN">
                <a:sym typeface="+mn-ea"/>
              </a:rPr>
              <a:t>Logger</a:t>
            </a:r>
            <a:r>
              <a:rPr lang="zh-CN" altLang="en-US">
                <a:sym typeface="+mn-ea"/>
              </a:rPr>
              <a:t>实例，节约资源，避免</a:t>
            </a:r>
            <a:r>
              <a:rPr lang="en-US" altLang="zh-CN">
                <a:sym typeface="+mn-ea"/>
              </a:rPr>
              <a:t>Logger</a:t>
            </a:r>
            <a:r>
              <a:rPr lang="zh-CN" altLang="en-US">
                <a:sym typeface="+mn-ea"/>
              </a:rPr>
              <a:t>实体类的反复创建和销毁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95594" y="38971"/>
            <a:ext cx="7787534" cy="7787534"/>
            <a:chOff x="4241219" y="1574800"/>
            <a:chExt cx="3594100" cy="3594100"/>
          </a:xfrm>
        </p:grpSpPr>
        <p:sp>
          <p:nvSpPr>
            <p:cNvPr id="3" name="椭圆 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4242" y="2917825"/>
              <a:ext cx="908054" cy="90805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05072" y="3152932"/>
            <a:ext cx="1048158" cy="1048158"/>
            <a:chOff x="4241219" y="1574800"/>
            <a:chExt cx="3594100" cy="3594100"/>
          </a:xfrm>
        </p:grpSpPr>
        <p:sp>
          <p:nvSpPr>
            <p:cNvPr id="18" name="椭圆 17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6892" y="3318583"/>
            <a:ext cx="1347221" cy="1347221"/>
            <a:chOff x="4241219" y="1574800"/>
            <a:chExt cx="3594100" cy="3594100"/>
          </a:xfrm>
        </p:grpSpPr>
        <p:sp>
          <p:nvSpPr>
            <p:cNvPr id="33" name="椭圆 3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/>
          <p:cNvSpPr/>
          <p:nvPr/>
        </p:nvSpPr>
        <p:spPr>
          <a:xfrm>
            <a:off x="4081723" y="1051869"/>
            <a:ext cx="4028554" cy="4028548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38596" y="2944045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42071" y="3982869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64"/>
          <p:cNvSpPr>
            <a:spLocks noChangeArrowheads="1"/>
          </p:cNvSpPr>
          <p:nvPr/>
        </p:nvSpPr>
        <p:spPr bwMode="auto">
          <a:xfrm>
            <a:off x="4789966" y="1387172"/>
            <a:ext cx="26120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TWO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4055912" y="3070939"/>
            <a:ext cx="4144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Lab1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案例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7277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a14="http://schemas.microsoft.com/office/drawing/2010/main" xmlns=""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235075" y="1476375"/>
            <a:ext cx="9931400" cy="42275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Rectangle 13"/>
          <p:cNvSpPr/>
          <p:nvPr/>
        </p:nvSpPr>
        <p:spPr bwMode="auto">
          <a:xfrm>
            <a:off x="8144510" y="2647950"/>
            <a:ext cx="3098165" cy="20472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defRPr/>
            </a:pP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宋体" panose="02010600030101010101" pitchFamily="2" charset="-122"/>
              <a:cs typeface="Open Sans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0742421" y="833972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0349638" y="1673763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60356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Command 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模式的误解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待改进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5765" y="1476375"/>
            <a:ext cx="5736590" cy="4227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620" y="1476375"/>
            <a:ext cx="5497830" cy="42278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1117755-0A8A-8C3F-E6AC-E7D8DD302A96}"/>
              </a:ext>
            </a:extLst>
          </p:cNvPr>
          <p:cNvSpPr txBox="1"/>
          <p:nvPr/>
        </p:nvSpPr>
        <p:spPr>
          <a:xfrm>
            <a:off x="346841" y="5763873"/>
            <a:ext cx="10002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应在</a:t>
            </a:r>
            <a:r>
              <a:rPr lang="en-US" altLang="zh-CN" dirty="0"/>
              <a:t>switch</a:t>
            </a:r>
            <a:r>
              <a:rPr lang="zh-CN" altLang="en-US" dirty="0"/>
              <a:t>判断完命令类型后统一调用</a:t>
            </a:r>
            <a:r>
              <a:rPr lang="en-US" altLang="zh-CN" dirty="0" err="1"/>
              <a:t>command.execute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zh-CN" altLang="en-US" dirty="0"/>
              <a:t>不是在每个</a:t>
            </a:r>
            <a:r>
              <a:rPr lang="en-US" altLang="zh-CN" dirty="0"/>
              <a:t>case</a:t>
            </a:r>
            <a:r>
              <a:rPr lang="zh-CN" altLang="en-US" dirty="0"/>
              <a:t>中调用</a:t>
            </a:r>
            <a:r>
              <a:rPr lang="en-US" altLang="zh-CN" dirty="0"/>
              <a:t>execute()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08CB8D-4770-D6DE-BBDE-999BDDC227EB}"/>
              </a:ext>
            </a:extLst>
          </p:cNvPr>
          <p:cNvSpPr txBox="1"/>
          <p:nvPr/>
        </p:nvSpPr>
        <p:spPr>
          <a:xfrm>
            <a:off x="1065749" y="1008993"/>
            <a:ext cx="416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待改进：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A39458-CC95-53BD-D5B9-5CE6F2BFFC3B}"/>
              </a:ext>
            </a:extLst>
          </p:cNvPr>
          <p:cNvSpPr txBox="1"/>
          <p:nvPr/>
        </p:nvSpPr>
        <p:spPr>
          <a:xfrm>
            <a:off x="6357620" y="1008628"/>
            <a:ext cx="27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修改建议：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accel="50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0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0" grpId="0"/>
          <p:bldP spid="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235075" y="1476375"/>
            <a:ext cx="9931400" cy="42275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Rectangle 13"/>
          <p:cNvSpPr/>
          <p:nvPr/>
        </p:nvSpPr>
        <p:spPr bwMode="auto">
          <a:xfrm>
            <a:off x="5136278" y="2160013"/>
            <a:ext cx="5200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ea typeface="方正姚体"/>
                <a:cs typeface="Open Sans" pitchFamily="34" charset="0"/>
              </a:rPr>
              <a:t>Switch-case</a:t>
            </a:r>
            <a:r>
              <a:rPr lang="zh-CN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  <a:cs typeface="Open Sans" pitchFamily="34" charset="0"/>
              </a:rPr>
              <a:t>语句解析命令</a:t>
            </a:r>
            <a:endParaRPr lang="id-ID" sz="32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Open Sans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0742421" y="833972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0349638" y="1673763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56"/>
          <p:cNvSpPr txBox="1">
            <a:spLocks noChangeArrowheads="1"/>
          </p:cNvSpPr>
          <p:nvPr/>
        </p:nvSpPr>
        <p:spPr bwMode="auto">
          <a:xfrm>
            <a:off x="1046188" y="325438"/>
            <a:ext cx="66978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Command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解析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—— switch-case——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待改进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46B08C-4A6C-5FF2-258E-75710149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6" y="1595510"/>
            <a:ext cx="4975832" cy="39884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7FFAF36-8C09-30EE-FA49-F8F1534985CF}"/>
              </a:ext>
            </a:extLst>
          </p:cNvPr>
          <p:cNvSpPr txBox="1"/>
          <p:nvPr/>
        </p:nvSpPr>
        <p:spPr>
          <a:xfrm>
            <a:off x="5207194" y="3275978"/>
            <a:ext cx="5142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虽然较为直观，但是存在如下问题：</a:t>
            </a:r>
            <a:br>
              <a:rPr lang="en-US" altLang="zh-CN" b="1" dirty="0"/>
            </a:br>
            <a:r>
              <a:rPr lang="zh-CN" altLang="en-US" b="1" dirty="0"/>
              <a:t>代码膨胀：</a:t>
            </a:r>
            <a:r>
              <a:rPr lang="zh-CN" altLang="en-US" dirty="0"/>
              <a:t>如果有大量的命令，</a:t>
            </a:r>
            <a:r>
              <a:rPr lang="en-US" altLang="zh-CN" dirty="0"/>
              <a:t>switch-case</a:t>
            </a:r>
            <a:r>
              <a:rPr lang="zh-CN" altLang="en-US" dirty="0"/>
              <a:t>语句</a:t>
            </a:r>
            <a:r>
              <a:rPr lang="en-US" altLang="zh-CN" dirty="0"/>
              <a:t>	    </a:t>
            </a:r>
            <a:r>
              <a:rPr lang="zh-CN" altLang="en-US" dirty="0"/>
              <a:t>会变得冗长，难以维护。</a:t>
            </a:r>
          </a:p>
          <a:p>
            <a:r>
              <a:rPr lang="zh-CN" altLang="en-US" b="1" dirty="0"/>
              <a:t>不易扩展：</a:t>
            </a:r>
            <a:r>
              <a:rPr lang="zh-CN" altLang="en-US" dirty="0"/>
              <a:t>新增命令需要修改代码，不够灵活。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91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a14="http://schemas.microsoft.com/office/drawing/2010/main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accel="50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0" grpId="0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0" grpId="0"/>
          <p:bldP spid="9" grpId="0"/>
          <p:bldP spid="1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235075" y="1476375"/>
            <a:ext cx="9931400" cy="42275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AutoShape 27"/>
          <p:cNvSpPr>
            <a:spLocks/>
          </p:cNvSpPr>
          <p:nvPr/>
        </p:nvSpPr>
        <p:spPr bwMode="auto">
          <a:xfrm>
            <a:off x="5681748" y="2098957"/>
            <a:ext cx="5207800" cy="13300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mc="http://schemas.openxmlformats.org/markup-compatibility/2006" xmlns:p14="http://schemas.microsoft.com/office/powerpoint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1pPr>
            <a:lvl2pPr marL="742950" indent="-285750"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2pPr>
            <a:lvl3pPr marL="1143000" indent="-228600"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3pPr>
            <a:lvl4pPr marL="1600200" indent="-228600"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4pPr>
            <a:lvl5pPr marL="2057400" indent="-228600"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9pPr>
          </a:lstStyle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kern="0" noProof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新增命令时维护一个 </a:t>
            </a:r>
            <a:r>
              <a:rPr lang="en-US" altLang="zh-CN" sz="1800" kern="0" noProof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commandMap</a:t>
            </a:r>
            <a:r>
              <a:rPr lang="en-US" altLang="zh-CN" sz="1800" kern="0" noProof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zh-CN" altLang="en-US" sz="1800" kern="0" noProof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用来建立命令与对应 </a:t>
            </a:r>
            <a:r>
              <a:rPr lang="en-US" altLang="zh-CN" sz="1800" kern="0" noProof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Command </a:t>
            </a:r>
            <a:r>
              <a:rPr lang="zh-CN" altLang="en-US" sz="1800" kern="0" noProof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实现类的映射</a:t>
            </a:r>
            <a:endParaRPr lang="es-ES" altLang="zh-CN" sz="1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根据输入的命令返回对应的实例</a:t>
            </a:r>
            <a:endParaRPr lang="en-US" altLang="zh-CN" sz="1800" kern="0" noProof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77801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Command 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的实例化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消除 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switch case——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优例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563D83-B402-E0DE-1E12-CA9C327BDF1C}"/>
              </a:ext>
            </a:extLst>
          </p:cNvPr>
          <p:cNvSpPr txBox="1"/>
          <p:nvPr/>
        </p:nvSpPr>
        <p:spPr>
          <a:xfrm>
            <a:off x="7826539" y="1585618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rPr>
              <a:t>实现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6CD118A-819A-D8E3-A1AA-FBF8B65AC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17" y="1154112"/>
            <a:ext cx="5581624" cy="5257310"/>
          </a:xfrm>
          <a:prstGeom prst="rect">
            <a:avLst/>
          </a:prstGeom>
        </p:spPr>
      </p:pic>
      <p:sp>
        <p:nvSpPr>
          <p:cNvPr id="16" name="AutoShape 27">
            <a:extLst>
              <a:ext uri="{FF2B5EF4-FFF2-40B4-BE49-F238E27FC236}">
                <a16:creationId xmlns:a16="http://schemas.microsoft.com/office/drawing/2014/main" id="{D76C025B-F660-5028-0A71-2301E95AF691}"/>
              </a:ext>
            </a:extLst>
          </p:cNvPr>
          <p:cNvSpPr>
            <a:spLocks/>
          </p:cNvSpPr>
          <p:nvPr/>
        </p:nvSpPr>
        <p:spPr bwMode="auto">
          <a:xfrm>
            <a:off x="5681748" y="3942339"/>
            <a:ext cx="5207800" cy="13300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mc="http://schemas.openxmlformats.org/markup-compatibility/2006" xmlns:p14="http://schemas.microsoft.com/office/powerpoint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1pPr>
            <a:lvl2pPr marL="742950" indent="-285750"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2pPr>
            <a:lvl3pPr marL="1143000" indent="-228600"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3pPr>
            <a:lvl4pPr marL="1600200" indent="-228600"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4pPr>
            <a:lvl5pPr marL="2057400" indent="-228600"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9pPr>
          </a:lstStyle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kern="0" noProof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原本的实现放在了 </a:t>
            </a:r>
            <a:r>
              <a:rPr lang="en-US" altLang="zh-CN" sz="1800" kern="0" noProof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commandInvoker</a:t>
            </a:r>
            <a:r>
              <a:rPr lang="en-US" altLang="zh-CN" sz="1800" kern="0" noProof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zh-CN" altLang="en-US" sz="1800" kern="0" noProof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中，有一段很长的 </a:t>
            </a:r>
            <a:r>
              <a:rPr lang="en-US" altLang="zh-CN" sz="1800" kern="0" noProof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switch case </a:t>
            </a:r>
            <a:r>
              <a:rPr lang="zh-CN" altLang="en-US" sz="1800" kern="0" noProof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来决定后续的操作</a:t>
            </a:r>
            <a:r>
              <a:rPr lang="zh-CN" altLang="en-US" sz="1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，这样做以后</a:t>
            </a:r>
            <a:r>
              <a:rPr lang="en-US" altLang="zh-CN" sz="1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commandInvoker</a:t>
            </a:r>
            <a:r>
              <a:rPr lang="zh-CN" altLang="en-US" sz="1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的结构变清晰了很多</a:t>
            </a:r>
            <a:endParaRPr lang="en-US" altLang="zh-CN" sz="1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kern="0" noProof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代码量从大几十行 </a:t>
            </a:r>
            <a:r>
              <a:rPr lang="en-US" altLang="zh-CN" sz="1800" kern="0" noProof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zh-CN" altLang="en-US" sz="1800" kern="0" noProof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十行</a:t>
            </a:r>
            <a:endParaRPr lang="en-US" altLang="zh-CN" sz="1800" kern="0" noProof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BBA21A-04E5-7C61-53E5-C442A25FD0CF}"/>
              </a:ext>
            </a:extLst>
          </p:cNvPr>
          <p:cNvSpPr txBox="1"/>
          <p:nvPr/>
        </p:nvSpPr>
        <p:spPr>
          <a:xfrm>
            <a:off x="7826539" y="3429000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rPr>
              <a:t>意义</a:t>
            </a:r>
          </a:p>
        </p:txBody>
      </p:sp>
    </p:spTree>
    <p:extLst>
      <p:ext uri="{BB962C8B-B14F-4D97-AF65-F5344CB8AC3E}">
        <p14:creationId xmlns:p14="http://schemas.microsoft.com/office/powerpoint/2010/main" val="416589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a14="http://schemas.microsoft.com/office/drawing/2010/main"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accel="50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6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8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0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3" dur="2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28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0" dur="7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1" grpId="0"/>
          <p:bldP spid="9" grpId="0"/>
          <p:bldP spid="4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6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8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0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3" dur="2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28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0" dur="7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1" grpId="0"/>
          <p:bldP spid="9" grpId="0"/>
          <p:bldP spid="4" grpId="0"/>
          <p:bldP spid="16" grpId="0"/>
          <p:bldP spid="17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>
            <a:off x="4459714" y="1658946"/>
            <a:ext cx="3270396" cy="327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170747" y="369979"/>
            <a:ext cx="5848331" cy="5848331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57" name="Rectangle 36"/>
          <p:cNvSpPr/>
          <p:nvPr/>
        </p:nvSpPr>
        <p:spPr bwMode="auto">
          <a:xfrm>
            <a:off x="1469137" y="2215057"/>
            <a:ext cx="1111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itchFamily="34" charset="0"/>
                <a:cs typeface="Open Sans" pitchFamily="34" charset="0"/>
              </a:rPr>
              <a:t>实现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8" name="Rectangle 37"/>
          <p:cNvSpPr/>
          <p:nvPr/>
        </p:nvSpPr>
        <p:spPr bwMode="auto">
          <a:xfrm>
            <a:off x="607508" y="2871015"/>
            <a:ext cx="2866736" cy="205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23850">
              <a:lnSpc>
                <a:spcPct val="120000"/>
              </a:lnSpc>
              <a:spcBef>
                <a:spcPts val="850"/>
              </a:spcBef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将文件内容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load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到内存后，记录前一个编辑命令执行前的文件状态，每次调用编辑命令时维护这个历史状态，在调用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undo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命令时，</a:t>
            </a:r>
            <a:endParaRPr lang="es-ES" altLang="zh-CN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Gill Sans" charset="0"/>
            </a:endParaRPr>
          </a:p>
        </p:txBody>
      </p:sp>
      <p:sp>
        <p:nvSpPr>
          <p:cNvPr id="22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Undo /redo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实现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待改进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7A142A-4E04-5A42-18D5-A1BD47013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55" y="2645448"/>
            <a:ext cx="4149988" cy="1297391"/>
          </a:xfrm>
          <a:prstGeom prst="rect">
            <a:avLst/>
          </a:prstGeom>
        </p:spPr>
      </p:pic>
      <p:sp>
        <p:nvSpPr>
          <p:cNvPr id="4" name="Rectangle 36">
            <a:extLst>
              <a:ext uri="{FF2B5EF4-FFF2-40B4-BE49-F238E27FC236}">
                <a16:creationId xmlns:a16="http://schemas.microsoft.com/office/drawing/2014/main" id="{2562A297-BFE1-A521-79EB-F1D243B3C775}"/>
              </a:ext>
            </a:extLst>
          </p:cNvPr>
          <p:cNvSpPr/>
          <p:nvPr/>
        </p:nvSpPr>
        <p:spPr bwMode="auto">
          <a:xfrm>
            <a:off x="9563862" y="161894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itchFamily="34" charset="0"/>
                <a:cs typeface="Open Sans" pitchFamily="34" charset="0"/>
              </a:rPr>
              <a:t>想法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DBE6EE2F-A61A-C47F-577D-E0B0B9F2B308}"/>
              </a:ext>
            </a:extLst>
          </p:cNvPr>
          <p:cNvSpPr/>
          <p:nvPr/>
        </p:nvSpPr>
        <p:spPr bwMode="auto">
          <a:xfrm>
            <a:off x="8354728" y="2310921"/>
            <a:ext cx="3157087" cy="3503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323850">
              <a:lnSpc>
                <a:spcPct val="12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由于文档里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undo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命令被归纳在编辑功能中，因此直接把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undo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命令也认为是一种编辑命令，即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undo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命令也可以被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undo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，这样的话这个实现是可以满足要求的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Gill Sans" charset="0"/>
            </a:endParaRPr>
          </a:p>
          <a:p>
            <a:pPr marL="285750" indent="-285750" defTabSz="323850">
              <a:lnSpc>
                <a:spcPct val="12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上面对于需求的理解不太符合一般的编辑器的使用逻辑，</a:t>
            </a:r>
            <a:endParaRPr lang="es-ES" altLang="zh-CN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3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a14="http://schemas.microsoft.com/office/drawing/2010/main"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accel="40000" decel="6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12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ccel="40000" decel="6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2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accel="40000" decel="60000" fill="hold" grpId="2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12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66000" y="66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accel="40000" decel="6000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12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66000" y="66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2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9" grpId="1" animBg="1"/>
          <p:bldP spid="49" grpId="2" animBg="1"/>
          <p:bldP spid="50" grpId="0" animBg="1"/>
          <p:bldP spid="50" grpId="1" animBg="1"/>
          <p:bldP spid="50" grpId="2" animBg="1"/>
          <p:bldP spid="57" grpId="0"/>
          <p:bldP spid="58" grpId="0"/>
          <p:bldP spid="22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accel="40000" decel="6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12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ccel="40000" decel="6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2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accel="40000" decel="60000" fill="hold" grpId="2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12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66000" y="66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accel="40000" decel="6000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12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66000" y="66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2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9" grpId="1" animBg="1"/>
          <p:bldP spid="49" grpId="2" animBg="1"/>
          <p:bldP spid="50" grpId="0" animBg="1"/>
          <p:bldP spid="50" grpId="1" animBg="1"/>
          <p:bldP spid="50" grpId="2" animBg="1"/>
          <p:bldP spid="57" grpId="0"/>
          <p:bldP spid="58" grpId="0"/>
          <p:bldP spid="22" grpId="0"/>
          <p:bldP spid="4" grpId="0"/>
          <p:bldP spid="5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方正姚体 Agency FB">
      <a:majorFont>
        <a:latin typeface="Agency FB"/>
        <a:ea typeface="方正姚体"/>
        <a:cs typeface=""/>
      </a:majorFont>
      <a:minorFont>
        <a:latin typeface="Agency FB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3753</TotalTime>
  <Words>1203</Words>
  <Application>Microsoft Office PowerPoint</Application>
  <PresentationFormat>宽屏</PresentationFormat>
  <Paragraphs>176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 Unicode MS</vt:lpstr>
      <vt:lpstr>Gill Sans</vt:lpstr>
      <vt:lpstr>等线</vt:lpstr>
      <vt:lpstr>思源黑体 CN ExtraLight</vt:lpstr>
      <vt:lpstr>宋体</vt:lpstr>
      <vt:lpstr>微软雅黑</vt:lpstr>
      <vt:lpstr>微软雅黑 Light</vt:lpstr>
      <vt:lpstr>Agency FB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</dc:title>
  <dc:creator>春秋视觉</dc:creator>
  <cp:lastModifiedBy>ethan Yuan</cp:lastModifiedBy>
  <cp:revision>372</cp:revision>
  <dcterms:created xsi:type="dcterms:W3CDTF">2014-10-30T16:24:50Z</dcterms:created>
  <dcterms:modified xsi:type="dcterms:W3CDTF">2023-11-10T04:30:47Z</dcterms:modified>
</cp:coreProperties>
</file>