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92" r:id="rId3"/>
    <p:sldId id="294" r:id="rId4"/>
    <p:sldId id="295" r:id="rId5"/>
    <p:sldId id="302" r:id="rId6"/>
    <p:sldId id="322" r:id="rId7"/>
    <p:sldId id="304" r:id="rId8"/>
    <p:sldId id="303" r:id="rId9"/>
    <p:sldId id="282" r:id="rId10"/>
    <p:sldId id="258" r:id="rId11"/>
    <p:sldId id="261" r:id="rId12"/>
    <p:sldId id="288" r:id="rId13"/>
    <p:sldId id="289" r:id="rId14"/>
    <p:sldId id="263" r:id="rId15"/>
    <p:sldId id="268" r:id="rId16"/>
    <p:sldId id="283" r:id="rId17"/>
    <p:sldId id="264" r:id="rId18"/>
    <p:sldId id="266" r:id="rId19"/>
    <p:sldId id="287" r:id="rId20"/>
    <p:sldId id="290" r:id="rId21"/>
    <p:sldId id="285" r:id="rId22"/>
    <p:sldId id="28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7" autoAdjust="0"/>
    <p:restoredTop sz="94607" autoAdjust="0"/>
  </p:normalViewPr>
  <p:slideViewPr>
    <p:cSldViewPr>
      <p:cViewPr varScale="1">
        <p:scale>
          <a:sx n="81" d="100"/>
          <a:sy n="81" d="100"/>
        </p:scale>
        <p:origin x="-10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_rels/data1.xml.rels><?xml version="1.0" encoding="UTF-8" standalone="yes"?>
<Relationships xmlns="http://schemas.openxmlformats.org/package/2006/relationships"><Relationship Id="rId5" Type="http://schemas.openxmlformats.org/officeDocument/2006/relationships/image" Target="../media/image28.jpeg"/><Relationship Id="rId4" Type="http://schemas.openxmlformats.org/officeDocument/2006/relationships/image" Target="../media/image27.jpeg"/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image" Target="../media/image24.jpeg"/></Relationships>
</file>

<file path=ppt/diagrams/_rels/drawing1.xml.rels><?xml version="1.0" encoding="UTF-8" standalone="yes"?>
<Relationships xmlns="http://schemas.openxmlformats.org/package/2006/relationships"><Relationship Id="rId5" Type="http://schemas.openxmlformats.org/officeDocument/2006/relationships/image" Target="../media/image28.jpeg"/><Relationship Id="rId4" Type="http://schemas.openxmlformats.org/officeDocument/2006/relationships/image" Target="../media/image27.jpeg"/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image" Target="../media/image2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453B05-2A47-4388-8584-AC2EF44C4DF3}" type="doc">
      <dgm:prSet loTypeId="urn:microsoft.com/office/officeart/2005/8/layout/vList3" loCatId="list" qsTypeId="urn:microsoft.com/office/officeart/2005/8/quickstyle/simple1" qsCatId="simple" csTypeId="urn:microsoft.com/office/officeart/2005/8/colors/colorful1" csCatId="colorful" phldr="1"/>
      <dgm:spPr/>
    </dgm:pt>
    <dgm:pt modelId="{16A980E7-1574-409E-8B08-4C50377E5C5B}">
      <dgm:prSet phldrT="[Text]"/>
      <dgm:spPr/>
      <dgm:t>
        <a:bodyPr/>
        <a:lstStyle/>
        <a:p>
          <a:r>
            <a:rPr lang="en-IN" dirty="0" smtClean="0"/>
            <a:t>Preparation of Macromolecule</a:t>
          </a:r>
          <a:endParaRPr lang="en-IN" dirty="0"/>
        </a:p>
      </dgm:t>
    </dgm:pt>
    <dgm:pt modelId="{74C6C045-9BBD-4580-8781-9E47BC1932FB}" cxnId="{B91BD02B-FFAC-4162-B574-3B23EC996459}" type="parTrans">
      <dgm:prSet/>
      <dgm:spPr/>
      <dgm:t>
        <a:bodyPr/>
        <a:lstStyle/>
        <a:p>
          <a:endParaRPr lang="en-IN"/>
        </a:p>
      </dgm:t>
    </dgm:pt>
    <dgm:pt modelId="{A8BA5AD1-5481-41EF-BB7C-3178DC89E44B}" cxnId="{B91BD02B-FFAC-4162-B574-3B23EC996459}" type="sibTrans">
      <dgm:prSet/>
      <dgm:spPr/>
      <dgm:t>
        <a:bodyPr/>
        <a:lstStyle/>
        <a:p>
          <a:endParaRPr lang="en-IN"/>
        </a:p>
      </dgm:t>
    </dgm:pt>
    <dgm:pt modelId="{FFD21AB9-5FBF-487E-9300-9963C2DB4561}">
      <dgm:prSet phldrT="[Text]"/>
      <dgm:spPr/>
      <dgm:t>
        <a:bodyPr/>
        <a:lstStyle/>
        <a:p>
          <a:r>
            <a:rPr lang="en-IN" dirty="0" smtClean="0"/>
            <a:t>Preparation of </a:t>
          </a:r>
          <a:r>
            <a:rPr lang="en-IN" dirty="0" err="1" smtClean="0"/>
            <a:t>ligand</a:t>
          </a:r>
          <a:endParaRPr lang="en-IN" dirty="0"/>
        </a:p>
      </dgm:t>
    </dgm:pt>
    <dgm:pt modelId="{AC6933AA-8E74-4A15-B0AC-F205021386E6}" cxnId="{C0D85F8D-0F06-4262-AC94-A512ED51BB2E}" type="parTrans">
      <dgm:prSet/>
      <dgm:spPr/>
      <dgm:t>
        <a:bodyPr/>
        <a:lstStyle/>
        <a:p>
          <a:endParaRPr lang="en-IN"/>
        </a:p>
      </dgm:t>
    </dgm:pt>
    <dgm:pt modelId="{20F29F19-29D3-4C5C-B35D-A71C348A01FD}" cxnId="{C0D85F8D-0F06-4262-AC94-A512ED51BB2E}" type="sibTrans">
      <dgm:prSet/>
      <dgm:spPr/>
      <dgm:t>
        <a:bodyPr/>
        <a:lstStyle/>
        <a:p>
          <a:endParaRPr lang="en-IN"/>
        </a:p>
      </dgm:t>
    </dgm:pt>
    <dgm:pt modelId="{E4733872-DAB0-4860-8DC5-A5AAB9F9589A}">
      <dgm:prSet phldrT="[Text]"/>
      <dgm:spPr/>
      <dgm:t>
        <a:bodyPr/>
        <a:lstStyle/>
        <a:p>
          <a:r>
            <a:rPr lang="en-IN" dirty="0" smtClean="0"/>
            <a:t>Preparation of Grid parameter file</a:t>
          </a:r>
          <a:endParaRPr lang="en-IN" dirty="0"/>
        </a:p>
      </dgm:t>
    </dgm:pt>
    <dgm:pt modelId="{74F188BA-6DA6-4883-8D66-B853E60DB37D}" cxnId="{90E2A215-541C-4D91-9846-B9D7A7BCBA29}" type="parTrans">
      <dgm:prSet/>
      <dgm:spPr/>
      <dgm:t>
        <a:bodyPr/>
        <a:lstStyle/>
        <a:p>
          <a:endParaRPr lang="en-IN"/>
        </a:p>
      </dgm:t>
    </dgm:pt>
    <dgm:pt modelId="{99397968-DF9F-4735-A194-98440FA19B7F}" cxnId="{90E2A215-541C-4D91-9846-B9D7A7BCBA29}" type="sibTrans">
      <dgm:prSet/>
      <dgm:spPr/>
      <dgm:t>
        <a:bodyPr/>
        <a:lstStyle/>
        <a:p>
          <a:endParaRPr lang="en-IN"/>
        </a:p>
      </dgm:t>
    </dgm:pt>
    <dgm:pt modelId="{9B5CB60B-BFB2-4A3E-B33A-4D517D2A1168}">
      <dgm:prSet/>
      <dgm:spPr/>
      <dgm:t>
        <a:bodyPr/>
        <a:lstStyle/>
        <a:p>
          <a:r>
            <a:rPr lang="en-IN" dirty="0" smtClean="0"/>
            <a:t>Preparation of docking parameter file</a:t>
          </a:r>
          <a:endParaRPr lang="en-IN" dirty="0"/>
        </a:p>
      </dgm:t>
    </dgm:pt>
    <dgm:pt modelId="{5438EF21-12BF-4557-8454-AD5F9DA00E5B}" cxnId="{704D0A0F-9497-43A7-9EA1-51F1B9D35886}" type="parTrans">
      <dgm:prSet/>
      <dgm:spPr/>
      <dgm:t>
        <a:bodyPr/>
        <a:lstStyle/>
        <a:p>
          <a:endParaRPr lang="en-IN"/>
        </a:p>
      </dgm:t>
    </dgm:pt>
    <dgm:pt modelId="{5547D3A0-55DA-4696-AD2D-C200C69FB456}" cxnId="{704D0A0F-9497-43A7-9EA1-51F1B9D35886}" type="sibTrans">
      <dgm:prSet/>
      <dgm:spPr/>
      <dgm:t>
        <a:bodyPr/>
        <a:lstStyle/>
        <a:p>
          <a:endParaRPr lang="en-IN"/>
        </a:p>
      </dgm:t>
    </dgm:pt>
    <dgm:pt modelId="{A35BD978-F918-4B3C-85F7-62D7866E34D0}">
      <dgm:prSet/>
      <dgm:spPr/>
      <dgm:t>
        <a:bodyPr/>
        <a:lstStyle/>
        <a:p>
          <a:r>
            <a:rPr lang="en-IN" dirty="0" smtClean="0"/>
            <a:t>Analysis of Results</a:t>
          </a:r>
          <a:endParaRPr lang="en-IN" dirty="0"/>
        </a:p>
      </dgm:t>
    </dgm:pt>
    <dgm:pt modelId="{37351CB8-360F-4000-8545-ECEEDC3D6A4D}" cxnId="{E61AF349-7853-4F8A-8858-B56A96AC6706}" type="parTrans">
      <dgm:prSet/>
      <dgm:spPr/>
      <dgm:t>
        <a:bodyPr/>
        <a:lstStyle/>
        <a:p>
          <a:endParaRPr lang="en-IN"/>
        </a:p>
      </dgm:t>
    </dgm:pt>
    <dgm:pt modelId="{8D73CE1B-669E-4664-8257-50667F1446E5}" cxnId="{E61AF349-7853-4F8A-8858-B56A96AC6706}" type="sibTrans">
      <dgm:prSet/>
      <dgm:spPr/>
      <dgm:t>
        <a:bodyPr/>
        <a:lstStyle/>
        <a:p>
          <a:endParaRPr lang="en-IN"/>
        </a:p>
      </dgm:t>
    </dgm:pt>
    <dgm:pt modelId="{D99783DC-F612-446D-BD55-80968155C4D0}" type="pres">
      <dgm:prSet presAssocID="{AF453B05-2A47-4388-8584-AC2EF44C4DF3}" presName="linearFlow" presStyleCnt="0">
        <dgm:presLayoutVars>
          <dgm:dir/>
          <dgm:resizeHandles val="exact"/>
        </dgm:presLayoutVars>
      </dgm:prSet>
      <dgm:spPr/>
    </dgm:pt>
    <dgm:pt modelId="{84CAB249-AEB9-4F5E-8B6C-B5F6066A64C1}" type="pres">
      <dgm:prSet presAssocID="{16A980E7-1574-409E-8B08-4C50377E5C5B}" presName="composite" presStyleCnt="0"/>
      <dgm:spPr/>
    </dgm:pt>
    <dgm:pt modelId="{E8C188A5-E10A-4E16-8CC4-8881773443BE}" type="pres">
      <dgm:prSet presAssocID="{16A980E7-1574-409E-8B08-4C50377E5C5B}" presName="imgShp" presStyleLbl="fgImgPlace1" presStyleIdx="0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4FF23A1B-145F-4D08-B7E8-FA57049BD577}" type="pres">
      <dgm:prSet presAssocID="{16A980E7-1574-409E-8B08-4C50377E5C5B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965EBAE-17A6-4542-BDE0-0178AA96D9B3}" type="pres">
      <dgm:prSet presAssocID="{A8BA5AD1-5481-41EF-BB7C-3178DC89E44B}" presName="spacing" presStyleCnt="0"/>
      <dgm:spPr/>
    </dgm:pt>
    <dgm:pt modelId="{4C100903-E609-4632-98C9-AE1DAA65F49F}" type="pres">
      <dgm:prSet presAssocID="{FFD21AB9-5FBF-487E-9300-9963C2DB4561}" presName="composite" presStyleCnt="0"/>
      <dgm:spPr/>
    </dgm:pt>
    <dgm:pt modelId="{0603EAB5-F547-4111-A23B-EEC036FBC2EB}" type="pres">
      <dgm:prSet presAssocID="{FFD21AB9-5FBF-487E-9300-9963C2DB4561}" presName="imgShp" presStyleLbl="fgImgPlace1" presStyleIdx="1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67ADEAD7-0E79-4F00-994E-454939DB3ABA}" type="pres">
      <dgm:prSet presAssocID="{FFD21AB9-5FBF-487E-9300-9963C2DB4561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4DBCA08-3302-4984-B3A8-7E5BD59D2676}" type="pres">
      <dgm:prSet presAssocID="{20F29F19-29D3-4C5C-B35D-A71C348A01FD}" presName="spacing" presStyleCnt="0"/>
      <dgm:spPr/>
    </dgm:pt>
    <dgm:pt modelId="{5754454E-9B32-4530-BB62-822C2EE54014}" type="pres">
      <dgm:prSet presAssocID="{E4733872-DAB0-4860-8DC5-A5AAB9F9589A}" presName="composite" presStyleCnt="0"/>
      <dgm:spPr/>
    </dgm:pt>
    <dgm:pt modelId="{304F840E-2920-469B-8427-9708905E111F}" type="pres">
      <dgm:prSet presAssocID="{E4733872-DAB0-4860-8DC5-A5AAB9F9589A}" presName="imgShp" presStyleLbl="fgImgPlace1" presStyleIdx="2" presStyleCnt="5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41A15C6D-C65B-4BED-8630-E3022A6E021E}" type="pres">
      <dgm:prSet presAssocID="{E4733872-DAB0-4860-8DC5-A5AAB9F9589A}" presName="txShp" presStyleLbl="node1" presStyleIdx="2" presStyleCnt="5" custLinFactNeighborX="-126" custLinFactNeighborY="493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38645AE-14A5-4327-917D-CAF7DB7E1F2E}" type="pres">
      <dgm:prSet presAssocID="{99397968-DF9F-4735-A194-98440FA19B7F}" presName="spacing" presStyleCnt="0"/>
      <dgm:spPr/>
    </dgm:pt>
    <dgm:pt modelId="{4E9B42BA-9837-4C6C-83C3-E4905D074F63}" type="pres">
      <dgm:prSet presAssocID="{9B5CB60B-BFB2-4A3E-B33A-4D517D2A1168}" presName="composite" presStyleCnt="0"/>
      <dgm:spPr/>
    </dgm:pt>
    <dgm:pt modelId="{A555BC69-69FF-48B5-A509-3D805FF763FA}" type="pres">
      <dgm:prSet presAssocID="{9B5CB60B-BFB2-4A3E-B33A-4D517D2A1168}" presName="imgShp" presStyleLbl="fgImgPlace1" presStyleIdx="3" presStyleCnt="5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  <dgm:pt modelId="{41283626-9EEE-45FA-9EA3-2FF30B021E09}" type="pres">
      <dgm:prSet presAssocID="{9B5CB60B-BFB2-4A3E-B33A-4D517D2A1168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023DF53-493C-43F8-B33B-E7A82A7A6FA8}" type="pres">
      <dgm:prSet presAssocID="{5547D3A0-55DA-4696-AD2D-C200C69FB456}" presName="spacing" presStyleCnt="0"/>
      <dgm:spPr/>
    </dgm:pt>
    <dgm:pt modelId="{E874A5B9-1E5F-493E-8B93-CB8F7B946557}" type="pres">
      <dgm:prSet presAssocID="{A35BD978-F918-4B3C-85F7-62D7866E34D0}" presName="composite" presStyleCnt="0"/>
      <dgm:spPr/>
    </dgm:pt>
    <dgm:pt modelId="{017EDFAA-5DE9-49FF-94E3-7CBE429A46C5}" type="pres">
      <dgm:prSet presAssocID="{A35BD978-F918-4B3C-85F7-62D7866E34D0}" presName="imgShp" presStyleLbl="fgImgPlace1" presStyleIdx="4" presStyleCnt="5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</dgm:pt>
    <dgm:pt modelId="{0021F0A0-45C7-4DF6-8677-80E3E25A86A7}" type="pres">
      <dgm:prSet presAssocID="{A35BD978-F918-4B3C-85F7-62D7866E34D0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61AF349-7853-4F8A-8858-B56A96AC6706}" srcId="{AF453B05-2A47-4388-8584-AC2EF44C4DF3}" destId="{A35BD978-F918-4B3C-85F7-62D7866E34D0}" srcOrd="4" destOrd="0" parTransId="{37351CB8-360F-4000-8545-ECEEDC3D6A4D}" sibTransId="{8D73CE1B-669E-4664-8257-50667F1446E5}"/>
    <dgm:cxn modelId="{7BE2A520-5B83-4812-86C0-2D36D8EF3E1B}" type="presOf" srcId="{A35BD978-F918-4B3C-85F7-62D7866E34D0}" destId="{0021F0A0-45C7-4DF6-8677-80E3E25A86A7}" srcOrd="0" destOrd="0" presId="urn:microsoft.com/office/officeart/2005/8/layout/vList3"/>
    <dgm:cxn modelId="{704D0A0F-9497-43A7-9EA1-51F1B9D35886}" srcId="{AF453B05-2A47-4388-8584-AC2EF44C4DF3}" destId="{9B5CB60B-BFB2-4A3E-B33A-4D517D2A1168}" srcOrd="3" destOrd="0" parTransId="{5438EF21-12BF-4557-8454-AD5F9DA00E5B}" sibTransId="{5547D3A0-55DA-4696-AD2D-C200C69FB456}"/>
    <dgm:cxn modelId="{C0D85F8D-0F06-4262-AC94-A512ED51BB2E}" srcId="{AF453B05-2A47-4388-8584-AC2EF44C4DF3}" destId="{FFD21AB9-5FBF-487E-9300-9963C2DB4561}" srcOrd="1" destOrd="0" parTransId="{AC6933AA-8E74-4A15-B0AC-F205021386E6}" sibTransId="{20F29F19-29D3-4C5C-B35D-A71C348A01FD}"/>
    <dgm:cxn modelId="{90E2A215-541C-4D91-9846-B9D7A7BCBA29}" srcId="{AF453B05-2A47-4388-8584-AC2EF44C4DF3}" destId="{E4733872-DAB0-4860-8DC5-A5AAB9F9589A}" srcOrd="2" destOrd="0" parTransId="{74F188BA-6DA6-4883-8D66-B853E60DB37D}" sibTransId="{99397968-DF9F-4735-A194-98440FA19B7F}"/>
    <dgm:cxn modelId="{7C1EE6C6-78C6-47BA-A32B-C99FC16AB3E5}" type="presOf" srcId="{E4733872-DAB0-4860-8DC5-A5AAB9F9589A}" destId="{41A15C6D-C65B-4BED-8630-E3022A6E021E}" srcOrd="0" destOrd="0" presId="urn:microsoft.com/office/officeart/2005/8/layout/vList3"/>
    <dgm:cxn modelId="{68194DDA-9B76-4016-A9AC-DCA40FF78C4B}" type="presOf" srcId="{9B5CB60B-BFB2-4A3E-B33A-4D517D2A1168}" destId="{41283626-9EEE-45FA-9EA3-2FF30B021E09}" srcOrd="0" destOrd="0" presId="urn:microsoft.com/office/officeart/2005/8/layout/vList3"/>
    <dgm:cxn modelId="{83B9C094-60F6-4999-B2B8-12BE2A7F3D00}" type="presOf" srcId="{FFD21AB9-5FBF-487E-9300-9963C2DB4561}" destId="{67ADEAD7-0E79-4F00-994E-454939DB3ABA}" srcOrd="0" destOrd="0" presId="urn:microsoft.com/office/officeart/2005/8/layout/vList3"/>
    <dgm:cxn modelId="{B91BD02B-FFAC-4162-B574-3B23EC996459}" srcId="{AF453B05-2A47-4388-8584-AC2EF44C4DF3}" destId="{16A980E7-1574-409E-8B08-4C50377E5C5B}" srcOrd="0" destOrd="0" parTransId="{74C6C045-9BBD-4580-8781-9E47BC1932FB}" sibTransId="{A8BA5AD1-5481-41EF-BB7C-3178DC89E44B}"/>
    <dgm:cxn modelId="{26CFCC12-93EB-4DFA-800C-B060F42A6D0F}" type="presOf" srcId="{16A980E7-1574-409E-8B08-4C50377E5C5B}" destId="{4FF23A1B-145F-4D08-B7E8-FA57049BD577}" srcOrd="0" destOrd="0" presId="urn:microsoft.com/office/officeart/2005/8/layout/vList3"/>
    <dgm:cxn modelId="{99BF58F1-8654-430A-90B3-3DA2D4F86736}" type="presOf" srcId="{AF453B05-2A47-4388-8584-AC2EF44C4DF3}" destId="{D99783DC-F612-446D-BD55-80968155C4D0}" srcOrd="0" destOrd="0" presId="urn:microsoft.com/office/officeart/2005/8/layout/vList3"/>
    <dgm:cxn modelId="{FFDFFED1-A80C-4C47-9835-24AF2127730B}" type="presParOf" srcId="{D99783DC-F612-446D-BD55-80968155C4D0}" destId="{84CAB249-AEB9-4F5E-8B6C-B5F6066A64C1}" srcOrd="0" destOrd="0" presId="urn:microsoft.com/office/officeart/2005/8/layout/vList3"/>
    <dgm:cxn modelId="{633FCC33-CCC8-428B-A25F-629CD280AA46}" type="presParOf" srcId="{84CAB249-AEB9-4F5E-8B6C-B5F6066A64C1}" destId="{E8C188A5-E10A-4E16-8CC4-8881773443BE}" srcOrd="0" destOrd="0" presId="urn:microsoft.com/office/officeart/2005/8/layout/vList3"/>
    <dgm:cxn modelId="{1D16D865-B28E-48DF-ACBE-CB0F493D58D5}" type="presParOf" srcId="{84CAB249-AEB9-4F5E-8B6C-B5F6066A64C1}" destId="{4FF23A1B-145F-4D08-B7E8-FA57049BD577}" srcOrd="1" destOrd="0" presId="urn:microsoft.com/office/officeart/2005/8/layout/vList3"/>
    <dgm:cxn modelId="{D3AC1929-0EF5-4B41-9C0B-AEC8E5C8FD0F}" type="presParOf" srcId="{D99783DC-F612-446D-BD55-80968155C4D0}" destId="{2965EBAE-17A6-4542-BDE0-0178AA96D9B3}" srcOrd="1" destOrd="0" presId="urn:microsoft.com/office/officeart/2005/8/layout/vList3"/>
    <dgm:cxn modelId="{5C5B3BBB-F300-48C3-8A1B-03CF264545AF}" type="presParOf" srcId="{D99783DC-F612-446D-BD55-80968155C4D0}" destId="{4C100903-E609-4632-98C9-AE1DAA65F49F}" srcOrd="2" destOrd="0" presId="urn:microsoft.com/office/officeart/2005/8/layout/vList3"/>
    <dgm:cxn modelId="{781204CE-DA97-49E0-B865-DFE50CFC63A4}" type="presParOf" srcId="{4C100903-E609-4632-98C9-AE1DAA65F49F}" destId="{0603EAB5-F547-4111-A23B-EEC036FBC2EB}" srcOrd="0" destOrd="0" presId="urn:microsoft.com/office/officeart/2005/8/layout/vList3"/>
    <dgm:cxn modelId="{020000FB-97B9-40CD-AE16-C0FFB3A89DF9}" type="presParOf" srcId="{4C100903-E609-4632-98C9-AE1DAA65F49F}" destId="{67ADEAD7-0E79-4F00-994E-454939DB3ABA}" srcOrd="1" destOrd="0" presId="urn:microsoft.com/office/officeart/2005/8/layout/vList3"/>
    <dgm:cxn modelId="{CE014808-3EC7-41C6-B905-09E96796252F}" type="presParOf" srcId="{D99783DC-F612-446D-BD55-80968155C4D0}" destId="{14DBCA08-3302-4984-B3A8-7E5BD59D2676}" srcOrd="3" destOrd="0" presId="urn:microsoft.com/office/officeart/2005/8/layout/vList3"/>
    <dgm:cxn modelId="{09949623-1B2F-45D7-B52D-B1B8572B473B}" type="presParOf" srcId="{D99783DC-F612-446D-BD55-80968155C4D0}" destId="{5754454E-9B32-4530-BB62-822C2EE54014}" srcOrd="4" destOrd="0" presId="urn:microsoft.com/office/officeart/2005/8/layout/vList3"/>
    <dgm:cxn modelId="{C56C0212-4D33-46F7-9F82-D8A5D6E6F864}" type="presParOf" srcId="{5754454E-9B32-4530-BB62-822C2EE54014}" destId="{304F840E-2920-469B-8427-9708905E111F}" srcOrd="0" destOrd="0" presId="urn:microsoft.com/office/officeart/2005/8/layout/vList3"/>
    <dgm:cxn modelId="{F02F8A4C-1185-4FEA-A355-545C0BF06F97}" type="presParOf" srcId="{5754454E-9B32-4530-BB62-822C2EE54014}" destId="{41A15C6D-C65B-4BED-8630-E3022A6E021E}" srcOrd="1" destOrd="0" presId="urn:microsoft.com/office/officeart/2005/8/layout/vList3"/>
    <dgm:cxn modelId="{98C6C9F5-CB82-4217-926E-3C7BEB92AE06}" type="presParOf" srcId="{D99783DC-F612-446D-BD55-80968155C4D0}" destId="{B38645AE-14A5-4327-917D-CAF7DB7E1F2E}" srcOrd="5" destOrd="0" presId="urn:microsoft.com/office/officeart/2005/8/layout/vList3"/>
    <dgm:cxn modelId="{0A6654E2-8978-4F09-9683-7C4201DFC5C9}" type="presParOf" srcId="{D99783DC-F612-446D-BD55-80968155C4D0}" destId="{4E9B42BA-9837-4C6C-83C3-E4905D074F63}" srcOrd="6" destOrd="0" presId="urn:microsoft.com/office/officeart/2005/8/layout/vList3"/>
    <dgm:cxn modelId="{73E26968-D0A3-40EF-9779-6F77E1E22C1D}" type="presParOf" srcId="{4E9B42BA-9837-4C6C-83C3-E4905D074F63}" destId="{A555BC69-69FF-48B5-A509-3D805FF763FA}" srcOrd="0" destOrd="0" presId="urn:microsoft.com/office/officeart/2005/8/layout/vList3"/>
    <dgm:cxn modelId="{BA11452E-8720-4B55-971C-996822C0AB23}" type="presParOf" srcId="{4E9B42BA-9837-4C6C-83C3-E4905D074F63}" destId="{41283626-9EEE-45FA-9EA3-2FF30B021E09}" srcOrd="1" destOrd="0" presId="urn:microsoft.com/office/officeart/2005/8/layout/vList3"/>
    <dgm:cxn modelId="{C3DA32AE-44E9-40AE-A704-7CF9A147A275}" type="presParOf" srcId="{D99783DC-F612-446D-BD55-80968155C4D0}" destId="{6023DF53-493C-43F8-B33B-E7A82A7A6FA8}" srcOrd="7" destOrd="0" presId="urn:microsoft.com/office/officeart/2005/8/layout/vList3"/>
    <dgm:cxn modelId="{E567AEF6-CAE5-427D-9FB5-CB48F0EEAD2F}" type="presParOf" srcId="{D99783DC-F612-446D-BD55-80968155C4D0}" destId="{E874A5B9-1E5F-493E-8B93-CB8F7B946557}" srcOrd="8" destOrd="0" presId="urn:microsoft.com/office/officeart/2005/8/layout/vList3"/>
    <dgm:cxn modelId="{A05CE389-4751-4FEA-B122-437F669DFB88}" type="presParOf" srcId="{E874A5B9-1E5F-493E-8B93-CB8F7B946557}" destId="{017EDFAA-5DE9-49FF-94E3-7CBE429A46C5}" srcOrd="0" destOrd="0" presId="urn:microsoft.com/office/officeart/2005/8/layout/vList3"/>
    <dgm:cxn modelId="{55BD75FC-03B6-4413-9249-3EF7E950B4D0}" type="presParOf" srcId="{E874A5B9-1E5F-493E-8B93-CB8F7B946557}" destId="{0021F0A0-45C7-4DF6-8677-80E3E25A86A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229600" cy="4525963"/>
        <a:chOff x="0" y="0"/>
        <a:chExt cx="8229600" cy="4525963"/>
      </a:xfrm>
    </dsp:grpSpPr>
    <dsp:sp modelId="{4FF23A1B-145F-4D08-B7E8-FA57049BD577}">
      <dsp:nvSpPr>
        <dsp:cNvPr id="4" name="Pentagon 3"/>
        <dsp:cNvSpPr/>
      </dsp:nvSpPr>
      <dsp:spPr bwMode="white">
        <a:xfrm rot="10800000">
          <a:off x="1567040" y="0"/>
          <a:ext cx="5472684" cy="754327"/>
        </a:xfrm>
        <a:prstGeom prst="homePlate">
          <a:avLst/>
        </a:prstGeom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332637" tIns="91439" rIns="170688" bIns="91439" anchor="ctr"/>
        <a:lstStyle>
          <a:lvl1pPr algn="ctr">
            <a:defRPr sz="2400"/>
          </a:lvl1pPr>
          <a:lvl2pPr marL="171450" indent="-171450" algn="ctr">
            <a:defRPr sz="1800"/>
          </a:lvl2pPr>
          <a:lvl3pPr marL="342900" indent="-171450" algn="ctr">
            <a:defRPr sz="1800"/>
          </a:lvl3pPr>
          <a:lvl4pPr marL="514350" indent="-171450" algn="ctr">
            <a:defRPr sz="1800"/>
          </a:lvl4pPr>
          <a:lvl5pPr marL="685800" indent="-171450" algn="ctr">
            <a:defRPr sz="1800"/>
          </a:lvl5pPr>
          <a:lvl6pPr marL="857250" indent="-171450" algn="ctr">
            <a:defRPr sz="1800"/>
          </a:lvl6pPr>
          <a:lvl7pPr marL="1028700" indent="-171450" algn="ctr">
            <a:defRPr sz="1800"/>
          </a:lvl7pPr>
          <a:lvl8pPr marL="1200150" indent="-171450" algn="ctr">
            <a:defRPr sz="1800"/>
          </a:lvl8pPr>
          <a:lvl9pPr marL="1371600" indent="-171450" algn="ctr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 smtClean="0"/>
            <a:t>Preparation of Macromolecule</a:t>
          </a:r>
          <a:endParaRPr lang="en-IN" dirty="0"/>
        </a:p>
      </dsp:txBody>
      <dsp:txXfrm rot="10800000">
        <a:off x="1567040" y="0"/>
        <a:ext cx="5472684" cy="754327"/>
      </dsp:txXfrm>
    </dsp:sp>
    <dsp:sp modelId="{E8C188A5-E10A-4E16-8CC4-8881773443BE}">
      <dsp:nvSpPr>
        <dsp:cNvPr id="3" name="Oval 2"/>
        <dsp:cNvSpPr/>
      </dsp:nvSpPr>
      <dsp:spPr bwMode="white">
        <a:xfrm>
          <a:off x="1189876" y="0"/>
          <a:ext cx="754327" cy="754327"/>
        </a:xfrm>
        <a:prstGeom prst="ellipse">
          <a:avLst/>
        </a:prstGeom>
        <a:blipFill rotWithShape="0">
          <a:blip r:embed="rId1"/>
          <a:stretch>
            <a:fillRect/>
          </a:stretch>
        </a:blipFill>
      </dsp:spPr>
      <dsp:style>
        <a:lnRef idx="2">
          <a:schemeClr val="lt1"/>
        </a:lnRef>
        <a:fillRef idx="1">
          <a:schemeClr val="accent2">
            <a:tint val="50000"/>
          </a:schemeClr>
        </a:fillRef>
        <a:effectRef idx="0">
          <a:scrgbClr r="0" g="0" b="0"/>
        </a:effectRef>
        <a:fontRef idx="minor"/>
      </dsp:style>
      <dsp:txXfrm>
        <a:off x="1189876" y="0"/>
        <a:ext cx="754327" cy="754327"/>
      </dsp:txXfrm>
    </dsp:sp>
    <dsp:sp modelId="{67ADEAD7-0E79-4F00-994E-454939DB3ABA}">
      <dsp:nvSpPr>
        <dsp:cNvPr id="6" name="Pentagon 5"/>
        <dsp:cNvSpPr/>
      </dsp:nvSpPr>
      <dsp:spPr bwMode="white">
        <a:xfrm rot="10800000">
          <a:off x="1567040" y="942909"/>
          <a:ext cx="5472684" cy="754327"/>
        </a:xfrm>
        <a:prstGeom prst="homePlate">
          <a:avLst/>
        </a:prstGeom>
      </dsp:spPr>
      <dsp:style>
        <a:lnRef idx="2">
          <a:schemeClr val="lt1"/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332637" tIns="91439" rIns="170688" bIns="91439" anchor="ctr"/>
        <a:lstStyle>
          <a:lvl1pPr algn="ctr">
            <a:defRPr sz="2400"/>
          </a:lvl1pPr>
          <a:lvl2pPr marL="171450" indent="-171450" algn="ctr">
            <a:defRPr sz="1800"/>
          </a:lvl2pPr>
          <a:lvl3pPr marL="342900" indent="-171450" algn="ctr">
            <a:defRPr sz="1800"/>
          </a:lvl3pPr>
          <a:lvl4pPr marL="514350" indent="-171450" algn="ctr">
            <a:defRPr sz="1800"/>
          </a:lvl4pPr>
          <a:lvl5pPr marL="685800" indent="-171450" algn="ctr">
            <a:defRPr sz="1800"/>
          </a:lvl5pPr>
          <a:lvl6pPr marL="857250" indent="-171450" algn="ctr">
            <a:defRPr sz="1800"/>
          </a:lvl6pPr>
          <a:lvl7pPr marL="1028700" indent="-171450" algn="ctr">
            <a:defRPr sz="1800"/>
          </a:lvl7pPr>
          <a:lvl8pPr marL="1200150" indent="-171450" algn="ctr">
            <a:defRPr sz="1800"/>
          </a:lvl8pPr>
          <a:lvl9pPr marL="1371600" indent="-171450" algn="ctr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 smtClean="0"/>
            <a:t>Preparation of </a:t>
          </a:r>
          <a:r>
            <a:rPr lang="en-IN" dirty="0" err="1" smtClean="0"/>
            <a:t>ligand</a:t>
          </a:r>
          <a:endParaRPr lang="en-IN" dirty="0"/>
        </a:p>
      </dsp:txBody>
      <dsp:txXfrm rot="10800000">
        <a:off x="1567040" y="942909"/>
        <a:ext cx="5472684" cy="754327"/>
      </dsp:txXfrm>
    </dsp:sp>
    <dsp:sp modelId="{0603EAB5-F547-4111-A23B-EEC036FBC2EB}">
      <dsp:nvSpPr>
        <dsp:cNvPr id="5" name="Oval 4"/>
        <dsp:cNvSpPr/>
      </dsp:nvSpPr>
      <dsp:spPr bwMode="white">
        <a:xfrm>
          <a:off x="1189876" y="942909"/>
          <a:ext cx="754327" cy="754327"/>
        </a:xfrm>
        <a:prstGeom prst="ellipse">
          <a:avLst/>
        </a:prstGeom>
        <a:blipFill rotWithShape="0">
          <a:blip r:embed="rId2"/>
          <a:stretch>
            <a:fillRect/>
          </a:stretch>
        </a:blipFill>
      </dsp:spPr>
      <dsp:style>
        <a:lnRef idx="2">
          <a:schemeClr val="lt1"/>
        </a:lnRef>
        <a:fillRef idx="1">
          <a:schemeClr val="accent3">
            <a:tint val="50000"/>
          </a:schemeClr>
        </a:fillRef>
        <a:effectRef idx="0">
          <a:scrgbClr r="0" g="0" b="0"/>
        </a:effectRef>
        <a:fontRef idx="minor"/>
      </dsp:style>
      <dsp:txXfrm>
        <a:off x="1189876" y="942909"/>
        <a:ext cx="754327" cy="754327"/>
      </dsp:txXfrm>
    </dsp:sp>
    <dsp:sp modelId="{41A15C6D-C65B-4BED-8630-E3022A6E021E}">
      <dsp:nvSpPr>
        <dsp:cNvPr id="8" name="Pentagon 7"/>
        <dsp:cNvSpPr/>
      </dsp:nvSpPr>
      <dsp:spPr bwMode="white">
        <a:xfrm rot="10800000">
          <a:off x="1560144" y="1923044"/>
          <a:ext cx="5472684" cy="754327"/>
        </a:xfrm>
        <a:prstGeom prst="homePlate">
          <a:avLst/>
        </a:prstGeom>
      </dsp:spPr>
      <dsp:style>
        <a:lnRef idx="2">
          <a:schemeClr val="lt1"/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332637" tIns="91439" rIns="170688" bIns="91439" anchor="ctr"/>
        <a:lstStyle>
          <a:lvl1pPr algn="ctr">
            <a:defRPr sz="2400"/>
          </a:lvl1pPr>
          <a:lvl2pPr marL="171450" indent="-171450" algn="ctr">
            <a:defRPr sz="1800"/>
          </a:lvl2pPr>
          <a:lvl3pPr marL="342900" indent="-171450" algn="ctr">
            <a:defRPr sz="1800"/>
          </a:lvl3pPr>
          <a:lvl4pPr marL="514350" indent="-171450" algn="ctr">
            <a:defRPr sz="1800"/>
          </a:lvl4pPr>
          <a:lvl5pPr marL="685800" indent="-171450" algn="ctr">
            <a:defRPr sz="1800"/>
          </a:lvl5pPr>
          <a:lvl6pPr marL="857250" indent="-171450" algn="ctr">
            <a:defRPr sz="1800"/>
          </a:lvl6pPr>
          <a:lvl7pPr marL="1028700" indent="-171450" algn="ctr">
            <a:defRPr sz="1800"/>
          </a:lvl7pPr>
          <a:lvl8pPr marL="1200150" indent="-171450" algn="ctr">
            <a:defRPr sz="1800"/>
          </a:lvl8pPr>
          <a:lvl9pPr marL="1371600" indent="-171450" algn="ctr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 smtClean="0"/>
            <a:t>Preparation of Grid parameter file</a:t>
          </a:r>
          <a:endParaRPr lang="en-IN" dirty="0"/>
        </a:p>
      </dsp:txBody>
      <dsp:txXfrm rot="10800000">
        <a:off x="1560144" y="1923044"/>
        <a:ext cx="5472684" cy="754327"/>
      </dsp:txXfrm>
    </dsp:sp>
    <dsp:sp modelId="{304F840E-2920-469B-8427-9708905E111F}">
      <dsp:nvSpPr>
        <dsp:cNvPr id="7" name="Oval 6"/>
        <dsp:cNvSpPr/>
      </dsp:nvSpPr>
      <dsp:spPr bwMode="white">
        <a:xfrm>
          <a:off x="1189876" y="1885818"/>
          <a:ext cx="754327" cy="754327"/>
        </a:xfrm>
        <a:prstGeom prst="ellipse">
          <a:avLst/>
        </a:prstGeom>
        <a:blipFill rotWithShape="0">
          <a:blip r:embed="rId3"/>
          <a:stretch>
            <a:fillRect/>
          </a:stretch>
        </a:blipFill>
      </dsp:spPr>
      <dsp:style>
        <a:lnRef idx="2">
          <a:schemeClr val="lt1"/>
        </a:lnRef>
        <a:fillRef idx="1">
          <a:schemeClr val="accent4">
            <a:tint val="50000"/>
          </a:schemeClr>
        </a:fillRef>
        <a:effectRef idx="0">
          <a:scrgbClr r="0" g="0" b="0"/>
        </a:effectRef>
        <a:fontRef idx="minor"/>
      </dsp:style>
      <dsp:txXfrm>
        <a:off x="1189876" y="1885818"/>
        <a:ext cx="754327" cy="754327"/>
      </dsp:txXfrm>
    </dsp:sp>
    <dsp:sp modelId="{41283626-9EEE-45FA-9EA3-2FF30B021E09}">
      <dsp:nvSpPr>
        <dsp:cNvPr id="10" name="Pentagon 9"/>
        <dsp:cNvSpPr/>
      </dsp:nvSpPr>
      <dsp:spPr bwMode="white">
        <a:xfrm rot="10800000">
          <a:off x="1567040" y="2828727"/>
          <a:ext cx="5472684" cy="754327"/>
        </a:xfrm>
        <a:prstGeom prst="homePlate">
          <a:avLst/>
        </a:prstGeom>
      </dsp:spPr>
      <dsp:style>
        <a:lnRef idx="2">
          <a:schemeClr val="lt1"/>
        </a:lnRef>
        <a:fillRef idx="1">
          <a:schemeClr val="accent5"/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332637" tIns="91439" rIns="170688" bIns="91439" anchor="ctr"/>
        <a:lstStyle>
          <a:lvl1pPr algn="ctr">
            <a:defRPr sz="2400"/>
          </a:lvl1pPr>
          <a:lvl2pPr marL="171450" indent="-171450" algn="ctr">
            <a:defRPr sz="1800"/>
          </a:lvl2pPr>
          <a:lvl3pPr marL="342900" indent="-171450" algn="ctr">
            <a:defRPr sz="1800"/>
          </a:lvl3pPr>
          <a:lvl4pPr marL="514350" indent="-171450" algn="ctr">
            <a:defRPr sz="1800"/>
          </a:lvl4pPr>
          <a:lvl5pPr marL="685800" indent="-171450" algn="ctr">
            <a:defRPr sz="1800"/>
          </a:lvl5pPr>
          <a:lvl6pPr marL="857250" indent="-171450" algn="ctr">
            <a:defRPr sz="1800"/>
          </a:lvl6pPr>
          <a:lvl7pPr marL="1028700" indent="-171450" algn="ctr">
            <a:defRPr sz="1800"/>
          </a:lvl7pPr>
          <a:lvl8pPr marL="1200150" indent="-171450" algn="ctr">
            <a:defRPr sz="1800"/>
          </a:lvl8pPr>
          <a:lvl9pPr marL="1371600" indent="-171450" algn="ctr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 smtClean="0"/>
            <a:t>Preparation of docking parameter file</a:t>
          </a:r>
          <a:endParaRPr lang="en-IN" dirty="0"/>
        </a:p>
      </dsp:txBody>
      <dsp:txXfrm rot="10800000">
        <a:off x="1567040" y="2828727"/>
        <a:ext cx="5472684" cy="754327"/>
      </dsp:txXfrm>
    </dsp:sp>
    <dsp:sp modelId="{A555BC69-69FF-48B5-A509-3D805FF763FA}">
      <dsp:nvSpPr>
        <dsp:cNvPr id="9" name="Oval 8"/>
        <dsp:cNvSpPr/>
      </dsp:nvSpPr>
      <dsp:spPr bwMode="white">
        <a:xfrm>
          <a:off x="1189876" y="2828727"/>
          <a:ext cx="754327" cy="754327"/>
        </a:xfrm>
        <a:prstGeom prst="ellipse">
          <a:avLst/>
        </a:prstGeom>
        <a:blipFill rotWithShape="0">
          <a:blip r:embed="rId4"/>
          <a:stretch>
            <a:fillRect/>
          </a:stretch>
        </a:blipFill>
      </dsp:spPr>
      <dsp:style>
        <a:lnRef idx="2">
          <a:schemeClr val="lt1"/>
        </a:lnRef>
        <a:fillRef idx="1">
          <a:schemeClr val="accent5">
            <a:tint val="50000"/>
          </a:schemeClr>
        </a:fillRef>
        <a:effectRef idx="0">
          <a:scrgbClr r="0" g="0" b="0"/>
        </a:effectRef>
        <a:fontRef idx="minor"/>
      </dsp:style>
      <dsp:txXfrm>
        <a:off x="1189876" y="2828727"/>
        <a:ext cx="754327" cy="754327"/>
      </dsp:txXfrm>
    </dsp:sp>
    <dsp:sp modelId="{0021F0A0-45C7-4DF6-8677-80E3E25A86A7}">
      <dsp:nvSpPr>
        <dsp:cNvPr id="12" name="Pentagon 11"/>
        <dsp:cNvSpPr/>
      </dsp:nvSpPr>
      <dsp:spPr bwMode="white">
        <a:xfrm rot="10800000">
          <a:off x="1567040" y="3771636"/>
          <a:ext cx="5472684" cy="754327"/>
        </a:xfrm>
        <a:prstGeom prst="homePlate">
          <a:avLst/>
        </a:prstGeom>
      </dsp:spPr>
      <dsp:style>
        <a:lnRef idx="2">
          <a:schemeClr val="lt1"/>
        </a:lnRef>
        <a:fillRef idx="1">
          <a:schemeClr val="accent6"/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332637" tIns="91439" rIns="170688" bIns="91439" anchor="ctr"/>
        <a:lstStyle>
          <a:lvl1pPr algn="ctr">
            <a:defRPr sz="2400"/>
          </a:lvl1pPr>
          <a:lvl2pPr marL="171450" indent="-171450" algn="ctr">
            <a:defRPr sz="1800"/>
          </a:lvl2pPr>
          <a:lvl3pPr marL="342900" indent="-171450" algn="ctr">
            <a:defRPr sz="1800"/>
          </a:lvl3pPr>
          <a:lvl4pPr marL="514350" indent="-171450" algn="ctr">
            <a:defRPr sz="1800"/>
          </a:lvl4pPr>
          <a:lvl5pPr marL="685800" indent="-171450" algn="ctr">
            <a:defRPr sz="1800"/>
          </a:lvl5pPr>
          <a:lvl6pPr marL="857250" indent="-171450" algn="ctr">
            <a:defRPr sz="1800"/>
          </a:lvl6pPr>
          <a:lvl7pPr marL="1028700" indent="-171450" algn="ctr">
            <a:defRPr sz="1800"/>
          </a:lvl7pPr>
          <a:lvl8pPr marL="1200150" indent="-171450" algn="ctr">
            <a:defRPr sz="1800"/>
          </a:lvl8pPr>
          <a:lvl9pPr marL="1371600" indent="-171450" algn="ctr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 smtClean="0"/>
            <a:t>Analysis of Results</a:t>
          </a:r>
          <a:endParaRPr lang="en-IN" dirty="0"/>
        </a:p>
      </dsp:txBody>
      <dsp:txXfrm rot="10800000">
        <a:off x="1567040" y="3771636"/>
        <a:ext cx="5472684" cy="754327"/>
      </dsp:txXfrm>
    </dsp:sp>
    <dsp:sp modelId="{017EDFAA-5DE9-49FF-94E3-7CBE429A46C5}">
      <dsp:nvSpPr>
        <dsp:cNvPr id="11" name="Oval 10"/>
        <dsp:cNvSpPr/>
      </dsp:nvSpPr>
      <dsp:spPr bwMode="white">
        <a:xfrm>
          <a:off x="1189876" y="3771636"/>
          <a:ext cx="754327" cy="754327"/>
        </a:xfrm>
        <a:prstGeom prst="ellipse">
          <a:avLst/>
        </a:prstGeom>
        <a:blipFill rotWithShape="0">
          <a:blip r:embed="rId5"/>
          <a:stretch>
            <a:fillRect/>
          </a:stretch>
        </a:blipFill>
      </dsp:spPr>
      <dsp:style>
        <a:lnRef idx="2">
          <a:schemeClr val="lt1"/>
        </a:lnRef>
        <a:fillRef idx="1">
          <a:schemeClr val="accent6">
            <a:tint val="50000"/>
          </a:schemeClr>
        </a:fillRef>
        <a:effectRef idx="0">
          <a:scrgbClr r="0" g="0" b="0"/>
        </a:effectRef>
        <a:fontRef idx="minor"/>
      </dsp:style>
      <dsp:txXfrm>
        <a:off x="1189876" y="3771636"/>
        <a:ext cx="754327" cy="7543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type="homePlate" r:blip="" rot="180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F4D01-22F0-4D58-A865-76166B701AD4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489BB9-AB82-480D-AF00-DEA15C180004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7F71-674E-4DDF-86BA-3A74E9529AAC}" type="datetimeFigureOut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14E9-05C8-4B81-89B1-5389A985DB75}" type="slidenum">
              <a:rPr lang="en-IN" smtClean="0"/>
            </a:fld>
            <a:endParaRPr lang="en-IN"/>
          </a:p>
        </p:txBody>
      </p:sp>
    </p:spTree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7F71-674E-4DDF-86BA-3A74E9529AAC}" type="datetimeFigureOut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14E9-05C8-4B81-89B1-5389A985DB75}" type="slidenum">
              <a:rPr lang="en-IN" smtClean="0"/>
            </a:fld>
            <a:endParaRPr lang="en-IN"/>
          </a:p>
        </p:txBody>
      </p:sp>
    </p:spTree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7F71-674E-4DDF-86BA-3A74E9529AAC}" type="datetimeFigureOut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14E9-05C8-4B81-89B1-5389A985DB75}" type="slidenum">
              <a:rPr lang="en-IN" smtClean="0"/>
            </a:fld>
            <a:endParaRPr lang="en-IN"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7F71-674E-4DDF-86BA-3A74E9529AAC}" type="datetimeFigureOut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14E9-05C8-4B81-89B1-5389A985DB75}" type="slidenum">
              <a:rPr lang="en-IN" smtClean="0"/>
            </a:fld>
            <a:endParaRPr lang="en-IN"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7F71-674E-4DDF-86BA-3A74E9529AAC}" type="datetimeFigureOut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14E9-05C8-4B81-89B1-5389A985DB75}" type="slidenum">
              <a:rPr lang="en-IN" smtClean="0"/>
            </a:fld>
            <a:endParaRPr lang="en-IN"/>
          </a:p>
        </p:txBody>
      </p:sp>
    </p:spTree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7F71-674E-4DDF-86BA-3A74E9529AAC}" type="datetimeFigureOut">
              <a:rPr lang="en-US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14E9-05C8-4B81-89B1-5389A985DB75}" type="slidenum">
              <a:rPr lang="en-IN" smtClean="0"/>
            </a:fld>
            <a:endParaRPr lang="en-IN"/>
          </a:p>
        </p:txBody>
      </p:sp>
    </p:spTree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7F71-674E-4DDF-86BA-3A74E9529AAC}" type="datetimeFigureOut">
              <a:rPr lang="en-US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14E9-05C8-4B81-89B1-5389A985DB75}" type="slidenum">
              <a:rPr lang="en-IN" smtClean="0"/>
            </a:fld>
            <a:endParaRPr lang="en-IN"/>
          </a:p>
        </p:txBody>
      </p:sp>
    </p:spTree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7F71-674E-4DDF-86BA-3A74E9529AAC}" type="datetimeFigureOut">
              <a:rPr lang="en-US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14E9-05C8-4B81-89B1-5389A985DB75}" type="slidenum">
              <a:rPr lang="en-IN" smtClean="0"/>
            </a:fld>
            <a:endParaRPr lang="en-IN"/>
          </a:p>
        </p:txBody>
      </p:sp>
    </p:spTree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7F71-674E-4DDF-86BA-3A74E9529AAC}" type="datetimeFigureOut">
              <a:rPr lang="en-US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14E9-05C8-4B81-89B1-5389A985DB75}" type="slidenum">
              <a:rPr lang="en-IN" smtClean="0"/>
            </a:fld>
            <a:endParaRPr lang="en-IN"/>
          </a:p>
        </p:txBody>
      </p:sp>
    </p:spTree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7F71-674E-4DDF-86BA-3A74E9529AAC}" type="datetimeFigureOut">
              <a:rPr lang="en-US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14E9-05C8-4B81-89B1-5389A985DB75}" type="slidenum">
              <a:rPr lang="en-IN" smtClean="0"/>
            </a:fld>
            <a:endParaRPr lang="en-IN"/>
          </a:p>
        </p:txBody>
      </p:sp>
    </p:spTree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7F71-674E-4DDF-86BA-3A74E9529AAC}" type="datetimeFigureOut">
              <a:rPr lang="en-US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14E9-05C8-4B81-89B1-5389A985DB75}" type="slidenum">
              <a:rPr lang="en-IN" smtClean="0"/>
            </a:fld>
            <a:endParaRPr lang="en-IN"/>
          </a:p>
        </p:txBody>
      </p:sp>
    </p:spTree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A7F71-674E-4DDF-86BA-3A74E9529AAC}" type="datetimeFigureOut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B14E9-05C8-4B81-89B1-5389A985DB75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d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wwpdb.org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3.jpeg"/><Relationship Id="rId1" Type="http://schemas.openxmlformats.org/officeDocument/2006/relationships/image" Target="../media/image22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188640"/>
            <a:ext cx="8691245" cy="1243330"/>
            <a:chOff x="179512" y="188640"/>
            <a:chExt cx="8691245" cy="1243330"/>
          </a:xfrm>
        </p:grpSpPr>
        <p:pic>
          <p:nvPicPr>
            <p:cNvPr id="6" name="Picture 5" descr="biophy"/>
            <p:cNvPicPr/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7680132" y="260395"/>
              <a:ext cx="1190625" cy="11715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</p:pic>
        <p:pic>
          <p:nvPicPr>
            <p:cNvPr id="7" name="Picture 6" descr="madras-university-logo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9512" y="188640"/>
              <a:ext cx="946785" cy="124333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</p:pic>
      </p:grpSp>
      <p:pic>
        <p:nvPicPr>
          <p:cNvPr id="32770" name="Picture 2" descr="Image result for molecular modelling in drug design pp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9180" y="334010"/>
            <a:ext cx="2075815" cy="1469390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99795" y="2060575"/>
            <a:ext cx="7762875" cy="120523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p>
            <a:pPr lvl="0">
              <a:defRPr/>
            </a:pPr>
            <a:br>
              <a:rPr lang="en-IN" b="1" dirty="0" smtClean="0">
                <a:solidFill>
                  <a:schemeClr val="dk1"/>
                </a:solidFill>
                <a:latin typeface="Comic Sans MS" panose="030F0702030302020204" pitchFamily="66" charset="0"/>
              </a:rPr>
            </a:br>
            <a:r>
              <a:rPr lang="en-IN" b="1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Homology Modeling and Molecular Docking</a:t>
            </a:r>
            <a:br>
              <a:rPr lang="en-IN" dirty="0" smtClean="0">
                <a:solidFill>
                  <a:schemeClr val="dk1"/>
                </a:solidFill>
                <a:latin typeface="Comic Sans MS" panose="030F0702030302020204" pitchFamily="66" charset="0"/>
              </a:rPr>
            </a:br>
            <a:endParaRPr lang="en-IN" sz="3600" dirty="0">
              <a:solidFill>
                <a:schemeClr val="dk1"/>
              </a:solidFill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idx="1"/>
          </p:nvPr>
        </p:nvSpPr>
        <p:spPr>
          <a:xfrm>
            <a:off x="2774950" y="4613910"/>
            <a:ext cx="4139565" cy="197993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60000"/>
          </a:bodyPr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b="1" dirty="0" smtClean="0">
              <a:latin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b="1" dirty="0" smtClean="0">
                <a:latin typeface="Times New Roman" panose="02020603050405020304" pitchFamily="18" charset="0"/>
              </a:rPr>
              <a:t>Dr</a:t>
            </a:r>
            <a:r>
              <a:rPr lang="en-IN" altLang="en-US" b="1" dirty="0" smtClean="0">
                <a:latin typeface="Times New Roman" panose="02020603050405020304" pitchFamily="18" charset="0"/>
              </a:rPr>
              <a:t>.</a:t>
            </a:r>
            <a:r>
              <a:rPr lang="en-US" altLang="zh-TW" b="1" dirty="0" smtClean="0">
                <a:latin typeface="Times New Roman" panose="02020603050405020304" pitchFamily="18" charset="0"/>
              </a:rPr>
              <a:t> </a:t>
            </a:r>
            <a:r>
              <a:rPr lang="en-IN" altLang="en-US" b="1" dirty="0" smtClean="0">
                <a:latin typeface="Times New Roman" panose="02020603050405020304" pitchFamily="18" charset="0"/>
              </a:rPr>
              <a:t>K. </a:t>
            </a:r>
            <a:r>
              <a:rPr lang="en-US" altLang="zh-TW" b="1" dirty="0" err="1" smtClean="0">
                <a:latin typeface="Times New Roman" panose="02020603050405020304" pitchFamily="18" charset="0"/>
              </a:rPr>
              <a:t>Gugan</a:t>
            </a:r>
            <a:endParaRPr lang="en-US" altLang="zh-TW" b="1" dirty="0">
              <a:latin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b="1" dirty="0" smtClean="0">
              <a:latin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b="1" dirty="0" smtClean="0">
                <a:latin typeface="Times New Roman" panose="02020603050405020304" pitchFamily="18" charset="0"/>
              </a:rPr>
              <a:t>Assistant Professor</a:t>
            </a:r>
            <a:endParaRPr lang="en-US" altLang="zh-TW" b="1" dirty="0">
              <a:latin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b="1" dirty="0" smtClean="0">
                <a:latin typeface="Times New Roman" panose="02020603050405020304" pitchFamily="18" charset="0"/>
              </a:rPr>
              <a:t>CAS in Crystallography and Biophysics</a:t>
            </a:r>
            <a:endParaRPr lang="en-US" altLang="zh-TW" sz="2800" b="1" dirty="0">
              <a:latin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b="1" dirty="0" smtClean="0">
                <a:latin typeface="Times New Roman" panose="02020603050405020304" pitchFamily="18" charset="0"/>
              </a:rPr>
              <a:t>University of Madras</a:t>
            </a:r>
            <a:endParaRPr lang="en-US" altLang="zh-TW" sz="2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2071678"/>
            <a:ext cx="8429684" cy="4357718"/>
          </a:xfrm>
        </p:spPr>
        <p:txBody>
          <a:bodyPr>
            <a:normAutofit/>
          </a:bodyPr>
          <a:lstStyle/>
          <a:p>
            <a:pPr algn="just"/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Protein Data Bank (PDB) is a crystallographic database for the three-dimensional structural data of large biological molecules, such as proteins and nucleic acids.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800" u="sng" dirty="0" smtClean="0">
              <a:hlinkClick r:id="rId1"/>
            </a:endParaRPr>
          </a:p>
          <a:p>
            <a:pPr algn="just"/>
            <a:r>
              <a:rPr lang="en-IN" sz="2800" u="sng" dirty="0" smtClean="0">
                <a:hlinkClick r:id="rId1"/>
              </a:rPr>
              <a:t>www.rcsb.org</a:t>
            </a:r>
            <a:endParaRPr lang="en-IN" sz="2800" dirty="0" smtClean="0"/>
          </a:p>
          <a:p>
            <a:pPr algn="just"/>
            <a:r>
              <a:rPr lang="en-IN" sz="2800" u="sng" dirty="0" smtClean="0">
                <a:hlinkClick r:id="rId1"/>
              </a:rPr>
              <a:t>www.ebi.ac.uk/pdbsum</a:t>
            </a:r>
            <a:endParaRPr lang="en-IN" sz="2800" u="sng" dirty="0" smtClean="0"/>
          </a:p>
          <a:p>
            <a:pPr algn="just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 smtClean="0">
                <a:latin typeface="Comic Sans MS" panose="030F0702030302020204" pitchFamily="66" charset="0"/>
              </a:rPr>
              <a:t>Protein preparation - PDB</a:t>
            </a:r>
            <a:endParaRPr lang="en-IN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47664" y="188640"/>
            <a:ext cx="6278640" cy="23691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852936"/>
            <a:ext cx="7969794" cy="38274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33388" y="1100138"/>
            <a:ext cx="8277225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7364"/>
            <a:ext cx="8258204" cy="4268799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structures from PDB have variety of potential problem such as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missing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 chain atoms,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added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waters,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one molecule,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chain break.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to corrected before it can be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 smtClean="0">
                <a:latin typeface="Comic Sans MS" panose="030F0702030302020204" pitchFamily="66" charset="0"/>
              </a:rPr>
              <a:t>Protein preparation –Why?</a:t>
            </a:r>
            <a:endParaRPr lang="en-IN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000240"/>
            <a:ext cx="8258204" cy="412592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 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ligands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 water molecules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hydrogens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charges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 to Atomtype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Save the molecule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 smtClean="0">
                <a:latin typeface="Comic Sans MS" panose="030F0702030302020204" pitchFamily="66" charset="0"/>
              </a:rPr>
              <a:t>Protein preparation –Steps</a:t>
            </a:r>
            <a:endParaRPr lang="en-IN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95536" y="404664"/>
            <a:ext cx="8098307" cy="62008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0063" y="2214563"/>
            <a:ext cx="8229600" cy="1143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 err="1" smtClean="0">
                <a:latin typeface="Comic Sans MS" panose="030F0702030302020204" pitchFamily="66" charset="0"/>
              </a:rPr>
              <a:t>Ligand</a:t>
            </a:r>
            <a:r>
              <a:rPr lang="en-IN" dirty="0" smtClean="0">
                <a:latin typeface="Comic Sans MS" panose="030F0702030302020204" pitchFamily="66" charset="0"/>
              </a:rPr>
              <a:t> preparation</a:t>
            </a:r>
            <a:endParaRPr lang="en-IN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dirty="0" smtClean="0">
                <a:latin typeface="Comic Sans MS" panose="030F0702030302020204" pitchFamily="66" charset="0"/>
              </a:rPr>
              <a:t>Building small molecules - </a:t>
            </a:r>
            <a:r>
              <a:rPr lang="en-IN" dirty="0" err="1" smtClean="0">
                <a:latin typeface="Comic Sans MS" panose="030F0702030302020204" pitchFamily="66" charset="0"/>
              </a:rPr>
              <a:t>Chemsketch</a:t>
            </a:r>
            <a:endParaRPr lang="en-IN" dirty="0">
              <a:latin typeface="Comic Sans MS" panose="030F0702030302020204" pitchFamily="66" charset="0"/>
            </a:endParaRPr>
          </a:p>
        </p:txBody>
      </p:sp>
      <p:pic>
        <p:nvPicPr>
          <p:cNvPr id="13" name="Content Placeholder 12" descr="drug.JP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1331595" y="2277110"/>
            <a:ext cx="3604895" cy="2872105"/>
          </a:xfrm>
        </p:spPr>
      </p:pic>
      <p:sp>
        <p:nvSpPr>
          <p:cNvPr id="3" name="Content Placeholder 2"/>
          <p:cNvSpPr>
            <a:spLocks noGrp="1"/>
          </p:cNvSpPr>
          <p:nvPr/>
        </p:nvSpPr>
        <p:spPr>
          <a:xfrm>
            <a:off x="5147945" y="2708910"/>
            <a:ext cx="2976880" cy="2111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Drugbank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Pubchem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Chemspider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720" y="260648"/>
            <a:ext cx="5832648" cy="86409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en-US" altLang="en-US" dirty="0" smtClean="0">
                <a:solidFill>
                  <a:schemeClr val="dk1"/>
                </a:solidFill>
                <a:latin typeface="Comic Sans MS" panose="030F0702030302020204" pitchFamily="66" charset="0"/>
                <a:ea typeface="+mn-ea"/>
                <a:cs typeface="+mn-cs"/>
              </a:rPr>
            </a:br>
            <a:r>
              <a:rPr lang="en-US" altLang="en-US" dirty="0" smtClean="0">
                <a:solidFill>
                  <a:schemeClr val="dk1"/>
                </a:solidFill>
                <a:latin typeface="Comic Sans MS" panose="030F0702030302020204" pitchFamily="66" charset="0"/>
                <a:ea typeface="+mn-ea"/>
                <a:cs typeface="+mn-cs"/>
              </a:rPr>
              <a:t>Why </a:t>
            </a:r>
            <a:r>
              <a:rPr lang="en-US" altLang="en-US" dirty="0">
                <a:solidFill>
                  <a:schemeClr val="dk1"/>
                </a:solidFill>
                <a:latin typeface="Comic Sans MS" panose="030F0702030302020204" pitchFamily="66" charset="0"/>
                <a:ea typeface="+mn-ea"/>
                <a:cs typeface="+mn-cs"/>
              </a:rPr>
              <a:t>Use Grid Maps? </a:t>
            </a:r>
            <a:br>
              <a:rPr lang="en-US" altLang="en-US" dirty="0">
                <a:solidFill>
                  <a:schemeClr val="dk1"/>
                </a:solidFill>
                <a:latin typeface="Comic Sans MS" panose="030F0702030302020204" pitchFamily="66" charset="0"/>
                <a:ea typeface="+mn-ea"/>
                <a:cs typeface="+mn-cs"/>
              </a:rPr>
            </a:br>
            <a:endParaRPr lang="en-US" altLang="en-US" dirty="0">
              <a:solidFill>
                <a:schemeClr val="dk1"/>
              </a:solidFill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2040" y="1340768"/>
            <a:ext cx="4004841" cy="49655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Saves time: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✽ </a:t>
            </a:r>
            <a:r>
              <a:rPr lang="en-US" sz="1800" dirty="0"/>
              <a:t> Pre-computing the interactions on a grid is </a:t>
            </a:r>
            <a:r>
              <a:rPr lang="en-US" sz="1800" dirty="0" smtClean="0"/>
              <a:t>  typically </a:t>
            </a:r>
            <a:r>
              <a:rPr lang="en-US" sz="1800" dirty="0"/>
              <a:t>100 times faster than </a:t>
            </a:r>
            <a:r>
              <a:rPr lang="en-US" sz="1800" dirty="0" smtClean="0"/>
              <a:t>traditional Molecular </a:t>
            </a:r>
            <a:r>
              <a:rPr lang="en-US" sz="1800" dirty="0"/>
              <a:t>Mechanics methods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✽ </a:t>
            </a:r>
            <a:r>
              <a:rPr lang="en-US" sz="1800" dirty="0"/>
              <a:t> O(N2) calculation becomes O(N)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✽  </a:t>
            </a:r>
            <a:r>
              <a:rPr lang="en-US" sz="1800" dirty="0" err="1"/>
              <a:t>AutoDock</a:t>
            </a:r>
            <a:r>
              <a:rPr lang="en-US" sz="1800" dirty="0"/>
              <a:t> uses trilinear interpolation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✽ to compute the score of a candidate docked </a:t>
            </a:r>
            <a:r>
              <a:rPr lang="en-US" sz="1800" dirty="0" smtClean="0"/>
              <a:t>ligand </a:t>
            </a:r>
            <a:r>
              <a:rPr lang="en-US" sz="1800" dirty="0"/>
              <a:t>conformation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✽  </a:t>
            </a:r>
            <a:r>
              <a:rPr lang="en-US" sz="1800" dirty="0" err="1"/>
              <a:t>AutoDock</a:t>
            </a:r>
            <a:r>
              <a:rPr lang="en-US" sz="1800" dirty="0"/>
              <a:t> needs one map for each atom type </a:t>
            </a:r>
            <a:r>
              <a:rPr lang="en-US" sz="1800" dirty="0" smtClean="0"/>
              <a:t> in </a:t>
            </a:r>
            <a:r>
              <a:rPr lang="en-US" sz="1800" dirty="0"/>
              <a:t>the ligand(s) and moving parts of </a:t>
            </a:r>
            <a:r>
              <a:rPr lang="en-US" sz="1800" dirty="0" smtClean="0"/>
              <a:t>receptor (if </a:t>
            </a:r>
            <a:r>
              <a:rPr lang="en-US" sz="1800" dirty="0"/>
              <a:t>there are any)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✽  Drawback: The receptor is </a:t>
            </a:r>
            <a:r>
              <a:rPr lang="en-US" sz="1800" dirty="0" err="1"/>
              <a:t>conformationally</a:t>
            </a:r>
            <a:r>
              <a:rPr lang="en-US" sz="1800" dirty="0"/>
              <a:t> </a:t>
            </a:r>
            <a:r>
              <a:rPr lang="en-US" sz="1800" dirty="0" smtClean="0"/>
              <a:t> rigid </a:t>
            </a:r>
            <a:r>
              <a:rPr lang="en-US" sz="1800" dirty="0"/>
              <a:t>(although ‘</a:t>
            </a:r>
            <a:r>
              <a:rPr lang="en-US" sz="1800" dirty="0" err="1"/>
              <a:t>vdW</a:t>
            </a:r>
            <a:r>
              <a:rPr lang="en-US" sz="1800" dirty="0"/>
              <a:t> softened’)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✽  Limits the search space</a:t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84784"/>
            <a:ext cx="4045727" cy="457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67544" y="404664"/>
            <a:ext cx="8009212" cy="59871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"/>
          <p:cNvGrpSpPr/>
          <p:nvPr/>
        </p:nvGrpSpPr>
        <p:grpSpPr>
          <a:xfrm>
            <a:off x="179512" y="188640"/>
            <a:ext cx="8691264" cy="1114425"/>
            <a:chOff x="179512" y="188640"/>
            <a:chExt cx="8691264" cy="1114425"/>
          </a:xfrm>
        </p:grpSpPr>
        <p:pic>
          <p:nvPicPr>
            <p:cNvPr id="6" name="Picture 5" descr="biophy"/>
            <p:cNvPicPr/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7956376" y="260648"/>
              <a:ext cx="914400" cy="9144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</p:pic>
        <p:pic>
          <p:nvPicPr>
            <p:cNvPr id="7" name="Picture 6" descr="madras-university-logo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9512" y="188640"/>
              <a:ext cx="850265" cy="111442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</p:pic>
      </p:grpSp>
      <p:sp>
        <p:nvSpPr>
          <p:cNvPr id="46082" name="AutoShape 2" descr="Image result for gn ramachandr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46084" name="AutoShape 4" descr="Image result for gn ramachandr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46086" name="AutoShape 6" descr="Image result for gn ramachandr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46088" name="AutoShape 8" descr="Image result for gn ramachandran"/>
          <p:cNvSpPr>
            <a:spLocks noChangeAspect="1" noChangeArrowheads="1"/>
          </p:cNvSpPr>
          <p:nvPr/>
        </p:nvSpPr>
        <p:spPr bwMode="auto">
          <a:xfrm>
            <a:off x="155575" y="-814388"/>
            <a:ext cx="2286000" cy="17049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46090" name="AutoShape 10" descr="Image result for gn ramachandran"/>
          <p:cNvSpPr>
            <a:spLocks noChangeAspect="1" noChangeArrowheads="1"/>
          </p:cNvSpPr>
          <p:nvPr/>
        </p:nvSpPr>
        <p:spPr bwMode="auto">
          <a:xfrm>
            <a:off x="155575" y="-814388"/>
            <a:ext cx="2286000" cy="17049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46092" name="AutoShape 12" descr="Image result for gn ramachandran"/>
          <p:cNvSpPr>
            <a:spLocks noChangeAspect="1" noChangeArrowheads="1"/>
          </p:cNvSpPr>
          <p:nvPr/>
        </p:nvSpPr>
        <p:spPr bwMode="auto">
          <a:xfrm>
            <a:off x="155575" y="-814388"/>
            <a:ext cx="2286000" cy="17049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46094" name="AutoShape 14" descr="Image result for gn ramachandran"/>
          <p:cNvSpPr>
            <a:spLocks noChangeAspect="1" noChangeArrowheads="1"/>
          </p:cNvSpPr>
          <p:nvPr/>
        </p:nvSpPr>
        <p:spPr bwMode="auto">
          <a:xfrm>
            <a:off x="155575" y="-814388"/>
            <a:ext cx="2286000" cy="17049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46096" name="AutoShape 16" descr="Image result for gn ramachandran"/>
          <p:cNvSpPr>
            <a:spLocks noChangeAspect="1" noChangeArrowheads="1"/>
          </p:cNvSpPr>
          <p:nvPr/>
        </p:nvSpPr>
        <p:spPr bwMode="auto">
          <a:xfrm>
            <a:off x="155575" y="-814388"/>
            <a:ext cx="2286000" cy="17049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46098" name="AutoShape 18" descr="Image result for gn ramachandran"/>
          <p:cNvSpPr>
            <a:spLocks noChangeAspect="1" noChangeArrowheads="1"/>
          </p:cNvSpPr>
          <p:nvPr/>
        </p:nvSpPr>
        <p:spPr bwMode="auto">
          <a:xfrm>
            <a:off x="155575" y="-814388"/>
            <a:ext cx="2286000" cy="17049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pic>
        <p:nvPicPr>
          <p:cNvPr id="46100" name="Picture 20" descr="https://farm5.staticflickr.com/4475/36910884874_7394622ffc_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938610"/>
            <a:ext cx="3475691" cy="2592288"/>
          </a:xfrm>
          <a:prstGeom prst="rect">
            <a:avLst/>
          </a:prstGeom>
          <a:noFill/>
        </p:spPr>
      </p:pic>
      <p:pic>
        <p:nvPicPr>
          <p:cNvPr id="46104" name="Picture 24" descr="Image result for gn ramachandra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8051" y="2938610"/>
            <a:ext cx="3534172" cy="2650630"/>
          </a:xfrm>
          <a:prstGeom prst="rect">
            <a:avLst/>
          </a:prstGeom>
          <a:noFill/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806896" y="1556792"/>
            <a:ext cx="7797552" cy="86409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>
              <a:defRPr/>
            </a:pPr>
            <a:br>
              <a:rPr lang="en-IN" sz="2800" b="1" dirty="0" smtClean="0">
                <a:solidFill>
                  <a:schemeClr val="dk1"/>
                </a:solidFill>
                <a:latin typeface="Comic Sans MS" panose="030F0702030302020204" pitchFamily="66" charset="0"/>
              </a:rPr>
            </a:br>
            <a:br>
              <a:rPr lang="en-IN" sz="2800" b="1" dirty="0" smtClean="0">
                <a:solidFill>
                  <a:schemeClr val="dk1"/>
                </a:solidFill>
                <a:latin typeface="Comic Sans MS" panose="030F0702030302020204" pitchFamily="66" charset="0"/>
              </a:rPr>
            </a:br>
            <a:r>
              <a:rPr lang="en-IN" sz="2800" b="1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G.N. Ramachandran</a:t>
            </a:r>
            <a:br>
              <a:rPr lang="en-IN" sz="2800" b="1" dirty="0" smtClean="0">
                <a:solidFill>
                  <a:schemeClr val="dk1"/>
                </a:solidFill>
                <a:latin typeface="Comic Sans MS" panose="030F0702030302020204" pitchFamily="66" charset="0"/>
              </a:rPr>
            </a:br>
            <a:r>
              <a:rPr lang="en-IN" sz="2800" b="1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8</a:t>
            </a:r>
            <a:r>
              <a:rPr lang="en-IN" sz="2800" b="1" baseline="300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th</a:t>
            </a:r>
            <a:r>
              <a:rPr lang="en-IN" sz="2800" b="1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 of </a:t>
            </a:r>
            <a:r>
              <a:rPr lang="en-IN" sz="2800" b="1" dirty="0" smtClean="0">
                <a:latin typeface="Comic Sans MS" panose="030F0702030302020204" pitchFamily="66" charset="0"/>
              </a:rPr>
              <a:t>October 1922 – 7</a:t>
            </a:r>
            <a:r>
              <a:rPr lang="en-IN" sz="2800" b="1" baseline="30000" dirty="0" smtClean="0">
                <a:latin typeface="Comic Sans MS" panose="030F0702030302020204" pitchFamily="66" charset="0"/>
              </a:rPr>
              <a:t>th</a:t>
            </a:r>
            <a:r>
              <a:rPr lang="en-IN" sz="2800" b="1" dirty="0" smtClean="0">
                <a:latin typeface="Comic Sans MS" panose="030F0702030302020204" pitchFamily="66" charset="0"/>
              </a:rPr>
              <a:t> of April, 2001</a:t>
            </a:r>
            <a:br>
              <a:rPr lang="en-IN" sz="2800" dirty="0" smtClean="0">
                <a:solidFill>
                  <a:schemeClr val="dk1"/>
                </a:solidFill>
                <a:latin typeface="Comic Sans MS" panose="030F0702030302020204" pitchFamily="66" charset="0"/>
              </a:rPr>
            </a:br>
            <a:br>
              <a:rPr lang="en-IN" sz="2800" dirty="0" smtClean="0">
                <a:solidFill>
                  <a:schemeClr val="dk1"/>
                </a:solidFill>
                <a:latin typeface="Comic Sans MS" panose="030F0702030302020204" pitchFamily="66" charset="0"/>
              </a:rPr>
            </a:br>
            <a:endParaRPr lang="en-IN" sz="2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786" y="836712"/>
            <a:ext cx="4711620" cy="469789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82" y="836712"/>
            <a:ext cx="3105150" cy="4775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475740" y="476885"/>
            <a:ext cx="6478905" cy="403288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2" name="Content Placeholder 3" descr="images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2987675" y="4725035"/>
            <a:ext cx="3798570" cy="2022475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67744" y="71046"/>
            <a:ext cx="5184576" cy="52322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pPr>
              <a:defRPr/>
            </a:pPr>
            <a:r>
              <a:rPr lang="en-IN" sz="2800" dirty="0" smtClean="0">
                <a:latin typeface="Comic Sans MS" panose="030F0702030302020204" pitchFamily="66" charset="0"/>
              </a:rPr>
              <a:t>Computational Drug Discovery</a:t>
            </a:r>
            <a:endParaRPr lang="en-IN" sz="2800" dirty="0">
              <a:latin typeface="Comic Sans MS" panose="030F0702030302020204" pitchFamily="66" charset="0"/>
            </a:endParaRPr>
          </a:p>
        </p:txBody>
      </p:sp>
      <p:pic>
        <p:nvPicPr>
          <p:cNvPr id="33794" name="Picture 2" descr="Related image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67544" y="1196752"/>
            <a:ext cx="8208912" cy="5258836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379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496" y="45249"/>
            <a:ext cx="3456384" cy="52197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pPr>
              <a:defRPr/>
            </a:pPr>
            <a:r>
              <a:rPr lang="en-IN" sz="2800" dirty="0" smtClean="0">
                <a:latin typeface="Comic Sans MS" panose="030F0702030302020204" pitchFamily="66" charset="0"/>
              </a:rPr>
              <a:t>Homology Modeling</a:t>
            </a:r>
            <a:endParaRPr lang="en-IN" sz="2800" dirty="0">
              <a:latin typeface="Comic Sans MS" panose="030F0702030302020204" pitchFamily="66" charset="0"/>
            </a:endParaRPr>
          </a:p>
        </p:txBody>
      </p:sp>
      <p:pic>
        <p:nvPicPr>
          <p:cNvPr id="52226" name="Picture 2" descr="Image result for homology modelli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979712" y="3717032"/>
            <a:ext cx="5417457" cy="28517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2228" name="Picture 4" descr="Image result for homology modell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7" y="764704"/>
            <a:ext cx="3736804" cy="2808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 descr="bb29_0291_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106363"/>
            <a:ext cx="5103813" cy="670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98425" y="68263"/>
            <a:ext cx="3930650" cy="156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1">
                <a:latin typeface="Times New Roman" panose="02020603050405020304" pitchFamily="18" charset="0"/>
              </a:rPr>
              <a:t>Steps in Comparative</a:t>
            </a:r>
            <a:endParaRPr lang="en-US" sz="3200" b="1">
              <a:latin typeface="Times New Roman" panose="02020603050405020304" pitchFamily="18" charset="0"/>
            </a:endParaRPr>
          </a:p>
          <a:p>
            <a:r>
              <a:rPr lang="en-US" sz="3200" b="1">
                <a:latin typeface="Times New Roman" panose="02020603050405020304" pitchFamily="18" charset="0"/>
              </a:rPr>
              <a:t>Protein Structure</a:t>
            </a:r>
            <a:endParaRPr lang="en-US" sz="3200" b="1">
              <a:latin typeface="Times New Roman" panose="02020603050405020304" pitchFamily="18" charset="0"/>
            </a:endParaRPr>
          </a:p>
          <a:p>
            <a:r>
              <a:rPr lang="en-US" sz="3200" b="1">
                <a:latin typeface="Times New Roman" panose="02020603050405020304" pitchFamily="18" charset="0"/>
              </a:rPr>
              <a:t>Modeling</a:t>
            </a:r>
            <a:endParaRPr lang="en-US" sz="32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496" y="44624"/>
            <a:ext cx="2304256" cy="52322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pPr>
              <a:defRPr/>
            </a:pPr>
            <a:r>
              <a:rPr lang="en-IN" sz="2800" dirty="0" smtClean="0">
                <a:latin typeface="Comic Sans MS" panose="030F0702030302020204" pitchFamily="66" charset="0"/>
              </a:rPr>
              <a:t>Binding Site</a:t>
            </a:r>
            <a:endParaRPr lang="en-IN" sz="2800" dirty="0">
              <a:latin typeface="Comic Sans MS" panose="030F0702030302020204" pitchFamily="66" charset="0"/>
            </a:endParaRPr>
          </a:p>
        </p:txBody>
      </p:sp>
      <p:pic>
        <p:nvPicPr>
          <p:cNvPr id="55298" name="Picture 2" descr="Image result for binding site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23528" y="2736304"/>
            <a:ext cx="3810000" cy="2343151"/>
          </a:xfrm>
          <a:prstGeom prst="rect">
            <a:avLst/>
          </a:prstGeom>
          <a:noFill/>
        </p:spPr>
      </p:pic>
      <p:pic>
        <p:nvPicPr>
          <p:cNvPr id="55300" name="Picture 4" descr="Image result for binding sit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216024"/>
            <a:ext cx="4400550" cy="3295651"/>
          </a:xfrm>
          <a:prstGeom prst="rect">
            <a:avLst/>
          </a:prstGeom>
          <a:noFill/>
        </p:spPr>
      </p:pic>
      <p:pic>
        <p:nvPicPr>
          <p:cNvPr id="55302" name="Picture 6" descr="Image result for binding site 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4018730"/>
            <a:ext cx="3752286" cy="2866654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27"/>
          <p:cNvSpPr txBox="1">
            <a:spLocks noChangeArrowheads="1"/>
          </p:cNvSpPr>
          <p:nvPr/>
        </p:nvSpPr>
        <p:spPr>
          <a:xfrm>
            <a:off x="179512" y="1556792"/>
            <a:ext cx="8676456" cy="1584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38455" marR="0" lvl="0" indent="-33845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Arial Unicode MS" charset="0"/>
                <a:cs typeface="+mn-cs"/>
              </a:rPr>
              <a:t>To place a ligand (small molecule) into the binding site of a receptor in the manners appropriate for optimal interactions with a receptor.</a:t>
            </a:r>
            <a:endParaRPr kumimoji="0" lang="en-US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Arial Unicode MS" charset="0"/>
              <a:cs typeface="+mn-cs"/>
            </a:endParaRPr>
          </a:p>
          <a:p>
            <a:pPr marL="338455" marR="0" lvl="0" indent="-33845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Arial Unicode MS" charset="0"/>
                <a:cs typeface="+mn-cs"/>
              </a:rPr>
              <a:t>To evaluate the ligand-receptor interactions in a way that may discriminate the experimentally observed mode from others and estimate the binding affinity.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Arial Unicode MS" charset="0"/>
              <a:cs typeface="+mn-cs"/>
            </a:endParaRPr>
          </a:p>
        </p:txBody>
      </p:sp>
      <p:sp>
        <p:nvSpPr>
          <p:cNvPr id="7" name="Freeform 1032"/>
          <p:cNvSpPr/>
          <p:nvPr/>
        </p:nvSpPr>
        <p:spPr bwMode="auto">
          <a:xfrm>
            <a:off x="3892178" y="3429000"/>
            <a:ext cx="946150" cy="639763"/>
          </a:xfrm>
          <a:custGeom>
            <a:avLst/>
            <a:gdLst>
              <a:gd name="T0" fmla="*/ 17 w 596"/>
              <a:gd name="T1" fmla="*/ 72 h 403"/>
              <a:gd name="T2" fmla="*/ 17 w 596"/>
              <a:gd name="T3" fmla="*/ 253 h 403"/>
              <a:gd name="T4" fmla="*/ 33 w 596"/>
              <a:gd name="T5" fmla="*/ 324 h 403"/>
              <a:gd name="T6" fmla="*/ 104 w 596"/>
              <a:gd name="T7" fmla="*/ 388 h 403"/>
              <a:gd name="T8" fmla="*/ 151 w 596"/>
              <a:gd name="T9" fmla="*/ 403 h 403"/>
              <a:gd name="T10" fmla="*/ 411 w 596"/>
              <a:gd name="T11" fmla="*/ 388 h 403"/>
              <a:gd name="T12" fmla="*/ 459 w 596"/>
              <a:gd name="T13" fmla="*/ 372 h 403"/>
              <a:gd name="T14" fmla="*/ 553 w 596"/>
              <a:gd name="T15" fmla="*/ 293 h 403"/>
              <a:gd name="T16" fmla="*/ 585 w 596"/>
              <a:gd name="T17" fmla="*/ 198 h 403"/>
              <a:gd name="T18" fmla="*/ 514 w 596"/>
              <a:gd name="T19" fmla="*/ 9 h 403"/>
              <a:gd name="T20" fmla="*/ 395 w 596"/>
              <a:gd name="T21" fmla="*/ 25 h 403"/>
              <a:gd name="T22" fmla="*/ 380 w 596"/>
              <a:gd name="T23" fmla="*/ 48 h 403"/>
              <a:gd name="T24" fmla="*/ 356 w 596"/>
              <a:gd name="T25" fmla="*/ 64 h 403"/>
              <a:gd name="T26" fmla="*/ 309 w 596"/>
              <a:gd name="T27" fmla="*/ 190 h 403"/>
              <a:gd name="T28" fmla="*/ 277 w 596"/>
              <a:gd name="T29" fmla="*/ 182 h 403"/>
              <a:gd name="T30" fmla="*/ 261 w 596"/>
              <a:gd name="T31" fmla="*/ 159 h 403"/>
              <a:gd name="T32" fmla="*/ 214 w 596"/>
              <a:gd name="T33" fmla="*/ 143 h 403"/>
              <a:gd name="T34" fmla="*/ 206 w 596"/>
              <a:gd name="T35" fmla="*/ 56 h 403"/>
              <a:gd name="T36" fmla="*/ 159 w 596"/>
              <a:gd name="T37" fmla="*/ 40 h 403"/>
              <a:gd name="T38" fmla="*/ 80 w 596"/>
              <a:gd name="T39" fmla="*/ 48 h 403"/>
              <a:gd name="T40" fmla="*/ 17 w 596"/>
              <a:gd name="T41" fmla="*/ 72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96" h="403">
                <a:moveTo>
                  <a:pt x="17" y="72"/>
                </a:moveTo>
                <a:cubicBezTo>
                  <a:pt x="5" y="151"/>
                  <a:pt x="0" y="170"/>
                  <a:pt x="17" y="253"/>
                </a:cubicBezTo>
                <a:cubicBezTo>
                  <a:pt x="17" y="255"/>
                  <a:pt x="24" y="313"/>
                  <a:pt x="33" y="324"/>
                </a:cubicBezTo>
                <a:cubicBezTo>
                  <a:pt x="43" y="337"/>
                  <a:pt x="80" y="378"/>
                  <a:pt x="104" y="388"/>
                </a:cubicBezTo>
                <a:cubicBezTo>
                  <a:pt x="119" y="395"/>
                  <a:pt x="151" y="403"/>
                  <a:pt x="151" y="403"/>
                </a:cubicBezTo>
                <a:cubicBezTo>
                  <a:pt x="237" y="395"/>
                  <a:pt x="325" y="397"/>
                  <a:pt x="411" y="388"/>
                </a:cubicBezTo>
                <a:cubicBezTo>
                  <a:pt x="428" y="386"/>
                  <a:pt x="459" y="372"/>
                  <a:pt x="459" y="372"/>
                </a:cubicBezTo>
                <a:cubicBezTo>
                  <a:pt x="487" y="343"/>
                  <a:pt x="520" y="316"/>
                  <a:pt x="553" y="293"/>
                </a:cubicBezTo>
                <a:cubicBezTo>
                  <a:pt x="567" y="252"/>
                  <a:pt x="577" y="247"/>
                  <a:pt x="585" y="198"/>
                </a:cubicBezTo>
                <a:cubicBezTo>
                  <a:pt x="580" y="122"/>
                  <a:pt x="596" y="36"/>
                  <a:pt x="514" y="9"/>
                </a:cubicBezTo>
                <a:cubicBezTo>
                  <a:pt x="474" y="12"/>
                  <a:pt x="426" y="0"/>
                  <a:pt x="395" y="25"/>
                </a:cubicBezTo>
                <a:cubicBezTo>
                  <a:pt x="388" y="31"/>
                  <a:pt x="386" y="42"/>
                  <a:pt x="380" y="48"/>
                </a:cubicBezTo>
                <a:cubicBezTo>
                  <a:pt x="373" y="55"/>
                  <a:pt x="364" y="59"/>
                  <a:pt x="356" y="64"/>
                </a:cubicBezTo>
                <a:cubicBezTo>
                  <a:pt x="342" y="104"/>
                  <a:pt x="332" y="154"/>
                  <a:pt x="309" y="190"/>
                </a:cubicBezTo>
                <a:cubicBezTo>
                  <a:pt x="298" y="187"/>
                  <a:pt x="286" y="188"/>
                  <a:pt x="277" y="182"/>
                </a:cubicBezTo>
                <a:cubicBezTo>
                  <a:pt x="269" y="177"/>
                  <a:pt x="269" y="164"/>
                  <a:pt x="261" y="159"/>
                </a:cubicBezTo>
                <a:cubicBezTo>
                  <a:pt x="247" y="150"/>
                  <a:pt x="214" y="143"/>
                  <a:pt x="214" y="143"/>
                </a:cubicBezTo>
                <a:cubicBezTo>
                  <a:pt x="211" y="114"/>
                  <a:pt x="220" y="82"/>
                  <a:pt x="206" y="56"/>
                </a:cubicBezTo>
                <a:cubicBezTo>
                  <a:pt x="198" y="41"/>
                  <a:pt x="159" y="40"/>
                  <a:pt x="159" y="40"/>
                </a:cubicBezTo>
                <a:cubicBezTo>
                  <a:pt x="133" y="43"/>
                  <a:pt x="106" y="44"/>
                  <a:pt x="80" y="48"/>
                </a:cubicBezTo>
                <a:cubicBezTo>
                  <a:pt x="54" y="52"/>
                  <a:pt x="43" y="72"/>
                  <a:pt x="17" y="72"/>
                </a:cubicBezTo>
                <a:close/>
              </a:path>
            </a:pathLst>
          </a:custGeom>
          <a:solidFill>
            <a:srgbClr val="009999"/>
          </a:solidFill>
          <a:ln w="12700" cap="flat" cmpd="sng">
            <a:solidFill>
              <a:schemeClr val="tx1"/>
            </a:solidFill>
            <a:prstDash val="solid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 sz="2000"/>
          </a:p>
        </p:txBody>
      </p:sp>
      <p:sp>
        <p:nvSpPr>
          <p:cNvPr id="8" name="Freeform 1033"/>
          <p:cNvSpPr/>
          <p:nvPr/>
        </p:nvSpPr>
        <p:spPr bwMode="auto">
          <a:xfrm rot="-3408654">
            <a:off x="4235078" y="3497262"/>
            <a:ext cx="152400" cy="228600"/>
          </a:xfrm>
          <a:custGeom>
            <a:avLst/>
            <a:gdLst>
              <a:gd name="T0" fmla="*/ 73 w 121"/>
              <a:gd name="T1" fmla="*/ 0 h 205"/>
              <a:gd name="T2" fmla="*/ 2 w 121"/>
              <a:gd name="T3" fmla="*/ 118 h 205"/>
              <a:gd name="T4" fmla="*/ 42 w 121"/>
              <a:gd name="T5" fmla="*/ 205 h 205"/>
              <a:gd name="T6" fmla="*/ 105 w 121"/>
              <a:gd name="T7" fmla="*/ 142 h 205"/>
              <a:gd name="T8" fmla="*/ 97 w 121"/>
              <a:gd name="T9" fmla="*/ 103 h 205"/>
              <a:gd name="T10" fmla="*/ 73 w 121"/>
              <a:gd name="T11" fmla="*/ 111 h 205"/>
              <a:gd name="T12" fmla="*/ 121 w 121"/>
              <a:gd name="T13" fmla="*/ 32 h 205"/>
              <a:gd name="T14" fmla="*/ 73 w 121"/>
              <a:gd name="T15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1" h="205">
                <a:moveTo>
                  <a:pt x="73" y="0"/>
                </a:moveTo>
                <a:cubicBezTo>
                  <a:pt x="58" y="46"/>
                  <a:pt x="18" y="72"/>
                  <a:pt x="2" y="118"/>
                </a:cubicBezTo>
                <a:cubicBezTo>
                  <a:pt x="8" y="163"/>
                  <a:pt x="0" y="191"/>
                  <a:pt x="42" y="205"/>
                </a:cubicBezTo>
                <a:cubicBezTo>
                  <a:pt x="69" y="186"/>
                  <a:pt x="87" y="169"/>
                  <a:pt x="105" y="142"/>
                </a:cubicBezTo>
                <a:cubicBezTo>
                  <a:pt x="102" y="129"/>
                  <a:pt x="107" y="112"/>
                  <a:pt x="97" y="103"/>
                </a:cubicBezTo>
                <a:cubicBezTo>
                  <a:pt x="91" y="97"/>
                  <a:pt x="78" y="118"/>
                  <a:pt x="73" y="111"/>
                </a:cubicBezTo>
                <a:cubicBezTo>
                  <a:pt x="59" y="90"/>
                  <a:pt x="111" y="46"/>
                  <a:pt x="121" y="32"/>
                </a:cubicBezTo>
                <a:cubicBezTo>
                  <a:pt x="110" y="25"/>
                  <a:pt x="73" y="12"/>
                  <a:pt x="73" y="0"/>
                </a:cubicBezTo>
                <a:close/>
              </a:path>
            </a:pathLst>
          </a:custGeom>
          <a:solidFill>
            <a:schemeClr val="accent2"/>
          </a:solidFill>
          <a:ln w="12700" cap="flat" cmpd="sng">
            <a:solidFill>
              <a:schemeClr val="accent2"/>
            </a:solidFill>
            <a:prstDash val="solid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 sz="2000"/>
          </a:p>
        </p:txBody>
      </p:sp>
      <p:sp>
        <p:nvSpPr>
          <p:cNvPr id="9" name="Freeform 1034"/>
          <p:cNvSpPr/>
          <p:nvPr/>
        </p:nvSpPr>
        <p:spPr bwMode="auto">
          <a:xfrm rot="7730793" flipV="1">
            <a:off x="1599828" y="4152899"/>
            <a:ext cx="152400" cy="228600"/>
          </a:xfrm>
          <a:custGeom>
            <a:avLst/>
            <a:gdLst>
              <a:gd name="T0" fmla="*/ 73 w 121"/>
              <a:gd name="T1" fmla="*/ 0 h 205"/>
              <a:gd name="T2" fmla="*/ 2 w 121"/>
              <a:gd name="T3" fmla="*/ 118 h 205"/>
              <a:gd name="T4" fmla="*/ 42 w 121"/>
              <a:gd name="T5" fmla="*/ 205 h 205"/>
              <a:gd name="T6" fmla="*/ 105 w 121"/>
              <a:gd name="T7" fmla="*/ 142 h 205"/>
              <a:gd name="T8" fmla="*/ 97 w 121"/>
              <a:gd name="T9" fmla="*/ 103 h 205"/>
              <a:gd name="T10" fmla="*/ 73 w 121"/>
              <a:gd name="T11" fmla="*/ 111 h 205"/>
              <a:gd name="T12" fmla="*/ 121 w 121"/>
              <a:gd name="T13" fmla="*/ 32 h 205"/>
              <a:gd name="T14" fmla="*/ 73 w 121"/>
              <a:gd name="T15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1" h="205">
                <a:moveTo>
                  <a:pt x="73" y="0"/>
                </a:moveTo>
                <a:cubicBezTo>
                  <a:pt x="58" y="46"/>
                  <a:pt x="18" y="72"/>
                  <a:pt x="2" y="118"/>
                </a:cubicBezTo>
                <a:cubicBezTo>
                  <a:pt x="8" y="163"/>
                  <a:pt x="0" y="191"/>
                  <a:pt x="42" y="205"/>
                </a:cubicBezTo>
                <a:cubicBezTo>
                  <a:pt x="69" y="186"/>
                  <a:pt x="87" y="169"/>
                  <a:pt x="105" y="142"/>
                </a:cubicBezTo>
                <a:cubicBezTo>
                  <a:pt x="102" y="129"/>
                  <a:pt x="107" y="112"/>
                  <a:pt x="97" y="103"/>
                </a:cubicBezTo>
                <a:cubicBezTo>
                  <a:pt x="91" y="97"/>
                  <a:pt x="78" y="118"/>
                  <a:pt x="73" y="111"/>
                </a:cubicBezTo>
                <a:cubicBezTo>
                  <a:pt x="59" y="90"/>
                  <a:pt x="111" y="46"/>
                  <a:pt x="121" y="32"/>
                </a:cubicBezTo>
                <a:cubicBezTo>
                  <a:pt x="110" y="25"/>
                  <a:pt x="73" y="12"/>
                  <a:pt x="73" y="0"/>
                </a:cubicBezTo>
                <a:close/>
              </a:path>
            </a:pathLst>
          </a:custGeom>
          <a:solidFill>
            <a:schemeClr val="accent2"/>
          </a:solidFill>
          <a:ln w="12700" cap="flat" cmpd="sng">
            <a:solidFill>
              <a:schemeClr val="accent2"/>
            </a:solidFill>
            <a:prstDash val="solid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 sz="2000"/>
          </a:p>
        </p:txBody>
      </p:sp>
      <p:sp>
        <p:nvSpPr>
          <p:cNvPr id="10" name="Freeform 1035"/>
          <p:cNvSpPr/>
          <p:nvPr/>
        </p:nvSpPr>
        <p:spPr bwMode="auto">
          <a:xfrm>
            <a:off x="1256928" y="4724400"/>
            <a:ext cx="946150" cy="639763"/>
          </a:xfrm>
          <a:custGeom>
            <a:avLst/>
            <a:gdLst>
              <a:gd name="T0" fmla="*/ 17 w 596"/>
              <a:gd name="T1" fmla="*/ 72 h 403"/>
              <a:gd name="T2" fmla="*/ 17 w 596"/>
              <a:gd name="T3" fmla="*/ 253 h 403"/>
              <a:gd name="T4" fmla="*/ 33 w 596"/>
              <a:gd name="T5" fmla="*/ 324 h 403"/>
              <a:gd name="T6" fmla="*/ 104 w 596"/>
              <a:gd name="T7" fmla="*/ 388 h 403"/>
              <a:gd name="T8" fmla="*/ 151 w 596"/>
              <a:gd name="T9" fmla="*/ 403 h 403"/>
              <a:gd name="T10" fmla="*/ 411 w 596"/>
              <a:gd name="T11" fmla="*/ 388 h 403"/>
              <a:gd name="T12" fmla="*/ 459 w 596"/>
              <a:gd name="T13" fmla="*/ 372 h 403"/>
              <a:gd name="T14" fmla="*/ 553 w 596"/>
              <a:gd name="T15" fmla="*/ 293 h 403"/>
              <a:gd name="T16" fmla="*/ 585 w 596"/>
              <a:gd name="T17" fmla="*/ 198 h 403"/>
              <a:gd name="T18" fmla="*/ 514 w 596"/>
              <a:gd name="T19" fmla="*/ 9 h 403"/>
              <a:gd name="T20" fmla="*/ 395 w 596"/>
              <a:gd name="T21" fmla="*/ 25 h 403"/>
              <a:gd name="T22" fmla="*/ 380 w 596"/>
              <a:gd name="T23" fmla="*/ 48 h 403"/>
              <a:gd name="T24" fmla="*/ 356 w 596"/>
              <a:gd name="T25" fmla="*/ 64 h 403"/>
              <a:gd name="T26" fmla="*/ 309 w 596"/>
              <a:gd name="T27" fmla="*/ 190 h 403"/>
              <a:gd name="T28" fmla="*/ 277 w 596"/>
              <a:gd name="T29" fmla="*/ 182 h 403"/>
              <a:gd name="T30" fmla="*/ 261 w 596"/>
              <a:gd name="T31" fmla="*/ 159 h 403"/>
              <a:gd name="T32" fmla="*/ 214 w 596"/>
              <a:gd name="T33" fmla="*/ 143 h 403"/>
              <a:gd name="T34" fmla="*/ 206 w 596"/>
              <a:gd name="T35" fmla="*/ 56 h 403"/>
              <a:gd name="T36" fmla="*/ 159 w 596"/>
              <a:gd name="T37" fmla="*/ 40 h 403"/>
              <a:gd name="T38" fmla="*/ 80 w 596"/>
              <a:gd name="T39" fmla="*/ 48 h 403"/>
              <a:gd name="T40" fmla="*/ 17 w 596"/>
              <a:gd name="T41" fmla="*/ 72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96" h="403">
                <a:moveTo>
                  <a:pt x="17" y="72"/>
                </a:moveTo>
                <a:cubicBezTo>
                  <a:pt x="5" y="151"/>
                  <a:pt x="0" y="170"/>
                  <a:pt x="17" y="253"/>
                </a:cubicBezTo>
                <a:cubicBezTo>
                  <a:pt x="17" y="255"/>
                  <a:pt x="24" y="313"/>
                  <a:pt x="33" y="324"/>
                </a:cubicBezTo>
                <a:cubicBezTo>
                  <a:pt x="43" y="337"/>
                  <a:pt x="80" y="378"/>
                  <a:pt x="104" y="388"/>
                </a:cubicBezTo>
                <a:cubicBezTo>
                  <a:pt x="119" y="395"/>
                  <a:pt x="151" y="403"/>
                  <a:pt x="151" y="403"/>
                </a:cubicBezTo>
                <a:cubicBezTo>
                  <a:pt x="237" y="395"/>
                  <a:pt x="325" y="397"/>
                  <a:pt x="411" y="388"/>
                </a:cubicBezTo>
                <a:cubicBezTo>
                  <a:pt x="428" y="386"/>
                  <a:pt x="459" y="372"/>
                  <a:pt x="459" y="372"/>
                </a:cubicBezTo>
                <a:cubicBezTo>
                  <a:pt x="487" y="343"/>
                  <a:pt x="520" y="316"/>
                  <a:pt x="553" y="293"/>
                </a:cubicBezTo>
                <a:cubicBezTo>
                  <a:pt x="567" y="252"/>
                  <a:pt x="577" y="247"/>
                  <a:pt x="585" y="198"/>
                </a:cubicBezTo>
                <a:cubicBezTo>
                  <a:pt x="580" y="122"/>
                  <a:pt x="596" y="36"/>
                  <a:pt x="514" y="9"/>
                </a:cubicBezTo>
                <a:cubicBezTo>
                  <a:pt x="474" y="12"/>
                  <a:pt x="426" y="0"/>
                  <a:pt x="395" y="25"/>
                </a:cubicBezTo>
                <a:cubicBezTo>
                  <a:pt x="388" y="31"/>
                  <a:pt x="386" y="42"/>
                  <a:pt x="380" y="48"/>
                </a:cubicBezTo>
                <a:cubicBezTo>
                  <a:pt x="373" y="55"/>
                  <a:pt x="364" y="59"/>
                  <a:pt x="356" y="64"/>
                </a:cubicBezTo>
                <a:cubicBezTo>
                  <a:pt x="342" y="104"/>
                  <a:pt x="332" y="154"/>
                  <a:pt x="309" y="190"/>
                </a:cubicBezTo>
                <a:cubicBezTo>
                  <a:pt x="298" y="187"/>
                  <a:pt x="286" y="188"/>
                  <a:pt x="277" y="182"/>
                </a:cubicBezTo>
                <a:cubicBezTo>
                  <a:pt x="269" y="177"/>
                  <a:pt x="269" y="164"/>
                  <a:pt x="261" y="159"/>
                </a:cubicBezTo>
                <a:cubicBezTo>
                  <a:pt x="247" y="150"/>
                  <a:pt x="214" y="143"/>
                  <a:pt x="214" y="143"/>
                </a:cubicBezTo>
                <a:cubicBezTo>
                  <a:pt x="211" y="114"/>
                  <a:pt x="220" y="82"/>
                  <a:pt x="206" y="56"/>
                </a:cubicBezTo>
                <a:cubicBezTo>
                  <a:pt x="198" y="41"/>
                  <a:pt x="159" y="40"/>
                  <a:pt x="159" y="40"/>
                </a:cubicBezTo>
                <a:cubicBezTo>
                  <a:pt x="133" y="43"/>
                  <a:pt x="106" y="44"/>
                  <a:pt x="80" y="48"/>
                </a:cubicBezTo>
                <a:cubicBezTo>
                  <a:pt x="54" y="52"/>
                  <a:pt x="43" y="72"/>
                  <a:pt x="17" y="72"/>
                </a:cubicBezTo>
                <a:close/>
              </a:path>
            </a:pathLst>
          </a:custGeom>
          <a:solidFill>
            <a:srgbClr val="009999"/>
          </a:solidFill>
          <a:ln w="12700" cap="flat" cmpd="sng">
            <a:solidFill>
              <a:schemeClr val="tx1"/>
            </a:solidFill>
            <a:prstDash val="solid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 sz="2000"/>
          </a:p>
        </p:txBody>
      </p:sp>
      <p:sp>
        <p:nvSpPr>
          <p:cNvPr id="11" name="Text Box 1036"/>
          <p:cNvSpPr txBox="1">
            <a:spLocks noChangeArrowheads="1"/>
          </p:cNvSpPr>
          <p:nvPr/>
        </p:nvSpPr>
        <p:spPr bwMode="auto">
          <a:xfrm>
            <a:off x="488579" y="4083050"/>
            <a:ext cx="6268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>
                <a:solidFill>
                  <a:schemeClr val="accent2"/>
                </a:solidFill>
              </a:rPr>
              <a:t>ligand</a:t>
            </a:r>
            <a:endParaRPr lang="en-US" altLang="en-US" sz="2000">
              <a:solidFill>
                <a:schemeClr val="accent2"/>
              </a:solidFill>
            </a:endParaRPr>
          </a:p>
        </p:txBody>
      </p:sp>
      <p:sp>
        <p:nvSpPr>
          <p:cNvPr id="12" name="Text Box 1037"/>
          <p:cNvSpPr txBox="1">
            <a:spLocks noChangeArrowheads="1"/>
          </p:cNvSpPr>
          <p:nvPr/>
        </p:nvSpPr>
        <p:spPr bwMode="auto">
          <a:xfrm>
            <a:off x="293790" y="4740249"/>
            <a:ext cx="89383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dirty="0">
                <a:solidFill>
                  <a:srgbClr val="009999"/>
                </a:solidFill>
              </a:rPr>
              <a:t>receptor</a:t>
            </a:r>
            <a:endParaRPr lang="en-US" altLang="en-US" sz="2000" dirty="0">
              <a:solidFill>
                <a:srgbClr val="009999"/>
              </a:solidFill>
            </a:endParaRPr>
          </a:p>
        </p:txBody>
      </p:sp>
      <p:sp>
        <p:nvSpPr>
          <p:cNvPr id="13" name="Text Box 1038"/>
          <p:cNvSpPr txBox="1">
            <a:spLocks noChangeArrowheads="1"/>
          </p:cNvSpPr>
          <p:nvPr/>
        </p:nvSpPr>
        <p:spPr bwMode="auto">
          <a:xfrm>
            <a:off x="5447928" y="3702050"/>
            <a:ext cx="87562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>
                <a:solidFill>
                  <a:srgbClr val="FF9900"/>
                </a:solidFill>
              </a:rPr>
              <a:t>complex</a:t>
            </a:r>
            <a:endParaRPr lang="en-US" altLang="en-US" sz="2000">
              <a:solidFill>
                <a:srgbClr val="FF9900"/>
              </a:solidFill>
            </a:endParaRPr>
          </a:p>
        </p:txBody>
      </p:sp>
      <p:sp>
        <p:nvSpPr>
          <p:cNvPr id="14" name="AutoShape 1039"/>
          <p:cNvSpPr>
            <a:spLocks noChangeArrowheads="1"/>
          </p:cNvSpPr>
          <p:nvPr/>
        </p:nvSpPr>
        <p:spPr bwMode="auto">
          <a:xfrm>
            <a:off x="2399928" y="4692649"/>
            <a:ext cx="1143000" cy="152400"/>
          </a:xfrm>
          <a:prstGeom prst="rightArrow">
            <a:avLst>
              <a:gd name="adj1" fmla="val 50000"/>
              <a:gd name="adj2" fmla="val 1875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 sz="2000"/>
          </a:p>
        </p:txBody>
      </p:sp>
      <p:sp>
        <p:nvSpPr>
          <p:cNvPr id="15" name="Freeform 1040"/>
          <p:cNvSpPr/>
          <p:nvPr/>
        </p:nvSpPr>
        <p:spPr bwMode="auto">
          <a:xfrm>
            <a:off x="3923928" y="4160837"/>
            <a:ext cx="946150" cy="639762"/>
          </a:xfrm>
          <a:custGeom>
            <a:avLst/>
            <a:gdLst>
              <a:gd name="T0" fmla="*/ 17 w 596"/>
              <a:gd name="T1" fmla="*/ 72 h 403"/>
              <a:gd name="T2" fmla="*/ 17 w 596"/>
              <a:gd name="T3" fmla="*/ 253 h 403"/>
              <a:gd name="T4" fmla="*/ 33 w 596"/>
              <a:gd name="T5" fmla="*/ 324 h 403"/>
              <a:gd name="T6" fmla="*/ 104 w 596"/>
              <a:gd name="T7" fmla="*/ 388 h 403"/>
              <a:gd name="T8" fmla="*/ 151 w 596"/>
              <a:gd name="T9" fmla="*/ 403 h 403"/>
              <a:gd name="T10" fmla="*/ 411 w 596"/>
              <a:gd name="T11" fmla="*/ 388 h 403"/>
              <a:gd name="T12" fmla="*/ 459 w 596"/>
              <a:gd name="T13" fmla="*/ 372 h 403"/>
              <a:gd name="T14" fmla="*/ 553 w 596"/>
              <a:gd name="T15" fmla="*/ 293 h 403"/>
              <a:gd name="T16" fmla="*/ 585 w 596"/>
              <a:gd name="T17" fmla="*/ 198 h 403"/>
              <a:gd name="T18" fmla="*/ 514 w 596"/>
              <a:gd name="T19" fmla="*/ 9 h 403"/>
              <a:gd name="T20" fmla="*/ 395 w 596"/>
              <a:gd name="T21" fmla="*/ 25 h 403"/>
              <a:gd name="T22" fmla="*/ 380 w 596"/>
              <a:gd name="T23" fmla="*/ 48 h 403"/>
              <a:gd name="T24" fmla="*/ 356 w 596"/>
              <a:gd name="T25" fmla="*/ 64 h 403"/>
              <a:gd name="T26" fmla="*/ 309 w 596"/>
              <a:gd name="T27" fmla="*/ 190 h 403"/>
              <a:gd name="T28" fmla="*/ 277 w 596"/>
              <a:gd name="T29" fmla="*/ 182 h 403"/>
              <a:gd name="T30" fmla="*/ 261 w 596"/>
              <a:gd name="T31" fmla="*/ 159 h 403"/>
              <a:gd name="T32" fmla="*/ 214 w 596"/>
              <a:gd name="T33" fmla="*/ 143 h 403"/>
              <a:gd name="T34" fmla="*/ 206 w 596"/>
              <a:gd name="T35" fmla="*/ 56 h 403"/>
              <a:gd name="T36" fmla="*/ 159 w 596"/>
              <a:gd name="T37" fmla="*/ 40 h 403"/>
              <a:gd name="T38" fmla="*/ 80 w 596"/>
              <a:gd name="T39" fmla="*/ 48 h 403"/>
              <a:gd name="T40" fmla="*/ 17 w 596"/>
              <a:gd name="T41" fmla="*/ 72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96" h="403">
                <a:moveTo>
                  <a:pt x="17" y="72"/>
                </a:moveTo>
                <a:cubicBezTo>
                  <a:pt x="5" y="151"/>
                  <a:pt x="0" y="170"/>
                  <a:pt x="17" y="253"/>
                </a:cubicBezTo>
                <a:cubicBezTo>
                  <a:pt x="17" y="255"/>
                  <a:pt x="24" y="313"/>
                  <a:pt x="33" y="324"/>
                </a:cubicBezTo>
                <a:cubicBezTo>
                  <a:pt x="43" y="337"/>
                  <a:pt x="80" y="378"/>
                  <a:pt x="104" y="388"/>
                </a:cubicBezTo>
                <a:cubicBezTo>
                  <a:pt x="119" y="395"/>
                  <a:pt x="151" y="403"/>
                  <a:pt x="151" y="403"/>
                </a:cubicBezTo>
                <a:cubicBezTo>
                  <a:pt x="237" y="395"/>
                  <a:pt x="325" y="397"/>
                  <a:pt x="411" y="388"/>
                </a:cubicBezTo>
                <a:cubicBezTo>
                  <a:pt x="428" y="386"/>
                  <a:pt x="459" y="372"/>
                  <a:pt x="459" y="372"/>
                </a:cubicBezTo>
                <a:cubicBezTo>
                  <a:pt x="487" y="343"/>
                  <a:pt x="520" y="316"/>
                  <a:pt x="553" y="293"/>
                </a:cubicBezTo>
                <a:cubicBezTo>
                  <a:pt x="567" y="252"/>
                  <a:pt x="577" y="247"/>
                  <a:pt x="585" y="198"/>
                </a:cubicBezTo>
                <a:cubicBezTo>
                  <a:pt x="580" y="122"/>
                  <a:pt x="596" y="36"/>
                  <a:pt x="514" y="9"/>
                </a:cubicBezTo>
                <a:cubicBezTo>
                  <a:pt x="474" y="12"/>
                  <a:pt x="426" y="0"/>
                  <a:pt x="395" y="25"/>
                </a:cubicBezTo>
                <a:cubicBezTo>
                  <a:pt x="388" y="31"/>
                  <a:pt x="386" y="42"/>
                  <a:pt x="380" y="48"/>
                </a:cubicBezTo>
                <a:cubicBezTo>
                  <a:pt x="373" y="55"/>
                  <a:pt x="364" y="59"/>
                  <a:pt x="356" y="64"/>
                </a:cubicBezTo>
                <a:cubicBezTo>
                  <a:pt x="342" y="104"/>
                  <a:pt x="332" y="154"/>
                  <a:pt x="309" y="190"/>
                </a:cubicBezTo>
                <a:cubicBezTo>
                  <a:pt x="298" y="187"/>
                  <a:pt x="286" y="188"/>
                  <a:pt x="277" y="182"/>
                </a:cubicBezTo>
                <a:cubicBezTo>
                  <a:pt x="269" y="177"/>
                  <a:pt x="269" y="164"/>
                  <a:pt x="261" y="159"/>
                </a:cubicBezTo>
                <a:cubicBezTo>
                  <a:pt x="247" y="150"/>
                  <a:pt x="214" y="143"/>
                  <a:pt x="214" y="143"/>
                </a:cubicBezTo>
                <a:cubicBezTo>
                  <a:pt x="211" y="114"/>
                  <a:pt x="220" y="82"/>
                  <a:pt x="206" y="56"/>
                </a:cubicBezTo>
                <a:cubicBezTo>
                  <a:pt x="198" y="41"/>
                  <a:pt x="159" y="40"/>
                  <a:pt x="159" y="40"/>
                </a:cubicBezTo>
                <a:cubicBezTo>
                  <a:pt x="133" y="43"/>
                  <a:pt x="106" y="44"/>
                  <a:pt x="80" y="48"/>
                </a:cubicBezTo>
                <a:cubicBezTo>
                  <a:pt x="54" y="52"/>
                  <a:pt x="43" y="72"/>
                  <a:pt x="17" y="72"/>
                </a:cubicBezTo>
                <a:close/>
              </a:path>
            </a:pathLst>
          </a:custGeom>
          <a:solidFill>
            <a:srgbClr val="009999"/>
          </a:solidFill>
          <a:ln w="12700" cap="flat" cmpd="sng">
            <a:solidFill>
              <a:schemeClr val="tx1"/>
            </a:solidFill>
            <a:prstDash val="solid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 sz="2000"/>
          </a:p>
        </p:txBody>
      </p:sp>
      <p:sp>
        <p:nvSpPr>
          <p:cNvPr id="16" name="Freeform 1041"/>
          <p:cNvSpPr/>
          <p:nvPr/>
        </p:nvSpPr>
        <p:spPr bwMode="auto">
          <a:xfrm rot="-10939418">
            <a:off x="4304928" y="4190999"/>
            <a:ext cx="152400" cy="228600"/>
          </a:xfrm>
          <a:custGeom>
            <a:avLst/>
            <a:gdLst>
              <a:gd name="T0" fmla="*/ 73 w 121"/>
              <a:gd name="T1" fmla="*/ 0 h 205"/>
              <a:gd name="T2" fmla="*/ 2 w 121"/>
              <a:gd name="T3" fmla="*/ 118 h 205"/>
              <a:gd name="T4" fmla="*/ 42 w 121"/>
              <a:gd name="T5" fmla="*/ 205 h 205"/>
              <a:gd name="T6" fmla="*/ 105 w 121"/>
              <a:gd name="T7" fmla="*/ 142 h 205"/>
              <a:gd name="T8" fmla="*/ 97 w 121"/>
              <a:gd name="T9" fmla="*/ 103 h 205"/>
              <a:gd name="T10" fmla="*/ 73 w 121"/>
              <a:gd name="T11" fmla="*/ 111 h 205"/>
              <a:gd name="T12" fmla="*/ 121 w 121"/>
              <a:gd name="T13" fmla="*/ 32 h 205"/>
              <a:gd name="T14" fmla="*/ 73 w 121"/>
              <a:gd name="T15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1" h="205">
                <a:moveTo>
                  <a:pt x="73" y="0"/>
                </a:moveTo>
                <a:cubicBezTo>
                  <a:pt x="58" y="46"/>
                  <a:pt x="18" y="72"/>
                  <a:pt x="2" y="118"/>
                </a:cubicBezTo>
                <a:cubicBezTo>
                  <a:pt x="8" y="163"/>
                  <a:pt x="0" y="191"/>
                  <a:pt x="42" y="205"/>
                </a:cubicBezTo>
                <a:cubicBezTo>
                  <a:pt x="69" y="186"/>
                  <a:pt x="87" y="169"/>
                  <a:pt x="105" y="142"/>
                </a:cubicBezTo>
                <a:cubicBezTo>
                  <a:pt x="102" y="129"/>
                  <a:pt x="107" y="112"/>
                  <a:pt x="97" y="103"/>
                </a:cubicBezTo>
                <a:cubicBezTo>
                  <a:pt x="91" y="97"/>
                  <a:pt x="78" y="118"/>
                  <a:pt x="73" y="111"/>
                </a:cubicBezTo>
                <a:cubicBezTo>
                  <a:pt x="59" y="90"/>
                  <a:pt x="111" y="46"/>
                  <a:pt x="121" y="32"/>
                </a:cubicBezTo>
                <a:cubicBezTo>
                  <a:pt x="110" y="25"/>
                  <a:pt x="73" y="12"/>
                  <a:pt x="73" y="0"/>
                </a:cubicBezTo>
                <a:close/>
              </a:path>
            </a:pathLst>
          </a:custGeom>
          <a:solidFill>
            <a:schemeClr val="accent2"/>
          </a:solidFill>
          <a:ln w="12700" cap="flat" cmpd="sng">
            <a:solidFill>
              <a:schemeClr val="accent2"/>
            </a:solidFill>
            <a:prstDash val="solid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 sz="2000"/>
          </a:p>
        </p:txBody>
      </p:sp>
      <p:sp>
        <p:nvSpPr>
          <p:cNvPr id="17" name="Freeform 1042"/>
          <p:cNvSpPr/>
          <p:nvPr/>
        </p:nvSpPr>
        <p:spPr bwMode="auto">
          <a:xfrm>
            <a:off x="3923928" y="4846637"/>
            <a:ext cx="946150" cy="639762"/>
          </a:xfrm>
          <a:custGeom>
            <a:avLst/>
            <a:gdLst>
              <a:gd name="T0" fmla="*/ 17 w 596"/>
              <a:gd name="T1" fmla="*/ 72 h 403"/>
              <a:gd name="T2" fmla="*/ 17 w 596"/>
              <a:gd name="T3" fmla="*/ 253 h 403"/>
              <a:gd name="T4" fmla="*/ 33 w 596"/>
              <a:gd name="T5" fmla="*/ 324 h 403"/>
              <a:gd name="T6" fmla="*/ 104 w 596"/>
              <a:gd name="T7" fmla="*/ 388 h 403"/>
              <a:gd name="T8" fmla="*/ 151 w 596"/>
              <a:gd name="T9" fmla="*/ 403 h 403"/>
              <a:gd name="T10" fmla="*/ 411 w 596"/>
              <a:gd name="T11" fmla="*/ 388 h 403"/>
              <a:gd name="T12" fmla="*/ 459 w 596"/>
              <a:gd name="T13" fmla="*/ 372 h 403"/>
              <a:gd name="T14" fmla="*/ 553 w 596"/>
              <a:gd name="T15" fmla="*/ 293 h 403"/>
              <a:gd name="T16" fmla="*/ 585 w 596"/>
              <a:gd name="T17" fmla="*/ 198 h 403"/>
              <a:gd name="T18" fmla="*/ 514 w 596"/>
              <a:gd name="T19" fmla="*/ 9 h 403"/>
              <a:gd name="T20" fmla="*/ 395 w 596"/>
              <a:gd name="T21" fmla="*/ 25 h 403"/>
              <a:gd name="T22" fmla="*/ 380 w 596"/>
              <a:gd name="T23" fmla="*/ 48 h 403"/>
              <a:gd name="T24" fmla="*/ 356 w 596"/>
              <a:gd name="T25" fmla="*/ 64 h 403"/>
              <a:gd name="T26" fmla="*/ 309 w 596"/>
              <a:gd name="T27" fmla="*/ 190 h 403"/>
              <a:gd name="T28" fmla="*/ 277 w 596"/>
              <a:gd name="T29" fmla="*/ 182 h 403"/>
              <a:gd name="T30" fmla="*/ 261 w 596"/>
              <a:gd name="T31" fmla="*/ 159 h 403"/>
              <a:gd name="T32" fmla="*/ 214 w 596"/>
              <a:gd name="T33" fmla="*/ 143 h 403"/>
              <a:gd name="T34" fmla="*/ 206 w 596"/>
              <a:gd name="T35" fmla="*/ 56 h 403"/>
              <a:gd name="T36" fmla="*/ 159 w 596"/>
              <a:gd name="T37" fmla="*/ 40 h 403"/>
              <a:gd name="T38" fmla="*/ 80 w 596"/>
              <a:gd name="T39" fmla="*/ 48 h 403"/>
              <a:gd name="T40" fmla="*/ 17 w 596"/>
              <a:gd name="T41" fmla="*/ 72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96" h="403">
                <a:moveTo>
                  <a:pt x="17" y="72"/>
                </a:moveTo>
                <a:cubicBezTo>
                  <a:pt x="5" y="151"/>
                  <a:pt x="0" y="170"/>
                  <a:pt x="17" y="253"/>
                </a:cubicBezTo>
                <a:cubicBezTo>
                  <a:pt x="17" y="255"/>
                  <a:pt x="24" y="313"/>
                  <a:pt x="33" y="324"/>
                </a:cubicBezTo>
                <a:cubicBezTo>
                  <a:pt x="43" y="337"/>
                  <a:pt x="80" y="378"/>
                  <a:pt x="104" y="388"/>
                </a:cubicBezTo>
                <a:cubicBezTo>
                  <a:pt x="119" y="395"/>
                  <a:pt x="151" y="403"/>
                  <a:pt x="151" y="403"/>
                </a:cubicBezTo>
                <a:cubicBezTo>
                  <a:pt x="237" y="395"/>
                  <a:pt x="325" y="397"/>
                  <a:pt x="411" y="388"/>
                </a:cubicBezTo>
                <a:cubicBezTo>
                  <a:pt x="428" y="386"/>
                  <a:pt x="459" y="372"/>
                  <a:pt x="459" y="372"/>
                </a:cubicBezTo>
                <a:cubicBezTo>
                  <a:pt x="487" y="343"/>
                  <a:pt x="520" y="316"/>
                  <a:pt x="553" y="293"/>
                </a:cubicBezTo>
                <a:cubicBezTo>
                  <a:pt x="567" y="252"/>
                  <a:pt x="577" y="247"/>
                  <a:pt x="585" y="198"/>
                </a:cubicBezTo>
                <a:cubicBezTo>
                  <a:pt x="580" y="122"/>
                  <a:pt x="596" y="36"/>
                  <a:pt x="514" y="9"/>
                </a:cubicBezTo>
                <a:cubicBezTo>
                  <a:pt x="474" y="12"/>
                  <a:pt x="426" y="0"/>
                  <a:pt x="395" y="25"/>
                </a:cubicBezTo>
                <a:cubicBezTo>
                  <a:pt x="388" y="31"/>
                  <a:pt x="386" y="42"/>
                  <a:pt x="380" y="48"/>
                </a:cubicBezTo>
                <a:cubicBezTo>
                  <a:pt x="373" y="55"/>
                  <a:pt x="364" y="59"/>
                  <a:pt x="356" y="64"/>
                </a:cubicBezTo>
                <a:cubicBezTo>
                  <a:pt x="342" y="104"/>
                  <a:pt x="332" y="154"/>
                  <a:pt x="309" y="190"/>
                </a:cubicBezTo>
                <a:cubicBezTo>
                  <a:pt x="298" y="187"/>
                  <a:pt x="286" y="188"/>
                  <a:pt x="277" y="182"/>
                </a:cubicBezTo>
                <a:cubicBezTo>
                  <a:pt x="269" y="177"/>
                  <a:pt x="269" y="164"/>
                  <a:pt x="261" y="159"/>
                </a:cubicBezTo>
                <a:cubicBezTo>
                  <a:pt x="247" y="150"/>
                  <a:pt x="214" y="143"/>
                  <a:pt x="214" y="143"/>
                </a:cubicBezTo>
                <a:cubicBezTo>
                  <a:pt x="211" y="114"/>
                  <a:pt x="220" y="82"/>
                  <a:pt x="206" y="56"/>
                </a:cubicBezTo>
                <a:cubicBezTo>
                  <a:pt x="198" y="41"/>
                  <a:pt x="159" y="40"/>
                  <a:pt x="159" y="40"/>
                </a:cubicBezTo>
                <a:cubicBezTo>
                  <a:pt x="133" y="43"/>
                  <a:pt x="106" y="44"/>
                  <a:pt x="80" y="48"/>
                </a:cubicBezTo>
                <a:cubicBezTo>
                  <a:pt x="54" y="52"/>
                  <a:pt x="43" y="72"/>
                  <a:pt x="17" y="72"/>
                </a:cubicBezTo>
                <a:close/>
              </a:path>
            </a:pathLst>
          </a:custGeom>
          <a:solidFill>
            <a:srgbClr val="009999"/>
          </a:solidFill>
          <a:ln w="12700" cap="flat" cmpd="sng">
            <a:solidFill>
              <a:schemeClr val="tx1"/>
            </a:solidFill>
            <a:prstDash val="solid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 sz="2000"/>
          </a:p>
        </p:txBody>
      </p:sp>
      <p:sp>
        <p:nvSpPr>
          <p:cNvPr id="18" name="Freeform 1043"/>
          <p:cNvSpPr/>
          <p:nvPr/>
        </p:nvSpPr>
        <p:spPr bwMode="auto">
          <a:xfrm rot="-7006056">
            <a:off x="4266828" y="4914899"/>
            <a:ext cx="152400" cy="228600"/>
          </a:xfrm>
          <a:custGeom>
            <a:avLst/>
            <a:gdLst>
              <a:gd name="T0" fmla="*/ 73 w 121"/>
              <a:gd name="T1" fmla="*/ 0 h 205"/>
              <a:gd name="T2" fmla="*/ 2 w 121"/>
              <a:gd name="T3" fmla="*/ 118 h 205"/>
              <a:gd name="T4" fmla="*/ 42 w 121"/>
              <a:gd name="T5" fmla="*/ 205 h 205"/>
              <a:gd name="T6" fmla="*/ 105 w 121"/>
              <a:gd name="T7" fmla="*/ 142 h 205"/>
              <a:gd name="T8" fmla="*/ 97 w 121"/>
              <a:gd name="T9" fmla="*/ 103 h 205"/>
              <a:gd name="T10" fmla="*/ 73 w 121"/>
              <a:gd name="T11" fmla="*/ 111 h 205"/>
              <a:gd name="T12" fmla="*/ 121 w 121"/>
              <a:gd name="T13" fmla="*/ 32 h 205"/>
              <a:gd name="T14" fmla="*/ 73 w 121"/>
              <a:gd name="T15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1" h="205">
                <a:moveTo>
                  <a:pt x="73" y="0"/>
                </a:moveTo>
                <a:cubicBezTo>
                  <a:pt x="58" y="46"/>
                  <a:pt x="18" y="72"/>
                  <a:pt x="2" y="118"/>
                </a:cubicBezTo>
                <a:cubicBezTo>
                  <a:pt x="8" y="163"/>
                  <a:pt x="0" y="191"/>
                  <a:pt x="42" y="205"/>
                </a:cubicBezTo>
                <a:cubicBezTo>
                  <a:pt x="69" y="186"/>
                  <a:pt x="87" y="169"/>
                  <a:pt x="105" y="142"/>
                </a:cubicBezTo>
                <a:cubicBezTo>
                  <a:pt x="102" y="129"/>
                  <a:pt x="107" y="112"/>
                  <a:pt x="97" y="103"/>
                </a:cubicBezTo>
                <a:cubicBezTo>
                  <a:pt x="91" y="97"/>
                  <a:pt x="78" y="118"/>
                  <a:pt x="73" y="111"/>
                </a:cubicBezTo>
                <a:cubicBezTo>
                  <a:pt x="59" y="90"/>
                  <a:pt x="111" y="46"/>
                  <a:pt x="121" y="32"/>
                </a:cubicBezTo>
                <a:cubicBezTo>
                  <a:pt x="110" y="25"/>
                  <a:pt x="73" y="12"/>
                  <a:pt x="73" y="0"/>
                </a:cubicBezTo>
                <a:close/>
              </a:path>
            </a:pathLst>
          </a:custGeom>
          <a:solidFill>
            <a:schemeClr val="accent2"/>
          </a:solidFill>
          <a:ln w="12700" cap="flat" cmpd="sng">
            <a:solidFill>
              <a:schemeClr val="accent2"/>
            </a:solidFill>
            <a:prstDash val="solid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 sz="2000"/>
          </a:p>
        </p:txBody>
      </p:sp>
      <p:sp>
        <p:nvSpPr>
          <p:cNvPr id="19" name="Text Box 1044"/>
          <p:cNvSpPr txBox="1">
            <a:spLocks noChangeArrowheads="1"/>
          </p:cNvSpPr>
          <p:nvPr/>
        </p:nvSpPr>
        <p:spPr bwMode="auto">
          <a:xfrm>
            <a:off x="2476129" y="4343400"/>
            <a:ext cx="8095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/>
              <a:t>docking</a:t>
            </a:r>
            <a:endParaRPr lang="en-US" altLang="en-US" sz="2000"/>
          </a:p>
        </p:txBody>
      </p:sp>
      <p:sp>
        <p:nvSpPr>
          <p:cNvPr id="20" name="Freeform 1045"/>
          <p:cNvSpPr/>
          <p:nvPr/>
        </p:nvSpPr>
        <p:spPr bwMode="auto">
          <a:xfrm>
            <a:off x="6565528" y="4235450"/>
            <a:ext cx="946150" cy="639763"/>
          </a:xfrm>
          <a:custGeom>
            <a:avLst/>
            <a:gdLst>
              <a:gd name="T0" fmla="*/ 17 w 596"/>
              <a:gd name="T1" fmla="*/ 72 h 403"/>
              <a:gd name="T2" fmla="*/ 17 w 596"/>
              <a:gd name="T3" fmla="*/ 253 h 403"/>
              <a:gd name="T4" fmla="*/ 33 w 596"/>
              <a:gd name="T5" fmla="*/ 324 h 403"/>
              <a:gd name="T6" fmla="*/ 104 w 596"/>
              <a:gd name="T7" fmla="*/ 388 h 403"/>
              <a:gd name="T8" fmla="*/ 151 w 596"/>
              <a:gd name="T9" fmla="*/ 403 h 403"/>
              <a:gd name="T10" fmla="*/ 411 w 596"/>
              <a:gd name="T11" fmla="*/ 388 h 403"/>
              <a:gd name="T12" fmla="*/ 459 w 596"/>
              <a:gd name="T13" fmla="*/ 372 h 403"/>
              <a:gd name="T14" fmla="*/ 553 w 596"/>
              <a:gd name="T15" fmla="*/ 293 h 403"/>
              <a:gd name="T16" fmla="*/ 585 w 596"/>
              <a:gd name="T17" fmla="*/ 198 h 403"/>
              <a:gd name="T18" fmla="*/ 514 w 596"/>
              <a:gd name="T19" fmla="*/ 9 h 403"/>
              <a:gd name="T20" fmla="*/ 395 w 596"/>
              <a:gd name="T21" fmla="*/ 25 h 403"/>
              <a:gd name="T22" fmla="*/ 380 w 596"/>
              <a:gd name="T23" fmla="*/ 48 h 403"/>
              <a:gd name="T24" fmla="*/ 356 w 596"/>
              <a:gd name="T25" fmla="*/ 64 h 403"/>
              <a:gd name="T26" fmla="*/ 309 w 596"/>
              <a:gd name="T27" fmla="*/ 190 h 403"/>
              <a:gd name="T28" fmla="*/ 277 w 596"/>
              <a:gd name="T29" fmla="*/ 182 h 403"/>
              <a:gd name="T30" fmla="*/ 261 w 596"/>
              <a:gd name="T31" fmla="*/ 159 h 403"/>
              <a:gd name="T32" fmla="*/ 214 w 596"/>
              <a:gd name="T33" fmla="*/ 143 h 403"/>
              <a:gd name="T34" fmla="*/ 206 w 596"/>
              <a:gd name="T35" fmla="*/ 56 h 403"/>
              <a:gd name="T36" fmla="*/ 159 w 596"/>
              <a:gd name="T37" fmla="*/ 40 h 403"/>
              <a:gd name="T38" fmla="*/ 80 w 596"/>
              <a:gd name="T39" fmla="*/ 48 h 403"/>
              <a:gd name="T40" fmla="*/ 17 w 596"/>
              <a:gd name="T41" fmla="*/ 72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96" h="403">
                <a:moveTo>
                  <a:pt x="17" y="72"/>
                </a:moveTo>
                <a:cubicBezTo>
                  <a:pt x="5" y="151"/>
                  <a:pt x="0" y="170"/>
                  <a:pt x="17" y="253"/>
                </a:cubicBezTo>
                <a:cubicBezTo>
                  <a:pt x="17" y="255"/>
                  <a:pt x="24" y="313"/>
                  <a:pt x="33" y="324"/>
                </a:cubicBezTo>
                <a:cubicBezTo>
                  <a:pt x="43" y="337"/>
                  <a:pt x="80" y="378"/>
                  <a:pt x="104" y="388"/>
                </a:cubicBezTo>
                <a:cubicBezTo>
                  <a:pt x="119" y="395"/>
                  <a:pt x="151" y="403"/>
                  <a:pt x="151" y="403"/>
                </a:cubicBezTo>
                <a:cubicBezTo>
                  <a:pt x="237" y="395"/>
                  <a:pt x="325" y="397"/>
                  <a:pt x="411" y="388"/>
                </a:cubicBezTo>
                <a:cubicBezTo>
                  <a:pt x="428" y="386"/>
                  <a:pt x="459" y="372"/>
                  <a:pt x="459" y="372"/>
                </a:cubicBezTo>
                <a:cubicBezTo>
                  <a:pt x="487" y="343"/>
                  <a:pt x="520" y="316"/>
                  <a:pt x="553" y="293"/>
                </a:cubicBezTo>
                <a:cubicBezTo>
                  <a:pt x="567" y="252"/>
                  <a:pt x="577" y="247"/>
                  <a:pt x="585" y="198"/>
                </a:cubicBezTo>
                <a:cubicBezTo>
                  <a:pt x="580" y="122"/>
                  <a:pt x="596" y="36"/>
                  <a:pt x="514" y="9"/>
                </a:cubicBezTo>
                <a:cubicBezTo>
                  <a:pt x="474" y="12"/>
                  <a:pt x="426" y="0"/>
                  <a:pt x="395" y="25"/>
                </a:cubicBezTo>
                <a:cubicBezTo>
                  <a:pt x="388" y="31"/>
                  <a:pt x="386" y="42"/>
                  <a:pt x="380" y="48"/>
                </a:cubicBezTo>
                <a:cubicBezTo>
                  <a:pt x="373" y="55"/>
                  <a:pt x="364" y="59"/>
                  <a:pt x="356" y="64"/>
                </a:cubicBezTo>
                <a:cubicBezTo>
                  <a:pt x="342" y="104"/>
                  <a:pt x="332" y="154"/>
                  <a:pt x="309" y="190"/>
                </a:cubicBezTo>
                <a:cubicBezTo>
                  <a:pt x="298" y="187"/>
                  <a:pt x="286" y="188"/>
                  <a:pt x="277" y="182"/>
                </a:cubicBezTo>
                <a:cubicBezTo>
                  <a:pt x="269" y="177"/>
                  <a:pt x="269" y="164"/>
                  <a:pt x="261" y="159"/>
                </a:cubicBezTo>
                <a:cubicBezTo>
                  <a:pt x="247" y="150"/>
                  <a:pt x="214" y="143"/>
                  <a:pt x="214" y="143"/>
                </a:cubicBezTo>
                <a:cubicBezTo>
                  <a:pt x="211" y="114"/>
                  <a:pt x="220" y="82"/>
                  <a:pt x="206" y="56"/>
                </a:cubicBezTo>
                <a:cubicBezTo>
                  <a:pt x="198" y="41"/>
                  <a:pt x="159" y="40"/>
                  <a:pt x="159" y="40"/>
                </a:cubicBezTo>
                <a:cubicBezTo>
                  <a:pt x="133" y="43"/>
                  <a:pt x="106" y="44"/>
                  <a:pt x="80" y="48"/>
                </a:cubicBezTo>
                <a:cubicBezTo>
                  <a:pt x="54" y="52"/>
                  <a:pt x="43" y="72"/>
                  <a:pt x="17" y="72"/>
                </a:cubicBezTo>
                <a:close/>
              </a:path>
            </a:pathLst>
          </a:custGeom>
          <a:solidFill>
            <a:srgbClr val="009999"/>
          </a:solidFill>
          <a:ln w="12700" cap="flat" cmpd="sng">
            <a:solidFill>
              <a:schemeClr val="tx1"/>
            </a:solidFill>
            <a:prstDash val="solid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 sz="2000"/>
          </a:p>
        </p:txBody>
      </p:sp>
      <p:sp>
        <p:nvSpPr>
          <p:cNvPr id="21" name="Freeform 1046"/>
          <p:cNvSpPr/>
          <p:nvPr/>
        </p:nvSpPr>
        <p:spPr bwMode="auto">
          <a:xfrm rot="-3408654">
            <a:off x="6908428" y="4303712"/>
            <a:ext cx="152400" cy="228600"/>
          </a:xfrm>
          <a:custGeom>
            <a:avLst/>
            <a:gdLst>
              <a:gd name="T0" fmla="*/ 73 w 121"/>
              <a:gd name="T1" fmla="*/ 0 h 205"/>
              <a:gd name="T2" fmla="*/ 2 w 121"/>
              <a:gd name="T3" fmla="*/ 118 h 205"/>
              <a:gd name="T4" fmla="*/ 42 w 121"/>
              <a:gd name="T5" fmla="*/ 205 h 205"/>
              <a:gd name="T6" fmla="*/ 105 w 121"/>
              <a:gd name="T7" fmla="*/ 142 h 205"/>
              <a:gd name="T8" fmla="*/ 97 w 121"/>
              <a:gd name="T9" fmla="*/ 103 h 205"/>
              <a:gd name="T10" fmla="*/ 73 w 121"/>
              <a:gd name="T11" fmla="*/ 111 h 205"/>
              <a:gd name="T12" fmla="*/ 121 w 121"/>
              <a:gd name="T13" fmla="*/ 32 h 205"/>
              <a:gd name="T14" fmla="*/ 73 w 121"/>
              <a:gd name="T15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1" h="205">
                <a:moveTo>
                  <a:pt x="73" y="0"/>
                </a:moveTo>
                <a:cubicBezTo>
                  <a:pt x="58" y="46"/>
                  <a:pt x="18" y="72"/>
                  <a:pt x="2" y="118"/>
                </a:cubicBezTo>
                <a:cubicBezTo>
                  <a:pt x="8" y="163"/>
                  <a:pt x="0" y="191"/>
                  <a:pt x="42" y="205"/>
                </a:cubicBezTo>
                <a:cubicBezTo>
                  <a:pt x="69" y="186"/>
                  <a:pt x="87" y="169"/>
                  <a:pt x="105" y="142"/>
                </a:cubicBezTo>
                <a:cubicBezTo>
                  <a:pt x="102" y="129"/>
                  <a:pt x="107" y="112"/>
                  <a:pt x="97" y="103"/>
                </a:cubicBezTo>
                <a:cubicBezTo>
                  <a:pt x="91" y="97"/>
                  <a:pt x="78" y="118"/>
                  <a:pt x="73" y="111"/>
                </a:cubicBezTo>
                <a:cubicBezTo>
                  <a:pt x="59" y="90"/>
                  <a:pt x="111" y="46"/>
                  <a:pt x="121" y="32"/>
                </a:cubicBezTo>
                <a:cubicBezTo>
                  <a:pt x="110" y="25"/>
                  <a:pt x="73" y="12"/>
                  <a:pt x="73" y="0"/>
                </a:cubicBezTo>
                <a:close/>
              </a:path>
            </a:pathLst>
          </a:custGeom>
          <a:solidFill>
            <a:schemeClr val="accent2"/>
          </a:solidFill>
          <a:ln w="12700" cap="flat" cmpd="sng">
            <a:solidFill>
              <a:schemeClr val="accent2"/>
            </a:solidFill>
            <a:prstDash val="solid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 sz="2000"/>
          </a:p>
        </p:txBody>
      </p:sp>
      <p:sp>
        <p:nvSpPr>
          <p:cNvPr id="22" name="AutoShape 1047"/>
          <p:cNvSpPr>
            <a:spLocks noChangeArrowheads="1"/>
          </p:cNvSpPr>
          <p:nvPr/>
        </p:nvSpPr>
        <p:spPr bwMode="auto">
          <a:xfrm>
            <a:off x="5066928" y="4692649"/>
            <a:ext cx="1143000" cy="152400"/>
          </a:xfrm>
          <a:prstGeom prst="rightArrow">
            <a:avLst>
              <a:gd name="adj1" fmla="val 50000"/>
              <a:gd name="adj2" fmla="val 1875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 sz="2000"/>
          </a:p>
        </p:txBody>
      </p:sp>
      <p:sp>
        <p:nvSpPr>
          <p:cNvPr id="23" name="Text Box 1048"/>
          <p:cNvSpPr txBox="1">
            <a:spLocks noChangeArrowheads="1"/>
          </p:cNvSpPr>
          <p:nvPr/>
        </p:nvSpPr>
        <p:spPr bwMode="auto">
          <a:xfrm>
            <a:off x="5143129" y="4356100"/>
            <a:ext cx="74648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/>
              <a:t>scoring</a:t>
            </a:r>
            <a:endParaRPr lang="en-US" altLang="en-US" sz="2000"/>
          </a:p>
        </p:txBody>
      </p:sp>
      <p:sp>
        <p:nvSpPr>
          <p:cNvPr id="24" name="Text Box 1049"/>
          <p:cNvSpPr txBox="1">
            <a:spLocks noChangeArrowheads="1"/>
          </p:cNvSpPr>
          <p:nvPr/>
        </p:nvSpPr>
        <p:spPr bwMode="auto">
          <a:xfrm>
            <a:off x="4076329" y="5683250"/>
            <a:ext cx="55335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>
                <a:solidFill>
                  <a:srgbClr val="009999"/>
                </a:solidFill>
              </a:rPr>
              <a:t>… etc</a:t>
            </a:r>
            <a:endParaRPr lang="en-US" altLang="en-US" sz="2000">
              <a:solidFill>
                <a:srgbClr val="009999"/>
              </a:solidFill>
            </a:endParaRPr>
          </a:p>
        </p:txBody>
      </p:sp>
      <p:sp>
        <p:nvSpPr>
          <p:cNvPr id="25" name="Text Box 1050"/>
          <p:cNvSpPr txBox="1">
            <a:spLocks noChangeArrowheads="1"/>
          </p:cNvSpPr>
          <p:nvPr/>
        </p:nvSpPr>
        <p:spPr bwMode="auto">
          <a:xfrm>
            <a:off x="6387728" y="4997449"/>
            <a:ext cx="1541832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/>
              <a:t>X-ray structure</a:t>
            </a:r>
            <a:endParaRPr lang="en-US" altLang="en-US" sz="2000"/>
          </a:p>
          <a:p>
            <a:r>
              <a:rPr lang="en-US" altLang="en-US" sz="2000"/>
              <a:t>&amp; </a:t>
            </a:r>
            <a:r>
              <a:rPr lang="en-US" altLang="en-US" sz="2000">
                <a:latin typeface="Symbol" panose="05050102010706020507" charset="2"/>
              </a:rPr>
              <a:t>D</a:t>
            </a:r>
            <a:r>
              <a:rPr lang="en-US" altLang="en-US" sz="2000"/>
              <a:t>G</a:t>
            </a:r>
            <a:endParaRPr lang="en-US" altLang="en-US" sz="2000"/>
          </a:p>
        </p:txBody>
      </p:sp>
      <p:sp>
        <p:nvSpPr>
          <p:cNvPr id="28" name="Rectangle 27"/>
          <p:cNvSpPr/>
          <p:nvPr/>
        </p:nvSpPr>
        <p:spPr>
          <a:xfrm>
            <a:off x="3393460" y="548422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latin typeface="Comic Sans MS" panose="030F0702030302020204" pitchFamily="66" charset="0"/>
              </a:rPr>
              <a:t>Docking &amp; Scoring?</a:t>
            </a:r>
            <a:endParaRPr lang="en-IN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 animBg="1"/>
      <p:bldP spid="23" grpId="0"/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16632"/>
            <a:ext cx="8208912" cy="100811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omic Sans MS" panose="030F0702030302020204" pitchFamily="66" charset="0"/>
              </a:rPr>
              <a:t>Three Components of Docking</a:t>
            </a:r>
            <a:endParaRPr lang="en-US" altLang="en-US" dirty="0">
              <a:latin typeface="Comic Sans MS" panose="030F0702030302020204" pitchFamily="66" charset="0"/>
            </a:endParaRPr>
          </a:p>
        </p:txBody>
      </p:sp>
      <p:sp>
        <p:nvSpPr>
          <p:cNvPr id="408579" name="Rectangle 3"/>
          <p:cNvSpPr>
            <a:spLocks noChangeArrowheads="1"/>
          </p:cNvSpPr>
          <p:nvPr/>
        </p:nvSpPr>
        <p:spPr bwMode="auto">
          <a:xfrm>
            <a:off x="3742827" y="1916832"/>
            <a:ext cx="3155287" cy="67710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en-US" sz="2200" dirty="0" smtClean="0">
                <a:solidFill>
                  <a:srgbClr val="000000"/>
                </a:solidFill>
                <a:ea typeface="Arial Unicode MS" charset="0"/>
              </a:rPr>
              <a:t>Representation of </a:t>
            </a:r>
            <a:r>
              <a:rPr lang="en-US" altLang="en-US" sz="2200" dirty="0">
                <a:solidFill>
                  <a:srgbClr val="000000"/>
                </a:solidFill>
                <a:ea typeface="Arial Unicode MS" charset="0"/>
              </a:rPr>
              <a:t>receptor </a:t>
            </a:r>
            <a:endParaRPr lang="en-US" altLang="en-US" sz="2200" dirty="0">
              <a:solidFill>
                <a:srgbClr val="000000"/>
              </a:solidFill>
              <a:ea typeface="Arial Unicode MS" charset="0"/>
            </a:endParaRPr>
          </a:p>
          <a:p>
            <a:pPr algn="ctr"/>
            <a:r>
              <a:rPr lang="en-US" altLang="en-US" sz="2200" dirty="0">
                <a:solidFill>
                  <a:srgbClr val="000000"/>
                </a:solidFill>
                <a:ea typeface="Arial Unicode MS" charset="0"/>
              </a:rPr>
              <a:t>binding </a:t>
            </a:r>
            <a:r>
              <a:rPr lang="en-US" altLang="en-US" sz="2200" dirty="0" smtClean="0">
                <a:solidFill>
                  <a:srgbClr val="000000"/>
                </a:solidFill>
                <a:ea typeface="Arial Unicode MS" charset="0"/>
              </a:rPr>
              <a:t>site </a:t>
            </a:r>
            <a:r>
              <a:rPr lang="en-US" altLang="en-US" sz="2200" dirty="0">
                <a:solidFill>
                  <a:srgbClr val="000000"/>
                </a:solidFill>
                <a:ea typeface="Arial Unicode MS" charset="0"/>
              </a:rPr>
              <a:t>and ligand </a:t>
            </a:r>
            <a:endParaRPr lang="en-US" altLang="en-US" sz="2200" dirty="0">
              <a:solidFill>
                <a:srgbClr val="000000"/>
              </a:solidFill>
              <a:ea typeface="Arial Unicode MS" charset="0"/>
            </a:endParaRPr>
          </a:p>
        </p:txBody>
      </p:sp>
      <p:sp>
        <p:nvSpPr>
          <p:cNvPr id="408580" name="Rectangle 4"/>
          <p:cNvSpPr>
            <a:spLocks noChangeArrowheads="1"/>
          </p:cNvSpPr>
          <p:nvPr/>
        </p:nvSpPr>
        <p:spPr bwMode="auto">
          <a:xfrm>
            <a:off x="1508523" y="1443040"/>
            <a:ext cx="1609415" cy="61555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000" i="1">
                <a:solidFill>
                  <a:srgbClr val="000000"/>
                </a:solidFill>
                <a:ea typeface="Arial Unicode MS" charset="0"/>
              </a:rPr>
              <a:t>pre- and/or </a:t>
            </a:r>
            <a:endParaRPr lang="en-US" altLang="en-US" sz="2000" i="1">
              <a:solidFill>
                <a:srgbClr val="000000"/>
              </a:solidFill>
              <a:ea typeface="Arial Unicode MS" charset="0"/>
            </a:endParaRPr>
          </a:p>
          <a:p>
            <a:pPr algn="l"/>
            <a:r>
              <a:rPr lang="en-US" altLang="en-US" sz="2000" i="1">
                <a:solidFill>
                  <a:srgbClr val="000000"/>
                </a:solidFill>
                <a:ea typeface="Arial Unicode MS" charset="0"/>
              </a:rPr>
              <a:t>during docking</a:t>
            </a:r>
            <a:r>
              <a:rPr lang="en-US" altLang="en-US" sz="2000">
                <a:solidFill>
                  <a:srgbClr val="000000"/>
                </a:solidFill>
                <a:ea typeface="Arial Unicode MS" charset="0"/>
              </a:rPr>
              <a:t>:</a:t>
            </a:r>
            <a:endParaRPr lang="en-US" altLang="en-US" sz="2000">
              <a:solidFill>
                <a:srgbClr val="000000"/>
              </a:solidFill>
              <a:ea typeface="Arial Unicode MS" charset="0"/>
            </a:endParaRPr>
          </a:p>
        </p:txBody>
      </p:sp>
      <p:sp>
        <p:nvSpPr>
          <p:cNvPr id="408581" name="Rectangle 5"/>
          <p:cNvSpPr>
            <a:spLocks noChangeArrowheads="1"/>
          </p:cNvSpPr>
          <p:nvPr/>
        </p:nvSpPr>
        <p:spPr bwMode="auto">
          <a:xfrm>
            <a:off x="3667372" y="3509392"/>
            <a:ext cx="3712940" cy="67710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r>
              <a:rPr lang="en-US" altLang="en-US" sz="2200" dirty="0">
                <a:solidFill>
                  <a:srgbClr val="000000"/>
                </a:solidFill>
                <a:ea typeface="Arial Unicode MS" charset="0"/>
              </a:rPr>
              <a:t>Sampling of </a:t>
            </a:r>
            <a:r>
              <a:rPr lang="en-US" altLang="en-US" sz="2200" dirty="0" smtClean="0">
                <a:solidFill>
                  <a:srgbClr val="000000"/>
                </a:solidFill>
                <a:ea typeface="Arial Unicode MS" charset="0"/>
              </a:rPr>
              <a:t>configuration </a:t>
            </a:r>
            <a:r>
              <a:rPr lang="en-US" altLang="en-US" sz="2200" dirty="0">
                <a:solidFill>
                  <a:srgbClr val="000000"/>
                </a:solidFill>
                <a:ea typeface="Arial Unicode MS" charset="0"/>
              </a:rPr>
              <a:t>space </a:t>
            </a:r>
            <a:endParaRPr lang="en-US" altLang="en-US" sz="2200" dirty="0">
              <a:solidFill>
                <a:srgbClr val="000000"/>
              </a:solidFill>
              <a:ea typeface="Arial Unicode MS" charset="0"/>
            </a:endParaRPr>
          </a:p>
          <a:p>
            <a:r>
              <a:rPr lang="en-US" altLang="en-US" sz="2200" dirty="0">
                <a:solidFill>
                  <a:srgbClr val="000000"/>
                </a:solidFill>
                <a:ea typeface="Arial Unicode MS" charset="0"/>
              </a:rPr>
              <a:t>of the </a:t>
            </a:r>
            <a:r>
              <a:rPr lang="en-US" altLang="en-US" sz="2200" dirty="0" smtClean="0">
                <a:solidFill>
                  <a:srgbClr val="000000"/>
                </a:solidFill>
                <a:ea typeface="Arial Unicode MS" charset="0"/>
              </a:rPr>
              <a:t>ligand-receptor complex</a:t>
            </a:r>
            <a:endParaRPr lang="en-US" altLang="en-US" sz="2200" dirty="0">
              <a:solidFill>
                <a:srgbClr val="000000"/>
              </a:solidFill>
              <a:ea typeface="Arial Unicode MS" charset="0"/>
            </a:endParaRPr>
          </a:p>
        </p:txBody>
      </p:sp>
      <p:sp>
        <p:nvSpPr>
          <p:cNvPr id="408582" name="Rectangle 6"/>
          <p:cNvSpPr>
            <a:spLocks noChangeArrowheads="1"/>
          </p:cNvSpPr>
          <p:nvPr/>
        </p:nvSpPr>
        <p:spPr bwMode="auto">
          <a:xfrm>
            <a:off x="1485901" y="3046415"/>
            <a:ext cx="1609415" cy="3077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r>
              <a:rPr lang="en-US" altLang="en-US" sz="2000" i="1">
                <a:solidFill>
                  <a:srgbClr val="000000"/>
                </a:solidFill>
                <a:ea typeface="Arial Unicode MS" charset="0"/>
              </a:rPr>
              <a:t>during docking</a:t>
            </a:r>
            <a:r>
              <a:rPr lang="en-US" altLang="en-US" sz="2000">
                <a:solidFill>
                  <a:srgbClr val="000000"/>
                </a:solidFill>
                <a:ea typeface="Arial Unicode MS" charset="0"/>
              </a:rPr>
              <a:t>:</a:t>
            </a:r>
            <a:endParaRPr lang="en-US" altLang="en-US" sz="2000">
              <a:solidFill>
                <a:srgbClr val="000000"/>
              </a:solidFill>
              <a:ea typeface="Arial Unicode MS" charset="0"/>
            </a:endParaRPr>
          </a:p>
        </p:txBody>
      </p:sp>
      <p:sp>
        <p:nvSpPr>
          <p:cNvPr id="408583" name="Rectangle 7"/>
          <p:cNvSpPr>
            <a:spLocks noChangeArrowheads="1"/>
          </p:cNvSpPr>
          <p:nvPr/>
        </p:nvSpPr>
        <p:spPr bwMode="auto">
          <a:xfrm>
            <a:off x="3838821" y="5179442"/>
            <a:ext cx="3367268" cy="67710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en-US" sz="2200" dirty="0">
                <a:solidFill>
                  <a:srgbClr val="000000"/>
                </a:solidFill>
                <a:ea typeface="Arial Unicode MS" charset="0"/>
              </a:rPr>
              <a:t>Evaluation of ligand-receptor </a:t>
            </a:r>
            <a:endParaRPr lang="en-US" altLang="en-US" sz="2200" dirty="0">
              <a:solidFill>
                <a:srgbClr val="000000"/>
              </a:solidFill>
              <a:ea typeface="Arial Unicode MS" charset="0"/>
            </a:endParaRPr>
          </a:p>
          <a:p>
            <a:pPr algn="ctr"/>
            <a:r>
              <a:rPr lang="en-US" altLang="en-US" sz="2200" dirty="0">
                <a:solidFill>
                  <a:srgbClr val="000000"/>
                </a:solidFill>
                <a:ea typeface="Arial Unicode MS" charset="0"/>
              </a:rPr>
              <a:t>interactions</a:t>
            </a:r>
            <a:endParaRPr lang="en-US" altLang="en-US" sz="2200" dirty="0">
              <a:solidFill>
                <a:srgbClr val="000000"/>
              </a:solidFill>
              <a:ea typeface="Arial Unicode MS" charset="0"/>
            </a:endParaRPr>
          </a:p>
        </p:txBody>
      </p:sp>
      <p:sp>
        <p:nvSpPr>
          <p:cNvPr id="408584" name="Rectangle 8"/>
          <p:cNvSpPr>
            <a:spLocks noChangeArrowheads="1"/>
          </p:cNvSpPr>
          <p:nvPr/>
        </p:nvSpPr>
        <p:spPr bwMode="auto">
          <a:xfrm>
            <a:off x="1508523" y="4491040"/>
            <a:ext cx="1598194" cy="61555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000" i="1">
                <a:solidFill>
                  <a:srgbClr val="000000"/>
                </a:solidFill>
                <a:ea typeface="Arial Unicode MS" charset="0"/>
              </a:rPr>
              <a:t>during docking </a:t>
            </a:r>
            <a:endParaRPr lang="en-US" altLang="en-US" sz="2000" i="1">
              <a:solidFill>
                <a:srgbClr val="000000"/>
              </a:solidFill>
              <a:ea typeface="Arial Unicode MS" charset="0"/>
            </a:endParaRPr>
          </a:p>
          <a:p>
            <a:pPr algn="l"/>
            <a:r>
              <a:rPr lang="en-US" altLang="en-US" sz="2000" i="1">
                <a:solidFill>
                  <a:srgbClr val="000000"/>
                </a:solidFill>
                <a:ea typeface="Arial Unicode MS" charset="0"/>
              </a:rPr>
              <a:t>and scoring</a:t>
            </a:r>
            <a:r>
              <a:rPr lang="en-US" altLang="en-US" sz="2000">
                <a:solidFill>
                  <a:srgbClr val="000000"/>
                </a:solidFill>
                <a:ea typeface="Arial Unicode MS" charset="0"/>
              </a:rPr>
              <a:t>:</a:t>
            </a:r>
            <a:endParaRPr lang="en-US" altLang="en-US" sz="2000">
              <a:solidFill>
                <a:srgbClr val="000000"/>
              </a:solidFill>
              <a:ea typeface="Arial Unicode MS" charset="0"/>
            </a:endParaRPr>
          </a:p>
        </p:txBody>
      </p:sp>
      <p:sp>
        <p:nvSpPr>
          <p:cNvPr id="408586" name="AutoShape 10"/>
          <p:cNvSpPr>
            <a:spLocks noChangeArrowheads="1"/>
          </p:cNvSpPr>
          <p:nvPr/>
        </p:nvSpPr>
        <p:spPr bwMode="auto">
          <a:xfrm rot="5400000">
            <a:off x="4920479" y="2971428"/>
            <a:ext cx="609600" cy="2286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08588" name="AutoShape 12"/>
          <p:cNvSpPr>
            <a:spLocks noChangeArrowheads="1"/>
          </p:cNvSpPr>
          <p:nvPr/>
        </p:nvSpPr>
        <p:spPr bwMode="auto">
          <a:xfrm rot="5400000">
            <a:off x="4920479" y="4555604"/>
            <a:ext cx="609600" cy="2286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in Docking</a:t>
            </a:r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8C188A5-E10A-4E16-8CC4-8881773443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graphicEl>
                                              <a:dgm id="{E8C188A5-E10A-4E16-8CC4-8881773443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graphicEl>
                                              <a:dgm id="{E8C188A5-E10A-4E16-8CC4-8881773443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FF23A1B-145F-4D08-B7E8-FA57049BD5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graphicEl>
                                              <a:dgm id="{4FF23A1B-145F-4D08-B7E8-FA57049BD5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graphicEl>
                                              <a:dgm id="{4FF23A1B-145F-4D08-B7E8-FA57049BD5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603EAB5-F547-4111-A23B-EEC036FBC2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graphicEl>
                                              <a:dgm id="{0603EAB5-F547-4111-A23B-EEC036FBC2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graphicEl>
                                              <a:dgm id="{0603EAB5-F547-4111-A23B-EEC036FBC2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7ADEAD7-0E79-4F00-994E-454939DB3A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graphicEl>
                                              <a:dgm id="{67ADEAD7-0E79-4F00-994E-454939DB3A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graphicEl>
                                              <a:dgm id="{67ADEAD7-0E79-4F00-994E-454939DB3A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04F840E-2920-469B-8427-9708905E11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graphicEl>
                                              <a:dgm id="{304F840E-2920-469B-8427-9708905E11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graphicEl>
                                              <a:dgm id="{304F840E-2920-469B-8427-9708905E11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1A15C6D-C65B-4BED-8630-E3022A6E02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graphicEl>
                                              <a:dgm id="{41A15C6D-C65B-4BED-8630-E3022A6E02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graphicEl>
                                              <a:dgm id="{41A15C6D-C65B-4BED-8630-E3022A6E02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555BC69-69FF-48B5-A509-3D805FF763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graphicEl>
                                              <a:dgm id="{A555BC69-69FF-48B5-A509-3D805FF763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graphicEl>
                                              <a:dgm id="{A555BC69-69FF-48B5-A509-3D805FF763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1283626-9EEE-45FA-9EA3-2FF30B021E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graphicEl>
                                              <a:dgm id="{41283626-9EEE-45FA-9EA3-2FF30B021E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graphicEl>
                                              <a:dgm id="{41283626-9EEE-45FA-9EA3-2FF30B021E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17EDFAA-5DE9-49FF-94E3-7CBE429A46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graphicEl>
                                              <a:dgm id="{017EDFAA-5DE9-49FF-94E3-7CBE429A46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graphicEl>
                                              <a:dgm id="{017EDFAA-5DE9-49FF-94E3-7CBE429A46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021F0A0-45C7-4DF6-8677-80E3E25A86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>
                                            <p:graphicEl>
                                              <a:dgm id="{0021F0A0-45C7-4DF6-8677-80E3E25A86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>
                                            <p:graphicEl>
                                              <a:dgm id="{0021F0A0-45C7-4DF6-8677-80E3E25A86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2078</Words>
  <Application>WPS Presentation</Application>
  <PresentationFormat>On-screen Show (4:3)</PresentationFormat>
  <Paragraphs>106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SimSun</vt:lpstr>
      <vt:lpstr>Wingdings</vt:lpstr>
      <vt:lpstr>Times New Roman</vt:lpstr>
      <vt:lpstr>Comic Sans MS</vt:lpstr>
      <vt:lpstr>Arial Unicode MS</vt:lpstr>
      <vt:lpstr>Symbol</vt:lpstr>
      <vt:lpstr>Calibri</vt:lpstr>
      <vt:lpstr>Microsoft YaHei</vt:lpstr>
      <vt:lpstr>Office Theme</vt:lpstr>
      <vt:lpstr> Homology Modeling and MolecularDocking </vt:lpstr>
      <vt:lpstr>  G.N. Ramachandran 8th of October 1922 – 7th of April, 2001  </vt:lpstr>
      <vt:lpstr>Computational Drug Discovery</vt:lpstr>
      <vt:lpstr>Homology Modelling</vt:lpstr>
      <vt:lpstr>PowerPoint 演示文稿</vt:lpstr>
      <vt:lpstr>Binding Site</vt:lpstr>
      <vt:lpstr>PowerPoint 演示文稿</vt:lpstr>
      <vt:lpstr>Three Components of Docking</vt:lpstr>
      <vt:lpstr>Steps in Docking</vt:lpstr>
      <vt:lpstr>Protein preparation - PDB</vt:lpstr>
      <vt:lpstr>PowerPoint 演示文稿</vt:lpstr>
      <vt:lpstr>PowerPoint 演示文稿</vt:lpstr>
      <vt:lpstr>Protein preparation –Why?</vt:lpstr>
      <vt:lpstr>Protein preparation –Steps</vt:lpstr>
      <vt:lpstr>PowerPoint 演示文稿</vt:lpstr>
      <vt:lpstr>Ligand preparation</vt:lpstr>
      <vt:lpstr>Building small molecules - Chemsketch</vt:lpstr>
      <vt:lpstr> Why Use Grid Maps?  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Sathya B</dc:creator>
  <cp:lastModifiedBy>Kothandan Gugan</cp:lastModifiedBy>
  <cp:revision>168</cp:revision>
  <dcterms:created xsi:type="dcterms:W3CDTF">2017-02-09T19:58:00Z</dcterms:created>
  <dcterms:modified xsi:type="dcterms:W3CDTF">2022-03-16T11:12:12Z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52C6062271F7419C9AC6A8E35E3F2722</vt:lpwstr>
  </property>
  <property fmtid="{D5CDD505-2E9C-101B-9397-08002B2CF9AE}" pid="3" name="KSOProductBuildVer">
    <vt:lpwstr>1033-11.2.0.11029</vt:lpwstr>
  </property>
</Properties>
</file>