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73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74" r:id="rId13"/>
    <p:sldId id="268" r:id="rId14"/>
    <p:sldId id="269" r:id="rId15"/>
    <p:sldId id="275" r:id="rId16"/>
    <p:sldId id="270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9911" autoAdjust="0"/>
  </p:normalViewPr>
  <p:slideViewPr>
    <p:cSldViewPr snapToGrid="0">
      <p:cViewPr varScale="1">
        <p:scale>
          <a:sx n="157" d="100"/>
          <a:sy n="157" d="100"/>
        </p:scale>
        <p:origin x="384" y="14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2022年2月24日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2022年2月24日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5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1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1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3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5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2022年2月24日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2022年2月24日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集创赛校赛初赛答辩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D32628-AA19-4A4C-9EBD-63EA720994E7}"/>
              </a:ext>
            </a:extLst>
          </p:cNvPr>
          <p:cNvSpPr txBox="1"/>
          <p:nvPr/>
        </p:nvSpPr>
        <p:spPr>
          <a:xfrm>
            <a:off x="10119360" y="5581412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zh-CN" altLang="en-US" dirty="0"/>
              <a:t>祝光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波形与</a:t>
            </a:r>
            <a:r>
              <a:rPr lang="en-US" altLang="zh-CN" dirty="0"/>
              <a:t>RGB</a:t>
            </a:r>
            <a:r>
              <a:rPr lang="zh-CN" altLang="en-US" dirty="0"/>
              <a:t>信号处理</a:t>
            </a:r>
            <a:endParaRPr 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6DCE41-14C7-447E-9DF3-930A3C97AFC8}"/>
              </a:ext>
            </a:extLst>
          </p:cNvPr>
          <p:cNvSpPr txBox="1"/>
          <p:nvPr/>
        </p:nvSpPr>
        <p:spPr>
          <a:xfrm>
            <a:off x="609600" y="2209800"/>
            <a:ext cx="4151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LCD</a:t>
            </a:r>
            <a:r>
              <a:rPr lang="zh-CN" altLang="en-US" dirty="0"/>
              <a:t>显示模块中，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的分辨率是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800*480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，波形显示直接截取其中横像素坐标在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以下，纵坐标在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100-355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之间的部分，纵坐标共可以有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种数据，正好可以对应波形的八位数据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– 256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。每个横坐标对应一个波形数据，如果相应的纵坐标等于相应波形数据，那么使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中该像素显示绿色，其他地方显示黑色。除此之外，在边界区域用蓝色框起来，栅格用白色竖直线条勾勒显现出来。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70E00F-A59A-483A-84A0-12F47039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74" y="2209800"/>
            <a:ext cx="3916052" cy="27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原理图</a:t>
            </a:r>
            <a:endParaRPr 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DB3673-C34F-4585-952F-05F000D4207E}"/>
              </a:ext>
            </a:extLst>
          </p:cNvPr>
          <p:cNvSpPr txBox="1"/>
          <p:nvPr/>
        </p:nvSpPr>
        <p:spPr>
          <a:xfrm>
            <a:off x="719328" y="2310384"/>
            <a:ext cx="2999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ROMIP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核：将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memory type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配置为单端口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，宽度选择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8bit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，深度选择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。然后导入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COE FILE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，也就是波形文件。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 IP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核：将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implementation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（实现方式）选择为独立的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BRAM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块，读写宽度选择为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8bit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，深度选择为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整体模块如右图所示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5FAB16-7B1B-4E9F-ADD6-2183B49B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63" y="2310384"/>
            <a:ext cx="7889070" cy="26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实物展示</a:t>
            </a:r>
          </a:p>
        </p:txBody>
      </p:sp>
    </p:spTree>
    <p:extLst>
      <p:ext uri="{BB962C8B-B14F-4D97-AF65-F5344CB8AC3E}">
        <p14:creationId xmlns:p14="http://schemas.microsoft.com/office/powerpoint/2010/main" val="3776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AD</a:t>
            </a:r>
            <a:r>
              <a:rPr lang="zh-CN" altLang="en-US" dirty="0"/>
              <a:t>采集数据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7457C3-B62B-461E-BAC9-4A5210629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55" y="2517648"/>
            <a:ext cx="4742524" cy="24871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F342F3-3F2B-4AA0-8C79-F6C6EF59D47F}"/>
              </a:ext>
            </a:extLst>
          </p:cNvPr>
          <p:cNvSpPr txBox="1"/>
          <p:nvPr/>
        </p:nvSpPr>
        <p:spPr>
          <a:xfrm>
            <a:off x="609600" y="2517648"/>
            <a:ext cx="446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vivado</a:t>
            </a:r>
            <a:r>
              <a:rPr lang="zh-CN" altLang="en-US" dirty="0"/>
              <a:t>中的</a:t>
            </a:r>
            <a:r>
              <a:rPr lang="en-US" altLang="zh-CN" dirty="0"/>
              <a:t>ILA</a:t>
            </a:r>
            <a:r>
              <a:rPr lang="zh-CN" altLang="en-US" dirty="0"/>
              <a:t>探针工具对信号进行监测，然后模拟成波形形状，右图以正弦波为例。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LCD</a:t>
            </a:r>
            <a:r>
              <a:rPr lang="zh-CN" altLang="en-US" dirty="0"/>
              <a:t>显示波形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008F07-62F7-4570-AE66-752D0597E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22016" y="1819656"/>
            <a:ext cx="3744100" cy="49865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978AB0-9DB3-4778-A032-7AE82B3395C8}"/>
              </a:ext>
            </a:extLst>
          </p:cNvPr>
          <p:cNvSpPr txBox="1"/>
          <p:nvPr/>
        </p:nvSpPr>
        <p:spPr>
          <a:xfrm>
            <a:off x="609600" y="3053572"/>
            <a:ext cx="507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LCD</a:t>
            </a:r>
            <a:r>
              <a:rPr lang="zh-CN" altLang="en-US" dirty="0"/>
              <a:t>显示采集到的正弦波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0292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FE6EB-2658-448E-B4BA-1F12B226AD99}"/>
              </a:ext>
            </a:extLst>
          </p:cNvPr>
          <p:cNvSpPr txBox="1"/>
          <p:nvPr/>
        </p:nvSpPr>
        <p:spPr>
          <a:xfrm>
            <a:off x="841248" y="2292096"/>
            <a:ext cx="810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本系统对于题目要求的功能基本都实现了，产生、采集和显示波形都很稳定。虽然没有用真实的示波器去显示模拟信号，但是用现有的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ILA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探针监测也基本能够看出本系统数据的准确性与稳定性。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本系统很多地方我觉得还有改进、进一步完善的空间，但是碍于精力和能力，没有去进一步考虑。比如是否可以将三种波形文件同时存储起来，利用按键控制直接切换，而不必每次都重新下载；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的读写时钟是否可以再快一点提高速度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等等。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系统简介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67FA0-7E42-4C13-A400-0FE351A88409}"/>
              </a:ext>
            </a:extLst>
          </p:cNvPr>
          <p:cNvSpPr txBox="1"/>
          <p:nvPr/>
        </p:nvSpPr>
        <p:spPr>
          <a:xfrm>
            <a:off x="609600" y="2690336"/>
            <a:ext cx="8095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本系统利用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制作一个波形产生、采集、显示装置。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转换产生模拟信号的正弦波、三角波与锯齿波，同时，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对输出的模拟信号进行采集，并且可以将采集到的波形数据通过显示器显示出来。在显示器上可以通过时间栅格直接判断出波形的频率。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系统框架</a:t>
            </a:r>
            <a:endParaRPr 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3334DA-4D5C-4183-A760-8901EC44297E}"/>
              </a:ext>
            </a:extLst>
          </p:cNvPr>
          <p:cNvSpPr/>
          <p:nvPr/>
        </p:nvSpPr>
        <p:spPr>
          <a:xfrm>
            <a:off x="6297168" y="2450593"/>
            <a:ext cx="1950720" cy="1304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D6F8C3-5FC6-45CC-9E45-490C3DFAC9B7}"/>
              </a:ext>
            </a:extLst>
          </p:cNvPr>
          <p:cNvSpPr/>
          <p:nvPr/>
        </p:nvSpPr>
        <p:spPr>
          <a:xfrm>
            <a:off x="9003792" y="2563369"/>
            <a:ext cx="877824" cy="11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ABCC117-7C7F-4069-8F40-3FCCFB208E47}"/>
              </a:ext>
            </a:extLst>
          </p:cNvPr>
          <p:cNvCxnSpPr>
            <a:cxnSpLocks/>
          </p:cNvCxnSpPr>
          <p:nvPr/>
        </p:nvCxnSpPr>
        <p:spPr>
          <a:xfrm>
            <a:off x="8004048" y="2810257"/>
            <a:ext cx="99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CE0E46-0AF2-4A3F-B9C0-E7EAD41C6DA2}"/>
              </a:ext>
            </a:extLst>
          </p:cNvPr>
          <p:cNvCxnSpPr>
            <a:cxnSpLocks/>
          </p:cNvCxnSpPr>
          <p:nvPr/>
        </p:nvCxnSpPr>
        <p:spPr>
          <a:xfrm flipH="1" flipV="1">
            <a:off x="8004048" y="3429001"/>
            <a:ext cx="932688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E0900ED-F56C-4A4E-8483-8973937E1FCE}"/>
              </a:ext>
            </a:extLst>
          </p:cNvPr>
          <p:cNvSpPr/>
          <p:nvPr/>
        </p:nvSpPr>
        <p:spPr>
          <a:xfrm>
            <a:off x="7272528" y="3176017"/>
            <a:ext cx="731520" cy="505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1B8DC8-9BBD-4132-83D7-F310CCF4FF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638288" y="3681985"/>
            <a:ext cx="0" cy="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36C529C-CC5B-4808-9967-11BA3E79F782}"/>
              </a:ext>
            </a:extLst>
          </p:cNvPr>
          <p:cNvSpPr/>
          <p:nvPr/>
        </p:nvSpPr>
        <p:spPr>
          <a:xfrm>
            <a:off x="6903720" y="4232410"/>
            <a:ext cx="1347216" cy="85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4E33C2-F92D-4E3A-807A-D10DE42CB972}"/>
              </a:ext>
            </a:extLst>
          </p:cNvPr>
          <p:cNvSpPr/>
          <p:nvPr/>
        </p:nvSpPr>
        <p:spPr>
          <a:xfrm>
            <a:off x="7272528" y="2563369"/>
            <a:ext cx="731520" cy="499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996860-76CA-4EB0-B428-8317BF3F6E77}"/>
              </a:ext>
            </a:extLst>
          </p:cNvPr>
          <p:cNvCxnSpPr/>
          <p:nvPr/>
        </p:nvCxnSpPr>
        <p:spPr>
          <a:xfrm>
            <a:off x="9881616" y="2810257"/>
            <a:ext cx="61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323D382-9B25-4AB4-B5F7-134B62EC4D92}"/>
              </a:ext>
            </a:extLst>
          </p:cNvPr>
          <p:cNvCxnSpPr/>
          <p:nvPr/>
        </p:nvCxnSpPr>
        <p:spPr>
          <a:xfrm rot="5400000">
            <a:off x="9764268" y="2927605"/>
            <a:ext cx="618744" cy="384048"/>
          </a:xfrm>
          <a:prstGeom prst="bentConnector3">
            <a:avLst>
              <a:gd name="adj1" fmla="val 100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5D10459-555B-444C-B3B9-12704AF5ACDC}"/>
              </a:ext>
            </a:extLst>
          </p:cNvPr>
          <p:cNvSpPr txBox="1"/>
          <p:nvPr/>
        </p:nvSpPr>
        <p:spPr>
          <a:xfrm>
            <a:off x="7324344" y="2640980"/>
            <a:ext cx="7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ROM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954112-031E-47ED-B4CD-7211F0E549E1}"/>
              </a:ext>
            </a:extLst>
          </p:cNvPr>
          <p:cNvSpPr txBox="1"/>
          <p:nvPr/>
        </p:nvSpPr>
        <p:spPr>
          <a:xfrm>
            <a:off x="7306057" y="3244335"/>
            <a:ext cx="74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700A37-A88D-40E9-BE9D-B4BEC44B775A}"/>
              </a:ext>
            </a:extLst>
          </p:cNvPr>
          <p:cNvSpPr txBox="1"/>
          <p:nvPr/>
        </p:nvSpPr>
        <p:spPr>
          <a:xfrm>
            <a:off x="6438900" y="2918199"/>
            <a:ext cx="78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FPGA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890043-6BE9-478C-82A6-E4FA1A51C1E9}"/>
              </a:ext>
            </a:extLst>
          </p:cNvPr>
          <p:cNvSpPr txBox="1"/>
          <p:nvPr/>
        </p:nvSpPr>
        <p:spPr>
          <a:xfrm>
            <a:off x="8979408" y="2640980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</a:t>
            </a:r>
            <a:r>
              <a:rPr lang="zh-CN" altLang="en-US" dirty="0"/>
              <a:t>转换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069428-4D3F-4F57-8439-FF75391B88BF}"/>
              </a:ext>
            </a:extLst>
          </p:cNvPr>
          <p:cNvSpPr txBox="1"/>
          <p:nvPr/>
        </p:nvSpPr>
        <p:spPr>
          <a:xfrm>
            <a:off x="8979408" y="3285777"/>
            <a:ext cx="99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</a:t>
            </a:r>
            <a:r>
              <a:rPr lang="zh-CN" altLang="en-US" dirty="0"/>
              <a:t>转换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F01E4F-9662-41A2-A558-F2029613CB5A}"/>
              </a:ext>
            </a:extLst>
          </p:cNvPr>
          <p:cNvSpPr txBox="1"/>
          <p:nvPr/>
        </p:nvSpPr>
        <p:spPr>
          <a:xfrm>
            <a:off x="7085077" y="4474464"/>
            <a:ext cx="101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RGBLCD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A32106-C953-4376-AC28-3378B23C55B6}"/>
              </a:ext>
            </a:extLst>
          </p:cNvPr>
          <p:cNvSpPr txBox="1"/>
          <p:nvPr/>
        </p:nvSpPr>
        <p:spPr>
          <a:xfrm>
            <a:off x="10436352" y="2702535"/>
            <a:ext cx="113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模拟信号输出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692022-2361-4B70-A762-80FA3104A827}"/>
              </a:ext>
            </a:extLst>
          </p:cNvPr>
          <p:cNvSpPr txBox="1"/>
          <p:nvPr/>
        </p:nvSpPr>
        <p:spPr>
          <a:xfrm>
            <a:off x="9948671" y="3429001"/>
            <a:ext cx="1377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模拟信号采集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14784A-E3CF-4810-B867-F4F7B984553B}"/>
              </a:ext>
            </a:extLst>
          </p:cNvPr>
          <p:cNvSpPr txBox="1"/>
          <p:nvPr/>
        </p:nvSpPr>
        <p:spPr>
          <a:xfrm>
            <a:off x="7612380" y="3796914"/>
            <a:ext cx="783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DFF463-0F7C-475F-8ADB-1E671B15D0E2}"/>
              </a:ext>
            </a:extLst>
          </p:cNvPr>
          <p:cNvSpPr txBox="1"/>
          <p:nvPr/>
        </p:nvSpPr>
        <p:spPr>
          <a:xfrm>
            <a:off x="8304275" y="2564035"/>
            <a:ext cx="59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产生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05290B-7A70-4AA4-8057-A45B5701543F}"/>
              </a:ext>
            </a:extLst>
          </p:cNvPr>
          <p:cNvSpPr txBox="1"/>
          <p:nvPr/>
        </p:nvSpPr>
        <p:spPr>
          <a:xfrm>
            <a:off x="8284463" y="3152001"/>
            <a:ext cx="51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采集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D5E564-6E54-47A8-8B88-0130338348CC}"/>
              </a:ext>
            </a:extLst>
          </p:cNvPr>
          <p:cNvSpPr txBox="1"/>
          <p:nvPr/>
        </p:nvSpPr>
        <p:spPr>
          <a:xfrm>
            <a:off x="615696" y="2235057"/>
            <a:ext cx="48950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为了产生波形，可以提前将波形数据以数字量存储在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里面，然后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直接将数据读出输出到外接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转换模块，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转换芯片将采集到的数字量转化为模拟量进行输出。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里面的波形数据由波形软件产生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ROMIP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核可以直接将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文件包含进来，然后自动写入提前设定好的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采集模拟信号直接将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输出端口和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输入端口用杜邦线连接起来，模拟信号便可以直接进入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芯片将模拟信号转换为数字信号然后传送给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将数据写入到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中暂存。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中读取数据进行帧显示，然后再加上一些时间栅格，从而可以判断出波形的频率。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硬件介绍</a:t>
            </a:r>
          </a:p>
        </p:txBody>
      </p:sp>
    </p:spTree>
    <p:extLst>
      <p:ext uri="{BB962C8B-B14F-4D97-AF65-F5344CB8AC3E}">
        <p14:creationId xmlns:p14="http://schemas.microsoft.com/office/powerpoint/2010/main" val="26707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effectLst/>
                <a:cs typeface="Times New Roman" panose="02020603050405020304" pitchFamily="18" charset="0"/>
              </a:rPr>
              <a:t>FPGA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1D655-1603-4284-9CDB-5A33CFB66542}"/>
              </a:ext>
            </a:extLst>
          </p:cNvPr>
          <p:cNvSpPr txBox="1"/>
          <p:nvPr/>
        </p:nvSpPr>
        <p:spPr>
          <a:xfrm>
            <a:off x="652272" y="2444496"/>
            <a:ext cx="4181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本系统采用的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xilinx7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系列的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ZYNQ7010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，核心板型号为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XC7Z010CLG400-1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。它组合了一个双核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ARM Cortex-A9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处理器和一个的现场可编程门阵列 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）逻辑部件。其板上具有一个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RGBLCD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接口和两个分别为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20*2pin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12*2pin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外部扩展接口，可以满足我们的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和用外部扩展接口连接的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AD/DA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55A618-D3F4-4972-BA3D-845495BF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44496"/>
            <a:ext cx="4342857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69531B-51C2-4328-9888-8FE397F4B90C}"/>
              </a:ext>
            </a:extLst>
          </p:cNvPr>
          <p:cNvSpPr txBox="1"/>
          <p:nvPr/>
        </p:nvSpPr>
        <p:spPr>
          <a:xfrm>
            <a:off x="609600" y="1438656"/>
            <a:ext cx="10716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AD/DA</a:t>
            </a: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3303E8-8EB7-4C66-B0C2-EBD52FB5330E}"/>
              </a:ext>
            </a:extLst>
          </p:cNvPr>
          <p:cNvSpPr txBox="1"/>
          <p:nvPr/>
        </p:nvSpPr>
        <p:spPr>
          <a:xfrm>
            <a:off x="719328" y="2584704"/>
            <a:ext cx="410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AD-DA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模块是正点原子推出的一款高速模数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数模转换模块（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ATK_HS_AD_DA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），高 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AD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转换芯片和高速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DA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转换芯片都是由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ADI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公司生产的，分别是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AD9280/3PA9280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（两款芯片兼容）和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AD9708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755BFD-00CA-4B51-A110-71E5C106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33" y="2584704"/>
            <a:ext cx="6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RGBLCD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5253AD-00B2-42DE-B9E5-01F7FB9A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73" y="2695952"/>
            <a:ext cx="5095238" cy="30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CCA22C-2C54-41EA-8D51-D8DF4EF36527}"/>
              </a:ext>
            </a:extLst>
          </p:cNvPr>
          <p:cNvSpPr txBox="1"/>
          <p:nvPr/>
        </p:nvSpPr>
        <p:spPr>
          <a:xfrm>
            <a:off x="707136" y="2695952"/>
            <a:ext cx="4828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TFT-LCD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的全称是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Thin Film Transistor-Liquid Crystal Display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，即薄膜晶体管液晶显示屏，它显示的每 个像素点都是由集成在液晶后面的薄膜晶体管独立驱动，因此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TFT-LCD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具有较高的响应速度以及较好的图 像质量。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本系统采用的是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ATK-4384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寸，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800*480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分辨率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，像素时钟为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25MHZ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</a:p>
        </p:txBody>
      </p:sp>
    </p:spTree>
    <p:extLst>
      <p:ext uri="{BB962C8B-B14F-4D97-AF65-F5344CB8AC3E}">
        <p14:creationId xmlns:p14="http://schemas.microsoft.com/office/powerpoint/2010/main" val="416434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设计模块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8035E9-C331-4014-8F57-9DB40DD4E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57" y="2496185"/>
            <a:ext cx="4009390" cy="32188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C4E03A-8DA2-4CCF-AD28-27CE53F7E628}"/>
              </a:ext>
            </a:extLst>
          </p:cNvPr>
          <p:cNvSpPr txBox="1"/>
          <p:nvPr/>
        </p:nvSpPr>
        <p:spPr>
          <a:xfrm>
            <a:off x="609600" y="2496185"/>
            <a:ext cx="357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系统采用</a:t>
            </a:r>
            <a:r>
              <a:rPr lang="en-US" altLang="zh-CN" dirty="0" err="1"/>
              <a:t>vivado</a:t>
            </a:r>
            <a:r>
              <a:rPr lang="zh-CN" altLang="en-US" dirty="0"/>
              <a:t>环境设计，定义模块总体如右图。</a:t>
            </a:r>
            <a:endParaRPr lang="en-US" altLang="zh-CN" dirty="0"/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将顶层模块命名为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hs_ad_da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，然后再相继创建几个所需的模块：波形产生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da_wave_send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、波形采集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ad_wave_rec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fifo_wr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fifo_rd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器件配置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rd_id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时钟分频模块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clk_div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lcd_display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驱动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lcd_driver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44</TotalTime>
  <Words>950</Words>
  <Application>Microsoft Office PowerPoint</Application>
  <PresentationFormat>宽屏</PresentationFormat>
  <Paragraphs>66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Georgia</vt:lpstr>
      <vt:lpstr>Wingdings 2</vt:lpstr>
      <vt:lpstr>培训演示文稿</vt:lpstr>
      <vt:lpstr>集创赛校赛初赛答辩</vt:lpstr>
      <vt:lpstr>系统简介</vt:lpstr>
      <vt:lpstr>系统框架</vt:lpstr>
      <vt:lpstr>硬件介绍</vt:lpstr>
      <vt:lpstr>FPGA</vt:lpstr>
      <vt:lpstr>PowerPoint 演示文稿</vt:lpstr>
      <vt:lpstr>RGBLCD</vt:lpstr>
      <vt:lpstr>软件设计</vt:lpstr>
      <vt:lpstr>设计模块</vt:lpstr>
      <vt:lpstr>波形与RGB信号处理</vt:lpstr>
      <vt:lpstr>原理图</vt:lpstr>
      <vt:lpstr>实物展示</vt:lpstr>
      <vt:lpstr>AD采集数据</vt:lpstr>
      <vt:lpstr>LCD显示波形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集创赛校赛初赛答辩</dc:title>
  <dc:creator>祝 光</dc:creator>
  <cp:lastModifiedBy>祝 光</cp:lastModifiedBy>
  <cp:revision>2</cp:revision>
  <dcterms:created xsi:type="dcterms:W3CDTF">2022-02-22T19:15:36Z</dcterms:created>
  <dcterms:modified xsi:type="dcterms:W3CDTF">2022-02-23T17:50:56Z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