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66eafe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66eafe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Interactive:</a:t>
            </a:r>
            <a:br>
              <a:rPr lang="en-GB">
                <a:solidFill>
                  <a:schemeClr val="dk1"/>
                </a:solidFill>
              </a:rPr>
            </a:br>
            <a:r>
              <a:rPr b="1" lang="en-GB">
                <a:solidFill>
                  <a:schemeClr val="dk1"/>
                </a:solidFill>
              </a:rPr>
              <a:t>Group Discussion (2 mins)</a:t>
            </a:r>
            <a:r>
              <a:rPr lang="en-GB">
                <a:solidFill>
                  <a:schemeClr val="dk1"/>
                </a:solidFill>
              </a:rPr>
              <a:t>: Ask students to share 1 example they discussed with their partner. This makes them engage with the class from the start and encourages peer collaboration. Write their responses on the board.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466eafe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466eafe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466eafe7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466eafe7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466eafe7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466eafe7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466eafe7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466eafe7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466eafe7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466eafe7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466eafe7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466eafe7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466eafe7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466eafe7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www.youtube.com/watch?v=OBg2YYV3Bts" TargetMode="External"/><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rPr>
              <a:t>Learning Objectives: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I can understand what personal data is and why it is valuable.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 can identify types of personal data shared online.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 can begin to explore how personal data contributes to a digital footprint.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rPr>
              <a:t>Success Criteria:</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highlight>
                  <a:srgbClr val="00FF00"/>
                </a:highlight>
              </a:rPr>
              <a:t>All</a:t>
            </a:r>
            <a:r>
              <a:rPr lang="en-GB" sz="1200">
                <a:solidFill>
                  <a:schemeClr val="dk1"/>
                </a:solidFill>
                <a:highlight>
                  <a:srgbClr val="00FF00"/>
                </a:highlight>
              </a:rPr>
              <a:t>: Can define personal data and list examples shared online.</a:t>
            </a:r>
            <a:endParaRPr sz="1200">
              <a:solidFill>
                <a:schemeClr val="dk1"/>
              </a:solidFill>
              <a:highlight>
                <a:srgbClr val="00FF00"/>
              </a:highlight>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highlight>
                  <a:srgbClr val="FFFF00"/>
                </a:highlight>
              </a:rPr>
              <a:t>Most</a:t>
            </a:r>
            <a:r>
              <a:rPr lang="en-GB" sz="1200">
                <a:solidFill>
                  <a:schemeClr val="dk1"/>
                </a:solidFill>
                <a:highlight>
                  <a:srgbClr val="FFFF00"/>
                </a:highlight>
              </a:rPr>
              <a:t>: Can describe how creating a digital avatar involves sharing personal information.</a:t>
            </a:r>
            <a:endParaRPr sz="1200">
              <a:solidFill>
                <a:schemeClr val="dk1"/>
              </a:solidFill>
              <a:highlight>
                <a:srgbClr val="FFFF00"/>
              </a:highlight>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highlight>
                  <a:srgbClr val="FF0000"/>
                </a:highlight>
              </a:rPr>
              <a:t>Some</a:t>
            </a:r>
            <a:r>
              <a:rPr lang="en-GB" sz="1200">
                <a:solidFill>
                  <a:schemeClr val="dk1"/>
                </a:solidFill>
                <a:highlight>
                  <a:srgbClr val="FF0000"/>
                </a:highlight>
              </a:rPr>
              <a:t>: Can reflect on how personal data, when combined, forms a digital footprint.</a:t>
            </a:r>
            <a:endParaRPr sz="1200">
              <a:solidFill>
                <a:schemeClr val="dk1"/>
              </a:solidFill>
              <a:highlight>
                <a:srgbClr val="FF0000"/>
              </a:highlight>
            </a:endParaRPr>
          </a:p>
          <a:p>
            <a:pPr indent="0" lvl="0" marL="0" rtl="0" algn="ctr">
              <a:spcBef>
                <a:spcPts val="120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rPr>
              <a:t>What do </a:t>
            </a:r>
            <a:r>
              <a:rPr b="1" lang="en-GB" sz="1200" u="sng">
                <a:solidFill>
                  <a:schemeClr val="dk1"/>
                </a:solidFill>
              </a:rPr>
              <a:t>you</a:t>
            </a:r>
            <a:r>
              <a:rPr b="1" lang="en-GB" sz="1200">
                <a:solidFill>
                  <a:schemeClr val="dk1"/>
                </a:solidFill>
              </a:rPr>
              <a:t> think personal data is? Turn to a partner and discuss what personal data you might share online</a:t>
            </a:r>
            <a:r>
              <a:rPr b="1" i="1" lang="en-GB" sz="1200">
                <a:solidFill>
                  <a:schemeClr val="dk1"/>
                </a:solidFill>
              </a:rPr>
              <a:t> </a:t>
            </a:r>
            <a:endParaRPr b="1" i="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rPr>
              <a:t>e.g:</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rPr>
              <a:t>Name</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rPr>
              <a:t>Location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rPr>
              <a:t>Hobbies</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rPr>
              <a:t>Email</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rPr>
              <a:t>Birthdate</a:t>
            </a:r>
            <a:endParaRPr b="1" sz="1200">
              <a:solidFill>
                <a:schemeClr val="dk1"/>
              </a:solidFill>
            </a:endParaRPr>
          </a:p>
          <a:p>
            <a:pPr indent="0" lvl="0" marL="0" rtl="0" algn="ctr">
              <a:spcBef>
                <a:spcPts val="1200"/>
              </a:spcBef>
              <a:spcAft>
                <a:spcPts val="0"/>
              </a:spcAft>
              <a:buNone/>
            </a:pPr>
            <a:r>
              <a:t/>
            </a:r>
            <a:endParaRPr b="1" sz="1100">
              <a:solidFill>
                <a:schemeClr val="dk1"/>
              </a:solidFill>
            </a:endParaRPr>
          </a:p>
        </p:txBody>
      </p:sp>
      <p:pic>
        <p:nvPicPr>
          <p:cNvPr id="60" name="Google Shape;60;p14"/>
          <p:cNvPicPr preferRelativeResize="0"/>
          <p:nvPr/>
        </p:nvPicPr>
        <p:blipFill>
          <a:blip r:embed="rId4">
            <a:alphaModFix/>
          </a:blip>
          <a:stretch>
            <a:fillRect/>
          </a:stretch>
        </p:blipFill>
        <p:spPr>
          <a:xfrm>
            <a:off x="6258200" y="3314517"/>
            <a:ext cx="2179300" cy="144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200">
                <a:solidFill>
                  <a:schemeClr val="dk1"/>
                </a:solidFill>
              </a:rPr>
              <a:t>Personal data</a:t>
            </a:r>
            <a:r>
              <a:rPr lang="en-GB" sz="1200">
                <a:solidFill>
                  <a:schemeClr val="dk1"/>
                </a:solidFill>
              </a:rPr>
              <a:t> is any information that can identify an individual, either on its own or when combined with other data.</a:t>
            </a:r>
            <a:endParaRPr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Examples</a:t>
            </a:r>
            <a:r>
              <a:rPr lang="en-GB" sz="1200">
                <a:solidFill>
                  <a:schemeClr val="dk1"/>
                </a:solidFill>
              </a:rPr>
              <a:t> include:</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Full name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Email address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Location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Phone number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Profile photos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Interests</a:t>
            </a:r>
            <a:endParaRPr b="1" sz="600">
              <a:solidFill>
                <a:schemeClr val="dk1"/>
              </a:solidFill>
            </a:endParaRPr>
          </a:p>
          <a:p>
            <a:pPr indent="0" lvl="0" marL="0" rtl="0" algn="ctr">
              <a:spcBef>
                <a:spcPts val="1200"/>
              </a:spcBef>
              <a:spcAft>
                <a:spcPts val="0"/>
              </a:spcAft>
              <a:buNone/>
            </a:pPr>
            <a:r>
              <a:t/>
            </a:r>
            <a:endParaRPr b="1"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6"/>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GB" sz="1200">
                <a:solidFill>
                  <a:schemeClr val="dk1"/>
                </a:solidFill>
              </a:rPr>
              <a:t>Every interaction online leaves a trace. A </a:t>
            </a:r>
            <a:r>
              <a:rPr b="1" lang="en-GB" sz="1200">
                <a:solidFill>
                  <a:schemeClr val="dk1"/>
                </a:solidFill>
              </a:rPr>
              <a:t>digital footprint</a:t>
            </a:r>
            <a:r>
              <a:rPr lang="en-GB" sz="1200">
                <a:solidFill>
                  <a:schemeClr val="dk1"/>
                </a:solidFill>
              </a:rPr>
              <a:t> is the data you leave behind through actions like:</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Posting on social media</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Browsing websites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Liking content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Conducting online searches</a:t>
            </a:r>
            <a:endParaRPr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Interactive Question</a:t>
            </a:r>
            <a:r>
              <a:rPr lang="en-GB" sz="1200">
                <a:solidFill>
                  <a:schemeClr val="dk1"/>
                </a:solidFill>
              </a:rPr>
              <a:t>:</a:t>
            </a:r>
            <a:br>
              <a:rPr lang="en-GB" sz="1200">
                <a:solidFill>
                  <a:schemeClr val="dk1"/>
                </a:solidFill>
              </a:rPr>
            </a:br>
            <a:r>
              <a:rPr lang="en-GB" sz="1200">
                <a:solidFill>
                  <a:schemeClr val="dk1"/>
                </a:solidFill>
              </a:rPr>
              <a:t>Raise your hand if you’ve searched for something on Google today.</a:t>
            </a:r>
            <a:br>
              <a:rPr lang="en-GB" sz="1200">
                <a:solidFill>
                  <a:schemeClr val="dk1"/>
                </a:solidFill>
              </a:rPr>
            </a:br>
            <a:r>
              <a:rPr lang="en-GB" sz="1200">
                <a:solidFill>
                  <a:schemeClr val="dk1"/>
                </a:solidFill>
              </a:rPr>
              <a:t>What kind of data do you think was left behind when you did that?</a:t>
            </a:r>
            <a:endParaRPr b="1" sz="19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7"/>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25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pic>
        <p:nvPicPr>
          <p:cNvPr descr="A digital footprint is the trail of information we leave behind us when we do anything online - when we share, search, join groups or buy things. All of this information is stored somewhere – sometimes we know about it and sometimes we don’t.&#10;&#10;In this video, we will give you insights into how digital footprints are formed, why it’s important to be aware of them, how you can manage your digital footprint and ways to make it work to your advantage.&#10;&#10;Visit our website for more online safety advice: http://livemy.digital" id="76" name="Google Shape;76;p17" title="Live My Digital for students: Digital Footprint">
            <a:hlinkClick r:id="rId4"/>
          </p:cNvPr>
          <p:cNvPicPr preferRelativeResize="0"/>
          <p:nvPr/>
        </p:nvPicPr>
        <p:blipFill>
          <a:blip r:embed="rId5">
            <a:alphaModFix/>
          </a:blip>
          <a:stretch>
            <a:fillRect/>
          </a:stretch>
        </p:blipFill>
        <p:spPr>
          <a:xfrm>
            <a:off x="1365925" y="747925"/>
            <a:ext cx="6484725" cy="3647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8"/>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Think about your online activity.</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What data do you leave behind when you:</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Post on social media?</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Search on Google?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Like or comment on content?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rPr>
              <a:t>Group Task</a:t>
            </a:r>
            <a:r>
              <a:rPr lang="en-GB" sz="1200">
                <a:solidFill>
                  <a:schemeClr val="dk1"/>
                </a:solidFill>
              </a:rPr>
              <a:t>: Share with the person next to you what your digital footprint might look like. Each pair can choose 1 example to share with the class.</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457200" rtl="0" algn="l">
              <a:lnSpc>
                <a:spcPct val="115000"/>
              </a:lnSpc>
              <a:spcBef>
                <a:spcPts val="1200"/>
              </a:spcBef>
              <a:spcAft>
                <a:spcPts val="0"/>
              </a:spcAft>
              <a:buNone/>
            </a:pPr>
            <a:r>
              <a:t/>
            </a:r>
            <a:endParaRPr b="1" sz="1200">
              <a:solidFill>
                <a:schemeClr val="dk1"/>
              </a:solidFill>
            </a:endParaRPr>
          </a:p>
          <a:p>
            <a:pPr indent="0" lvl="0" marL="0" rtl="0" algn="ctr">
              <a:spcBef>
                <a:spcPts val="1200"/>
              </a:spcBef>
              <a:spcAft>
                <a:spcPts val="0"/>
              </a:spcAft>
              <a:buNone/>
            </a:pPr>
            <a:r>
              <a:t/>
            </a:r>
            <a:endParaRPr b="1"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pic>
        <p:nvPicPr>
          <p:cNvPr id="86" name="Google Shape;86;p19"/>
          <p:cNvPicPr preferRelativeResize="0"/>
          <p:nvPr/>
        </p:nvPicPr>
        <p:blipFill>
          <a:blip r:embed="rId4">
            <a:alphaModFix/>
          </a:blip>
          <a:stretch>
            <a:fillRect/>
          </a:stretch>
        </p:blipFill>
        <p:spPr>
          <a:xfrm>
            <a:off x="7648325" y="4138625"/>
            <a:ext cx="1563151" cy="1004874"/>
          </a:xfrm>
          <a:prstGeom prst="rect">
            <a:avLst/>
          </a:prstGeom>
          <a:noFill/>
          <a:ln>
            <a:noFill/>
          </a:ln>
        </p:spPr>
      </p:pic>
      <p:sp>
        <p:nvSpPr>
          <p:cNvPr id="87" name="Google Shape;87;p19"/>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0"/>
              </a:spcAft>
              <a:buNone/>
            </a:pPr>
            <a:r>
              <a:rPr lang="en-GB" sz="1200">
                <a:solidFill>
                  <a:schemeClr val="dk1"/>
                </a:solidFill>
              </a:rPr>
              <a:t>Main Activity</a:t>
            </a:r>
            <a:endParaRPr sz="1200">
              <a:solidFill>
                <a:schemeClr val="dk1"/>
              </a:solidFill>
            </a:endParaRPr>
          </a:p>
          <a:p>
            <a:pPr indent="0" lvl="0" marL="0" rtl="0" algn="l">
              <a:lnSpc>
                <a:spcPct val="115000"/>
              </a:lnSpc>
              <a:spcBef>
                <a:spcPts val="1200"/>
              </a:spcBef>
              <a:spcAft>
                <a:spcPts val="0"/>
              </a:spcAft>
              <a:buNone/>
            </a:pPr>
            <a:r>
              <a:rPr lang="en-GB" sz="1200">
                <a:solidFill>
                  <a:schemeClr val="dk1"/>
                </a:solidFill>
              </a:rPr>
              <a:t>Create Your Own Digital Avatar:</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b="1" lang="en-GB" sz="1200">
                <a:solidFill>
                  <a:schemeClr val="dk1"/>
                </a:solidFill>
              </a:rPr>
              <a:t>Choose a Username</a:t>
            </a:r>
            <a:r>
              <a:rPr lang="en-GB" sz="1200">
                <a:solidFill>
                  <a:schemeClr val="dk1"/>
                </a:solidFill>
              </a:rPr>
              <a:t>: Avoid using your real name. What does this username say about you?</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GB" sz="1200">
                <a:solidFill>
                  <a:schemeClr val="dk1"/>
                </a:solidFill>
              </a:rPr>
              <a:t>Choose a Location</a:t>
            </a:r>
            <a:r>
              <a:rPr lang="en-GB" sz="1200">
                <a:solidFill>
                  <a:schemeClr val="dk1"/>
                </a:solidFill>
              </a:rPr>
              <a:t> (Optional): Would you share your location online? Why or why not?</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GB" sz="1200">
                <a:solidFill>
                  <a:schemeClr val="dk1"/>
                </a:solidFill>
              </a:rPr>
              <a:t>List Your Hobbies/Interests</a:t>
            </a:r>
            <a:r>
              <a:rPr lang="en-GB" sz="1200">
                <a:solidFill>
                  <a:schemeClr val="dk1"/>
                </a:solidFill>
              </a:rPr>
              <a:t>: Share 2-3 hobbies or interests.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GB" sz="1200">
                <a:solidFill>
                  <a:schemeClr val="dk1"/>
                </a:solidFill>
              </a:rPr>
              <a:t>Write a Short Profile Bio</a:t>
            </a:r>
            <a:r>
              <a:rPr lang="en-GB" sz="1200">
                <a:solidFill>
                  <a:schemeClr val="dk1"/>
                </a:solidFill>
              </a:rPr>
              <a:t>: Introduce yourself in 1-2 sentences. How would you describe yourself online?</a:t>
            </a:r>
            <a:endParaRPr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Interactive Element</a:t>
            </a:r>
            <a:r>
              <a:rPr lang="en-GB" sz="1200">
                <a:solidFill>
                  <a:schemeClr val="dk1"/>
                </a:solidFill>
              </a:rPr>
              <a:t>:</a:t>
            </a:r>
            <a:br>
              <a:rPr lang="en-GB" sz="1200">
                <a:solidFill>
                  <a:schemeClr val="dk1"/>
                </a:solidFill>
              </a:rPr>
            </a:br>
            <a:r>
              <a:rPr lang="en-GB" sz="1200">
                <a:solidFill>
                  <a:schemeClr val="dk1"/>
                </a:solidFill>
              </a:rPr>
              <a:t>Swap avatars with the person next to you and ask them, </a:t>
            </a:r>
            <a:r>
              <a:rPr b="1" lang="en-GB" sz="1200">
                <a:solidFill>
                  <a:schemeClr val="dk1"/>
                </a:solidFill>
              </a:rPr>
              <a:t>What does this avatar reveal about you?</a:t>
            </a:r>
            <a:br>
              <a:rPr b="1" lang="en-GB" sz="1200">
                <a:solidFill>
                  <a:schemeClr val="dk1"/>
                </a:solidFill>
              </a:rPr>
            </a:br>
            <a:r>
              <a:rPr lang="en-GB" sz="1200">
                <a:solidFill>
                  <a:schemeClr val="dk1"/>
                </a:solidFill>
              </a:rPr>
              <a:t>Then, reflect on whether you are comfortable with what they learned about you.</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20"/>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GB" sz="1200">
                <a:solidFill>
                  <a:schemeClr val="dk1"/>
                </a:solidFill>
              </a:rPr>
              <a:t>Reflect on your avatar creation:</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What personal information did you include in your avatar?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What do you think others could learn about you based on this information?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Would you change any of the information if this was a real online profile? Why or why not?</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Key Takeaway</a:t>
            </a:r>
            <a:r>
              <a:rPr lang="en-GB"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Small pieces of personal information, like usernames, hobbies, and locations, contribute to your digital footprint.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rPr>
              <a:t>Question</a:t>
            </a:r>
            <a:r>
              <a:rPr lang="en-GB"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How might someone piece together information about you based on your online activity?</a:t>
            </a:r>
            <a:endParaRPr sz="12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21"/>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500">
                <a:solidFill>
                  <a:schemeClr val="dk1"/>
                </a:solidFill>
              </a:rPr>
              <a:t>Self-Assessment</a:t>
            </a:r>
            <a:endParaRPr b="1" sz="1500">
              <a:solidFill>
                <a:schemeClr val="dk1"/>
              </a:solidFill>
            </a:endParaRPr>
          </a:p>
          <a:p>
            <a:pPr indent="0" lvl="0" marL="0" rtl="0" algn="l">
              <a:lnSpc>
                <a:spcPct val="115000"/>
              </a:lnSpc>
              <a:spcBef>
                <a:spcPts val="1200"/>
              </a:spcBef>
              <a:spcAft>
                <a:spcPts val="0"/>
              </a:spcAft>
              <a:buNone/>
            </a:pPr>
            <a:r>
              <a:rPr b="1" lang="en-GB" sz="1500">
                <a:solidFill>
                  <a:schemeClr val="dk1"/>
                </a:solidFill>
              </a:rPr>
              <a:t>Learning Objectives: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I can understand what personal data is and why it is valuable.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I can identify types of personal data shared online.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I can begin to explore how personal data contributes to a digital footprint.</a:t>
            </a:r>
            <a:endParaRPr sz="1500">
              <a:solidFill>
                <a:schemeClr val="dk1"/>
              </a:solidFill>
            </a:endParaRPr>
          </a:p>
          <a:p>
            <a:pPr indent="0" lvl="0" marL="0" rtl="0" algn="l">
              <a:lnSpc>
                <a:spcPct val="115000"/>
              </a:lnSpc>
              <a:spcBef>
                <a:spcPts val="1200"/>
              </a:spcBef>
              <a:spcAft>
                <a:spcPts val="0"/>
              </a:spcAft>
              <a:buNone/>
            </a:pPr>
            <a:r>
              <a:rPr b="1" lang="en-GB" sz="1500">
                <a:solidFill>
                  <a:schemeClr val="dk1"/>
                </a:solidFill>
              </a:rPr>
              <a:t>Success Criteria:</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highlight>
                  <a:srgbClr val="00FF00"/>
                </a:highlight>
              </a:rPr>
              <a:t>All</a:t>
            </a:r>
            <a:r>
              <a:rPr lang="en-GB" sz="1500">
                <a:solidFill>
                  <a:schemeClr val="dk1"/>
                </a:solidFill>
                <a:highlight>
                  <a:srgbClr val="00FF00"/>
                </a:highlight>
              </a:rPr>
              <a:t>: Can define personal data and list examples shared online.</a:t>
            </a:r>
            <a:endParaRPr sz="1500">
              <a:solidFill>
                <a:schemeClr val="dk1"/>
              </a:solidFill>
              <a:highlight>
                <a:srgbClr val="00FF00"/>
              </a:highlight>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highlight>
                  <a:srgbClr val="FFFF00"/>
                </a:highlight>
              </a:rPr>
              <a:t>Most</a:t>
            </a:r>
            <a:r>
              <a:rPr lang="en-GB" sz="1500">
                <a:solidFill>
                  <a:schemeClr val="dk1"/>
                </a:solidFill>
                <a:highlight>
                  <a:srgbClr val="FFFF00"/>
                </a:highlight>
              </a:rPr>
              <a:t>: Can describe how creating a digital avatar involves sharing personal information.</a:t>
            </a:r>
            <a:endParaRPr sz="1500">
              <a:solidFill>
                <a:schemeClr val="dk1"/>
              </a:solidFill>
              <a:highlight>
                <a:srgbClr val="FFFF00"/>
              </a:highlight>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highlight>
                  <a:srgbClr val="FF0000"/>
                </a:highlight>
              </a:rPr>
              <a:t>Some</a:t>
            </a:r>
            <a:r>
              <a:rPr lang="en-GB" sz="1500">
                <a:solidFill>
                  <a:schemeClr val="dk1"/>
                </a:solidFill>
                <a:highlight>
                  <a:srgbClr val="FF0000"/>
                </a:highlight>
              </a:rPr>
              <a:t>: Can reflect on how personal data, when combined, forms a digital footprint.</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