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466eafe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466eafe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Interactive:</a:t>
            </a:r>
            <a:br>
              <a:rPr lang="en-GB">
                <a:solidFill>
                  <a:schemeClr val="dk1"/>
                </a:solidFill>
              </a:rPr>
            </a:br>
            <a:r>
              <a:rPr b="1" lang="en-GB">
                <a:solidFill>
                  <a:schemeClr val="dk1"/>
                </a:solidFill>
              </a:rPr>
              <a:t>Group Discussion (2 mins)</a:t>
            </a:r>
            <a:r>
              <a:rPr lang="en-GB">
                <a:solidFill>
                  <a:schemeClr val="dk1"/>
                </a:solidFill>
              </a:rPr>
              <a:t>: Ask students to share 1 example they discussed with their partner. This makes them engage with the class from the start and encourages peer collaboration. Write their responses on the board.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46abb0f5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46abb0f5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Answer Key</a:t>
            </a:r>
            <a:r>
              <a:rPr lang="en-GB">
                <a:solidFill>
                  <a:schemeClr val="dk1"/>
                </a:solidFill>
              </a:rPr>
              <a:t> (to guide discussion, not on the slide):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Spelling errors: "PayPall" instead of "PayPal".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Fake URL: suspicious link format.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Urgent tone: threatening account lock.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46abb0f5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46abb0f5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Answer Key</a:t>
            </a:r>
            <a:r>
              <a:rPr lang="en-GB">
                <a:solidFill>
                  <a:schemeClr val="dk1"/>
                </a:solidFill>
              </a:rPr>
              <a:t> (to guide discussion, not on the slide):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Vague details about the company.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"Act fast" urgency tactic.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Suspicious link.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466eafe7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466eafe7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466eafe7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466eafe7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466eafe7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466eafe7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Teacher Demonstrates what to look for red flags in email on IWB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46abb0f5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46abb0f5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Teacher Demonstrates what to look for red flags in email on IWB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466eafe7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466eafe7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Learning Objectives</a:t>
            </a:r>
            <a:r>
              <a:rPr lang="en-GB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I can identify phishing attempts in emails and online communications.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I can explain how social engineering manipulates individuals into sharing sensitive information.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I can recognise social engineering tactics when they are used in everyday situations.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Success Criteria</a:t>
            </a:r>
            <a:r>
              <a:rPr lang="en-GB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  <a:highlight>
                  <a:srgbClr val="00FF00"/>
                </a:highlight>
              </a:rPr>
              <a:t>All</a:t>
            </a:r>
            <a:r>
              <a:rPr lang="en-GB" sz="1200">
                <a:solidFill>
                  <a:schemeClr val="dk1"/>
                </a:solidFill>
                <a:highlight>
                  <a:srgbClr val="00FF00"/>
                </a:highlight>
              </a:rPr>
              <a:t>: Recognise basic phishing indicators and describe social engineering tactics like shoulder surfing and blagging.</a:t>
            </a:r>
            <a:endParaRPr sz="1200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  <a:highlight>
                  <a:srgbClr val="FFFF00"/>
                </a:highlight>
              </a:rPr>
              <a:t>Most</a:t>
            </a:r>
            <a:r>
              <a:rPr lang="en-GB" sz="1200">
                <a:solidFill>
                  <a:schemeClr val="dk1"/>
                </a:solidFill>
                <a:highlight>
                  <a:srgbClr val="FFFF00"/>
                </a:highlight>
              </a:rPr>
              <a:t>: Explain how phishing and social engineering tactics work together to deceive individuals.</a:t>
            </a:r>
            <a:endParaRPr sz="12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  <a:highlight>
                  <a:srgbClr val="FF0000"/>
                </a:highlight>
              </a:rPr>
              <a:t>Some</a:t>
            </a:r>
            <a:r>
              <a:rPr lang="en-GB" sz="1200">
                <a:solidFill>
                  <a:schemeClr val="dk1"/>
                </a:solidFill>
                <a:highlight>
                  <a:srgbClr val="FF0000"/>
                </a:highlight>
              </a:rPr>
              <a:t>: Develop strategies for preventing both phishing and social engineering attacks.</a:t>
            </a:r>
            <a:endParaRPr b="1" sz="1600">
              <a:solidFill>
                <a:schemeClr val="dk1"/>
              </a:solidFill>
              <a:highlight>
                <a:srgbClr val="FF00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</a:rPr>
              <a:t>What might Phishing be?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</a:rPr>
              <a:t>What do you think Social Engineering might be?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</a:rPr>
              <a:t>Be ready to identify what makes the following emails suspicious.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8200" y="3314517"/>
            <a:ext cx="2179300" cy="14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</a:rPr>
              <a:t>Phishing Email Example 1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Discussion Prompt for Students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What </a:t>
            </a:r>
            <a:r>
              <a:rPr b="1" lang="en-GB" sz="1100">
                <a:solidFill>
                  <a:schemeClr val="dk1"/>
                </a:solidFill>
              </a:rPr>
              <a:t>red flags</a:t>
            </a:r>
            <a:r>
              <a:rPr lang="en-GB" sz="1100">
                <a:solidFill>
                  <a:schemeClr val="dk1"/>
                </a:solidFill>
              </a:rPr>
              <a:t> can you identify?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1764475" y="952800"/>
            <a:ext cx="5485200" cy="28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</a:rPr>
              <a:t>From:</a:t>
            </a:r>
            <a:r>
              <a:rPr lang="en-GB" sz="1000">
                <a:solidFill>
                  <a:schemeClr val="dk1"/>
                </a:solidFill>
              </a:rPr>
              <a:t> support@paypallsecurity.com</a:t>
            </a:r>
            <a:br>
              <a:rPr lang="en-GB" sz="1000">
                <a:solidFill>
                  <a:schemeClr val="dk1"/>
                </a:solidFill>
              </a:rPr>
            </a:br>
            <a:r>
              <a:rPr b="1" lang="en-GB" sz="1000">
                <a:solidFill>
                  <a:schemeClr val="dk1"/>
                </a:solidFill>
              </a:rPr>
              <a:t>Subject:</a:t>
            </a:r>
            <a:r>
              <a:rPr lang="en-GB" sz="1000">
                <a:solidFill>
                  <a:schemeClr val="dk1"/>
                </a:solidFill>
              </a:rPr>
              <a:t> URGENT: Suspicious Activity Detected in Your Account!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Dear User,</a:t>
            </a:r>
            <a:br>
              <a:rPr lang="en-GB" sz="1000">
                <a:solidFill>
                  <a:schemeClr val="dk1"/>
                </a:solidFill>
              </a:rPr>
            </a:br>
            <a:r>
              <a:rPr lang="en-GB" sz="1000">
                <a:solidFill>
                  <a:schemeClr val="dk1"/>
                </a:solidFill>
              </a:rPr>
              <a:t>We have detected suspicious activity on your PayPall account. To secure your account, please </a:t>
            </a:r>
            <a:r>
              <a:rPr b="1" lang="en-GB" sz="1000">
                <a:solidFill>
                  <a:schemeClr val="dk1"/>
                </a:solidFill>
              </a:rPr>
              <a:t>click the link below</a:t>
            </a:r>
            <a:r>
              <a:rPr lang="en-GB" sz="1000">
                <a:solidFill>
                  <a:schemeClr val="dk1"/>
                </a:solidFill>
              </a:rPr>
              <a:t> to verify your identity immediately, or your account will be permanently locked.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Verify Now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Thank you for your quick action to keep your account safe!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chemeClr val="dk1"/>
                </a:solidFill>
              </a:rPr>
              <a:t>Best Regards,</a:t>
            </a:r>
            <a:br>
              <a:rPr lang="en-GB" sz="1000">
                <a:solidFill>
                  <a:schemeClr val="dk1"/>
                </a:solidFill>
              </a:rPr>
            </a:br>
            <a:r>
              <a:rPr lang="en-GB" sz="1000">
                <a:solidFill>
                  <a:schemeClr val="dk1"/>
                </a:solidFill>
              </a:rPr>
              <a:t>PayPall Security Team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chemeClr val="dk1"/>
                </a:solidFill>
              </a:rPr>
              <a:t>Phishing Email Example 2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Discussion Prompt for Students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What makes this email suspicious?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72" name="Google Shape;72;p16"/>
          <p:cNvSpPr/>
          <p:nvPr/>
        </p:nvSpPr>
        <p:spPr>
          <a:xfrm>
            <a:off x="1764475" y="952800"/>
            <a:ext cx="5485200" cy="289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From:</a:t>
            </a:r>
            <a:r>
              <a:rPr lang="en-GB" sz="1100">
                <a:solidFill>
                  <a:schemeClr val="dk1"/>
                </a:solidFill>
              </a:rPr>
              <a:t> hr@globalcareers.co.uk</a:t>
            </a:r>
            <a:br>
              <a:rPr lang="en-GB" sz="1100">
                <a:solidFill>
                  <a:schemeClr val="dk1"/>
                </a:solidFill>
              </a:rPr>
            </a:br>
            <a:r>
              <a:rPr b="1" lang="en-GB" sz="1100">
                <a:solidFill>
                  <a:schemeClr val="dk1"/>
                </a:solidFill>
              </a:rPr>
              <a:t>Subject:</a:t>
            </a:r>
            <a:r>
              <a:rPr lang="en-GB" sz="1100">
                <a:solidFill>
                  <a:schemeClr val="dk1"/>
                </a:solidFill>
              </a:rPr>
              <a:t> Exciting Job Opportunity – Immediate Hiring!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Dear Applicant,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We have reviewed your CV and think you're a perfect fit for our </a:t>
            </a:r>
            <a:r>
              <a:rPr b="1" lang="en-GB" sz="1100">
                <a:solidFill>
                  <a:schemeClr val="dk1"/>
                </a:solidFill>
              </a:rPr>
              <a:t>global job openings</a:t>
            </a:r>
            <a:r>
              <a:rPr lang="en-GB" sz="1100">
                <a:solidFill>
                  <a:schemeClr val="dk1"/>
                </a:solidFill>
              </a:rPr>
              <a:t>. Click below to fill out a </a:t>
            </a:r>
            <a:r>
              <a:rPr b="1" lang="en-GB" sz="1100">
                <a:solidFill>
                  <a:schemeClr val="dk1"/>
                </a:solidFill>
              </a:rPr>
              <a:t>simple form</a:t>
            </a:r>
            <a:r>
              <a:rPr lang="en-GB" sz="1100">
                <a:solidFill>
                  <a:schemeClr val="dk1"/>
                </a:solidFill>
              </a:rPr>
              <a:t> and attach your personal details to get started on the next step.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Get Hired Now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Don't miss this incredible opportunity! We’re only selecting a few candidates, so please </a:t>
            </a:r>
            <a:r>
              <a:rPr b="1" lang="en-GB" sz="1100">
                <a:solidFill>
                  <a:schemeClr val="dk1"/>
                </a:solidFill>
              </a:rPr>
              <a:t>act fast</a:t>
            </a:r>
            <a:r>
              <a:rPr lang="en-GB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Sincerely,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HR Team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Global Careers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</a:rPr>
              <a:t>Social Engineering Tactics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Blagging</a:t>
            </a:r>
            <a:r>
              <a:rPr lang="en-GB" sz="1200">
                <a:solidFill>
                  <a:schemeClr val="dk1"/>
                </a:solidFill>
              </a:rPr>
              <a:t>: Pretending to be someone else to get personal information.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Shoulder Surfing</a:t>
            </a:r>
            <a:r>
              <a:rPr lang="en-GB" sz="1200">
                <a:solidFill>
                  <a:schemeClr val="dk1"/>
                </a:solidFill>
              </a:rPr>
              <a:t>: Peeking over someone’s shoulder to see private information.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Pretexting</a:t>
            </a:r>
            <a:r>
              <a:rPr lang="en-GB" sz="1200">
                <a:solidFill>
                  <a:schemeClr val="dk1"/>
                </a:solidFill>
              </a:rPr>
              <a:t>: Creating a fake story to get someone to share sensitive data.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</a:rPr>
              <a:t>Question for Students</a:t>
            </a:r>
            <a:r>
              <a:rPr lang="en-GB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Have you ever encountered any of these in real life?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</a:rPr>
              <a:t>Main Activity: Simulation Instructions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Split into small groups and analyse two phishing emails.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Some students have already been secretly assigned as the </a:t>
            </a:r>
            <a:r>
              <a:rPr b="1" lang="en-GB" sz="1200">
                <a:solidFill>
                  <a:schemeClr val="dk1"/>
                </a:solidFill>
              </a:rPr>
              <a:t>Social Engineer</a:t>
            </a:r>
            <a:r>
              <a:rPr lang="en-GB" sz="1200">
                <a:solidFill>
                  <a:schemeClr val="dk1"/>
                </a:solidFill>
              </a:rPr>
              <a:t>. They will use tactics like blagging, shoulder surfing, or pretexting.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Discuss how phishing and social engineering tactics work together.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8325" y="4138625"/>
            <a:ext cx="1563151" cy="100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</a:rPr>
              <a:t>Group Activity Time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Work in your groups to find red flags in the phishing emails.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Keep an eye out for the Social Engineer trying to manipulate you!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Afterward, we’ll reflect on the Social Engineer’s tactics.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8325" y="4138625"/>
            <a:ext cx="1563151" cy="100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0725" y="4291025"/>
            <a:ext cx="1563151" cy="1004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</a:rPr>
              <a:t>Plenary: Who Was the Social Engineer?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Who were the Social Engineers?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What tactics did they use to get information?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How did phishing emails and social engineering tactics work together?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</a:rPr>
              <a:t>Reflect and Recap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What steps can you take to avoid phishing and social engineering attacks?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What did you learn today about protecting yourself online?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Next time, we’ll focus on building strategies to prevent these attacks.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Self-Assessment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  <a:highlight>
                  <a:srgbClr val="00FF00"/>
                </a:highlight>
              </a:rPr>
              <a:t>All</a:t>
            </a:r>
            <a:r>
              <a:rPr lang="en-GB" sz="1200">
                <a:solidFill>
                  <a:schemeClr val="dk1"/>
                </a:solidFill>
                <a:highlight>
                  <a:srgbClr val="00FF00"/>
                </a:highlight>
              </a:rPr>
              <a:t>: Recognise basic phishing indicators and describe social engineering tactics like shoulder surfing and blagging.</a:t>
            </a:r>
            <a:endParaRPr sz="1200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  <a:highlight>
                  <a:srgbClr val="FFFF00"/>
                </a:highlight>
              </a:rPr>
              <a:t>Most</a:t>
            </a:r>
            <a:r>
              <a:rPr lang="en-GB" sz="1200">
                <a:solidFill>
                  <a:schemeClr val="dk1"/>
                </a:solidFill>
                <a:highlight>
                  <a:srgbClr val="FFFF00"/>
                </a:highlight>
              </a:rPr>
              <a:t>: Explain how phishing and social engineering tactics work together to deceive individuals.</a:t>
            </a:r>
            <a:endParaRPr sz="12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  <a:highlight>
                  <a:srgbClr val="FF0000"/>
                </a:highlight>
              </a:rPr>
              <a:t>Some</a:t>
            </a:r>
            <a:r>
              <a:rPr lang="en-GB" sz="1200">
                <a:solidFill>
                  <a:schemeClr val="dk1"/>
                </a:solidFill>
                <a:highlight>
                  <a:srgbClr val="FF0000"/>
                </a:highlight>
              </a:rPr>
              <a:t>: Develop strategies for preventing both phishing and social engineering attacks.</a:t>
            </a:r>
            <a:endParaRPr b="1" sz="1200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