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66eafe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66eafe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46ac469b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46ac469b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Interactive:</a:t>
            </a:r>
            <a:br>
              <a:rPr lang="en-GB">
                <a:solidFill>
                  <a:schemeClr val="dk1"/>
                </a:solidFill>
              </a:rPr>
            </a:br>
            <a:r>
              <a:rPr b="1" lang="en-GB">
                <a:solidFill>
                  <a:schemeClr val="dk1"/>
                </a:solidFill>
              </a:rPr>
              <a:t>Group Discussion (2 mins)</a:t>
            </a:r>
            <a:r>
              <a:rPr lang="en-GB">
                <a:solidFill>
                  <a:schemeClr val="dk1"/>
                </a:solidFill>
              </a:rPr>
              <a:t>: Ask students to share 1 example they discussed with their partner. This makes them engage with the class from the start and encourages peer collaboration. Write their responses on the board.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46ac469b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46ac469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Interactive:</a:t>
            </a:r>
            <a:br>
              <a:rPr lang="en-GB">
                <a:solidFill>
                  <a:schemeClr val="dk1"/>
                </a:solidFill>
              </a:rPr>
            </a:br>
            <a:r>
              <a:rPr b="1" lang="en-GB">
                <a:solidFill>
                  <a:schemeClr val="dk1"/>
                </a:solidFill>
              </a:rPr>
              <a:t>Group Discussion (2 mins)</a:t>
            </a:r>
            <a:r>
              <a:rPr lang="en-GB">
                <a:solidFill>
                  <a:schemeClr val="dk1"/>
                </a:solidFill>
              </a:rPr>
              <a:t>: Ask students to share 1 example they discussed with their partner. This makes them engage with the class from the start and encourages peer collaboration. Write their responses on the board.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466eafe7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466eafe7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46ac469b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46ac469b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46ac469b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46ac469b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46ac469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46ac469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46ac469b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46ac469b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46ac469b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46ac469b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1200">
              <a:solidFill>
                <a:schemeClr val="dk1"/>
              </a:solidFill>
            </a:endParaRPr>
          </a:p>
          <a:p>
            <a:pPr indent="0" lvl="0" marL="0" rtl="0" algn="l">
              <a:lnSpc>
                <a:spcPct val="115000"/>
              </a:lnSpc>
              <a:spcBef>
                <a:spcPts val="1200"/>
              </a:spcBef>
              <a:spcAft>
                <a:spcPts val="0"/>
              </a:spcAft>
              <a:buNone/>
            </a:pPr>
            <a:r>
              <a:rPr b="1" lang="en-GB" sz="1200">
                <a:solidFill>
                  <a:schemeClr val="dk1"/>
                </a:solidFill>
              </a:rPr>
              <a:t>Learning Objectives:</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I can develop strategies to protect against phishing and social engineering.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I can design an effective awareness campaign to educate others about phishing and social engineering risks.</a:t>
            </a:r>
            <a:endParaRPr sz="1200">
              <a:solidFill>
                <a:schemeClr val="dk1"/>
              </a:solidFill>
            </a:endParaRPr>
          </a:p>
          <a:p>
            <a:pPr indent="0" lvl="0" marL="0" rtl="0" algn="l">
              <a:lnSpc>
                <a:spcPct val="115000"/>
              </a:lnSpc>
              <a:spcBef>
                <a:spcPts val="1200"/>
              </a:spcBef>
              <a:spcAft>
                <a:spcPts val="0"/>
              </a:spcAft>
              <a:buNone/>
            </a:pPr>
            <a:r>
              <a:rPr b="1" lang="en-GB" sz="1200">
                <a:solidFill>
                  <a:schemeClr val="dk1"/>
                </a:solidFill>
              </a:rPr>
              <a:t>Success Criteria:</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GB" sz="1200">
                <a:solidFill>
                  <a:schemeClr val="dk1"/>
                </a:solidFill>
                <a:highlight>
                  <a:srgbClr val="00FF00"/>
                </a:highlight>
              </a:rPr>
              <a:t>All</a:t>
            </a:r>
            <a:r>
              <a:rPr lang="en-GB" sz="1200">
                <a:solidFill>
                  <a:schemeClr val="dk1"/>
                </a:solidFill>
                <a:highlight>
                  <a:srgbClr val="00FF00"/>
                </a:highlight>
              </a:rPr>
              <a:t>: Create basic anti-phishing and anti-social engineering materials with clear tips.</a:t>
            </a:r>
            <a:endParaRPr sz="1200">
              <a:solidFill>
                <a:schemeClr val="dk1"/>
              </a:solidFill>
              <a:highlight>
                <a:srgbClr val="00FF00"/>
              </a:highlight>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highlight>
                  <a:srgbClr val="FFFF00"/>
                </a:highlight>
              </a:rPr>
              <a:t>Most</a:t>
            </a:r>
            <a:r>
              <a:rPr lang="en-GB" sz="1200">
                <a:solidFill>
                  <a:schemeClr val="dk1"/>
                </a:solidFill>
                <a:highlight>
                  <a:srgbClr val="FFFF00"/>
                </a:highlight>
              </a:rPr>
              <a:t>: Design a campaign with examples of phishing and social engineering tactics, including preventative strategies.</a:t>
            </a:r>
            <a:endParaRPr sz="1200">
              <a:solidFill>
                <a:schemeClr val="dk1"/>
              </a:solidFill>
              <a:highlight>
                <a:srgbClr val="FFFF00"/>
              </a:highlight>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highlight>
                  <a:srgbClr val="FF0000"/>
                </a:highlight>
              </a:rPr>
              <a:t>Some</a:t>
            </a:r>
            <a:r>
              <a:rPr lang="en-GB" sz="1200">
                <a:solidFill>
                  <a:schemeClr val="dk1"/>
                </a:solidFill>
                <a:highlight>
                  <a:srgbClr val="FF0000"/>
                </a:highlight>
              </a:rPr>
              <a:t>: Develop a comprehensive campaign that includes analysis of phishing techniques and social engineering tactics tailored for different audiences.</a:t>
            </a:r>
            <a:endParaRPr b="1" sz="1200">
              <a:solidFill>
                <a:schemeClr val="dk1"/>
              </a:solidFill>
              <a:highlight>
                <a:srgbClr val="FF0000"/>
              </a:highlight>
            </a:endParaRPr>
          </a:p>
          <a:p>
            <a:pPr indent="0" lvl="0" marL="0" rtl="0" algn="l">
              <a:lnSpc>
                <a:spcPct val="115000"/>
              </a:lnSpc>
              <a:spcBef>
                <a:spcPts val="1200"/>
              </a:spcBef>
              <a:spcAft>
                <a:spcPts val="0"/>
              </a:spcAft>
              <a:buNone/>
            </a:pPr>
            <a:r>
              <a:t/>
            </a:r>
            <a:endParaRPr b="1" sz="15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22"/>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1200">
              <a:solidFill>
                <a:schemeClr val="dk1"/>
              </a:solidFill>
            </a:endParaRPr>
          </a:p>
          <a:p>
            <a:pPr indent="0" lvl="0" marL="0" rtl="0" algn="l">
              <a:lnSpc>
                <a:spcPct val="115000"/>
              </a:lnSpc>
              <a:spcBef>
                <a:spcPts val="1200"/>
              </a:spcBef>
              <a:spcAft>
                <a:spcPts val="0"/>
              </a:spcAft>
              <a:buNone/>
            </a:pPr>
            <a:r>
              <a:rPr b="1" lang="en-GB" sz="1200">
                <a:solidFill>
                  <a:schemeClr val="dk1"/>
                </a:solidFill>
              </a:rPr>
              <a:t>Self Assessment</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GB" sz="1200">
                <a:solidFill>
                  <a:schemeClr val="dk1"/>
                </a:solidFill>
                <a:highlight>
                  <a:srgbClr val="00FF00"/>
                </a:highlight>
              </a:rPr>
              <a:t>All</a:t>
            </a:r>
            <a:r>
              <a:rPr lang="en-GB" sz="1200">
                <a:solidFill>
                  <a:schemeClr val="dk1"/>
                </a:solidFill>
                <a:highlight>
                  <a:srgbClr val="00FF00"/>
                </a:highlight>
              </a:rPr>
              <a:t>: Create basic anti-phishing and anti-social engineering materials with clear tips.</a:t>
            </a:r>
            <a:endParaRPr sz="1200">
              <a:solidFill>
                <a:schemeClr val="dk1"/>
              </a:solidFill>
              <a:highlight>
                <a:srgbClr val="00FF00"/>
              </a:highlight>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highlight>
                  <a:srgbClr val="FFFF00"/>
                </a:highlight>
              </a:rPr>
              <a:t>Most</a:t>
            </a:r>
            <a:r>
              <a:rPr lang="en-GB" sz="1200">
                <a:solidFill>
                  <a:schemeClr val="dk1"/>
                </a:solidFill>
                <a:highlight>
                  <a:srgbClr val="FFFF00"/>
                </a:highlight>
              </a:rPr>
              <a:t>: Design a campaign with examples of phishing and social engineering tactics, including preventative strategies.</a:t>
            </a:r>
            <a:endParaRPr sz="1200">
              <a:solidFill>
                <a:schemeClr val="dk1"/>
              </a:solidFill>
              <a:highlight>
                <a:srgbClr val="FFFF00"/>
              </a:highlight>
            </a:endParaRPr>
          </a:p>
          <a:p>
            <a:pPr indent="-304800" lvl="0" marL="457200" rtl="0" algn="l">
              <a:lnSpc>
                <a:spcPct val="115000"/>
              </a:lnSpc>
              <a:spcBef>
                <a:spcPts val="0"/>
              </a:spcBef>
              <a:spcAft>
                <a:spcPts val="0"/>
              </a:spcAft>
              <a:buClr>
                <a:schemeClr val="dk1"/>
              </a:buClr>
              <a:buSzPts val="1200"/>
              <a:buChar char="●"/>
            </a:pPr>
            <a:r>
              <a:rPr b="1" lang="en-GB" sz="1200">
                <a:solidFill>
                  <a:schemeClr val="dk1"/>
                </a:solidFill>
                <a:highlight>
                  <a:srgbClr val="FF0000"/>
                </a:highlight>
              </a:rPr>
              <a:t>Some</a:t>
            </a:r>
            <a:r>
              <a:rPr lang="en-GB" sz="1200">
                <a:solidFill>
                  <a:schemeClr val="dk1"/>
                </a:solidFill>
                <a:highlight>
                  <a:srgbClr val="FF0000"/>
                </a:highlight>
              </a:rPr>
              <a:t>: Develop a comprehensive campaign that includes analysis of phishing techniques and social engineering tactics tailored for different audiences.</a:t>
            </a:r>
            <a:endParaRPr sz="1200">
              <a:solidFill>
                <a:schemeClr val="dk1"/>
              </a:solidFill>
              <a:highlight>
                <a:srgbClr val="FF0000"/>
              </a:highlight>
            </a:endParaRPr>
          </a:p>
          <a:p>
            <a:pPr indent="0" lvl="0" marL="0" rtl="0" algn="l">
              <a:lnSpc>
                <a:spcPct val="115000"/>
              </a:lnSpc>
              <a:spcBef>
                <a:spcPts val="1200"/>
              </a:spcBef>
              <a:spcAft>
                <a:spcPts val="0"/>
              </a:spcAft>
              <a:buNone/>
            </a:pPr>
            <a:r>
              <a:t/>
            </a:r>
            <a:endParaRPr sz="1200">
              <a:solidFill>
                <a:schemeClr val="dk1"/>
              </a:solidFill>
              <a:highlight>
                <a:srgbClr val="FF0000"/>
              </a:highlight>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Recap and Takeaway</a:t>
            </a:r>
            <a:endParaRPr sz="1200">
              <a:solidFill>
                <a:schemeClr val="dk1"/>
              </a:solidFill>
            </a:endParaRPr>
          </a:p>
          <a:p>
            <a:pPr indent="0" lvl="0" marL="0" rtl="0" algn="l">
              <a:lnSpc>
                <a:spcPct val="115000"/>
              </a:lnSpc>
              <a:spcBef>
                <a:spcPts val="1200"/>
              </a:spcBef>
              <a:spcAft>
                <a:spcPts val="0"/>
              </a:spcAft>
              <a:buNone/>
            </a:pPr>
            <a:r>
              <a:rPr lang="en-GB" sz="1200">
                <a:solidFill>
                  <a:schemeClr val="dk1"/>
                </a:solidFill>
              </a:rPr>
              <a:t>What’s one key takeaway from today’s lesson on avoiding phishing and social engineering?</a:t>
            </a:r>
            <a:endParaRPr sz="1200">
              <a:solidFill>
                <a:schemeClr val="dk1"/>
              </a:solidFill>
            </a:endParaRPr>
          </a:p>
          <a:p>
            <a:pPr indent="0" lvl="0" marL="0" rtl="0" algn="l">
              <a:lnSpc>
                <a:spcPct val="115000"/>
              </a:lnSpc>
              <a:spcBef>
                <a:spcPts val="1200"/>
              </a:spcBef>
              <a:spcAft>
                <a:spcPts val="0"/>
              </a:spcAft>
              <a:buNone/>
            </a:pPr>
            <a:r>
              <a:t/>
            </a:r>
            <a:endParaRPr sz="1500">
              <a:solidFill>
                <a:schemeClr val="dk1"/>
              </a:solidFill>
              <a:highlight>
                <a:srgbClr val="FF0000"/>
              </a:highlight>
            </a:endParaRPr>
          </a:p>
          <a:p>
            <a:pPr indent="0" lvl="0" marL="0" rtl="0" algn="l">
              <a:lnSpc>
                <a:spcPct val="115000"/>
              </a:lnSpc>
              <a:spcBef>
                <a:spcPts val="1200"/>
              </a:spcBef>
              <a:spcAft>
                <a:spcPts val="0"/>
              </a:spcAft>
              <a:buNone/>
            </a:pPr>
            <a:r>
              <a:t/>
            </a:r>
            <a:endParaRPr b="1" sz="15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Recap - Understanding Phishing and Social Engineering</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What did we learn about how phishing and social engineering work together to deceive people?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Recall key red flags from phishing emails and the tactics the Social Engineer used.</a:t>
            </a:r>
            <a:endParaRPr sz="12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ctr">
              <a:spcBef>
                <a:spcPts val="1200"/>
              </a:spcBef>
              <a:spcAft>
                <a:spcPts val="0"/>
              </a:spcAft>
              <a:buNone/>
            </a:pPr>
            <a:r>
              <a:t/>
            </a:r>
            <a:endParaRPr b="1" sz="1100">
              <a:solidFill>
                <a:schemeClr val="dk1"/>
              </a:solidFill>
            </a:endParaRPr>
          </a:p>
        </p:txBody>
      </p:sp>
      <p:pic>
        <p:nvPicPr>
          <p:cNvPr id="60" name="Google Shape;60;p14"/>
          <p:cNvPicPr preferRelativeResize="0"/>
          <p:nvPr/>
        </p:nvPicPr>
        <p:blipFill>
          <a:blip r:embed="rId4">
            <a:alphaModFix/>
          </a:blip>
          <a:stretch>
            <a:fillRect/>
          </a:stretch>
        </p:blipFill>
        <p:spPr>
          <a:xfrm>
            <a:off x="6258200" y="3314517"/>
            <a:ext cx="2179300" cy="144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1200"/>
              </a:spcBef>
              <a:spcAft>
                <a:spcPts val="0"/>
              </a:spcAft>
              <a:buNone/>
            </a:pPr>
            <a:r>
              <a:rPr lang="en-GB" sz="1200">
                <a:solidFill>
                  <a:schemeClr val="dk1"/>
                </a:solidFill>
              </a:rPr>
              <a:t>Social Engineer Alert</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"There is one person in this room who will try to use social engineering tactics to extract information from you throughout this lesson. Be aware and try to avoid falling for it."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ctr">
              <a:spcBef>
                <a:spcPts val="1200"/>
              </a:spcBef>
              <a:spcAft>
                <a:spcPts val="0"/>
              </a:spcAft>
              <a:buNone/>
            </a:pPr>
            <a:r>
              <a:t/>
            </a:r>
            <a:endParaRPr b="1" sz="1100">
              <a:solidFill>
                <a:schemeClr val="dk1"/>
              </a:solidFill>
            </a:endParaRPr>
          </a:p>
        </p:txBody>
      </p:sp>
      <p:pic>
        <p:nvPicPr>
          <p:cNvPr id="66" name="Google Shape;66;p15"/>
          <p:cNvPicPr preferRelativeResize="0"/>
          <p:nvPr/>
        </p:nvPicPr>
        <p:blipFill>
          <a:blip r:embed="rId4">
            <a:alphaModFix/>
          </a:blip>
          <a:stretch>
            <a:fillRect/>
          </a:stretch>
        </p:blipFill>
        <p:spPr>
          <a:xfrm>
            <a:off x="6258200" y="3314517"/>
            <a:ext cx="2179300" cy="1449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6"/>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500">
              <a:solidFill>
                <a:schemeClr val="dk1"/>
              </a:solidFill>
            </a:endParaRPr>
          </a:p>
          <a:p>
            <a:pPr indent="0" lvl="0" marL="0" rtl="0" algn="l">
              <a:lnSpc>
                <a:spcPct val="115000"/>
              </a:lnSpc>
              <a:spcBef>
                <a:spcPts val="1400"/>
              </a:spcBef>
              <a:spcAft>
                <a:spcPts val="0"/>
              </a:spcAft>
              <a:buNone/>
            </a:pPr>
            <a:r>
              <a:t/>
            </a:r>
            <a:endParaRPr b="1" sz="1500">
              <a:solidFill>
                <a:schemeClr val="dk1"/>
              </a:solidFill>
            </a:endParaRPr>
          </a:p>
          <a:p>
            <a:pPr indent="0" lvl="0" marL="0" rtl="0" algn="l">
              <a:lnSpc>
                <a:spcPct val="115000"/>
              </a:lnSpc>
              <a:spcBef>
                <a:spcPts val="1400"/>
              </a:spcBef>
              <a:spcAft>
                <a:spcPts val="0"/>
              </a:spcAft>
              <a:buNone/>
            </a:pPr>
            <a:r>
              <a:rPr b="1" lang="en-GB" sz="1200">
                <a:solidFill>
                  <a:schemeClr val="dk1"/>
                </a:solidFill>
              </a:rPr>
              <a:t>Main Activity Introduction</a:t>
            </a:r>
            <a:endParaRPr b="1" sz="1200">
              <a:solidFill>
                <a:schemeClr val="dk1"/>
              </a:solidFill>
            </a:endParaRPr>
          </a:p>
          <a:p>
            <a:pPr indent="0" lvl="0" marL="0" rtl="0" algn="l">
              <a:lnSpc>
                <a:spcPct val="115000"/>
              </a:lnSpc>
              <a:spcBef>
                <a:spcPts val="1200"/>
              </a:spcBef>
              <a:spcAft>
                <a:spcPts val="0"/>
              </a:spcAft>
              <a:buNone/>
            </a:pPr>
            <a:r>
              <a:rPr lang="en-GB" sz="1200">
                <a:solidFill>
                  <a:schemeClr val="dk1"/>
                </a:solidFill>
              </a:rPr>
              <a:t>Anti-Phishing and Social Engineering Campaign Design</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"In groups, you will design a campaign to help others avoid phishing and social engineering scams."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Key components of the campaign:</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GB" sz="1200">
                <a:solidFill>
                  <a:schemeClr val="dk1"/>
                </a:solidFill>
              </a:rPr>
              <a:t>Infographics</a:t>
            </a:r>
            <a:r>
              <a:rPr lang="en-GB" sz="1200">
                <a:solidFill>
                  <a:schemeClr val="dk1"/>
                </a:solidFill>
              </a:rPr>
              <a:t>: Show common phishing and social engineering tactics and how to avoid them.</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GB" sz="1200">
                <a:solidFill>
                  <a:schemeClr val="dk1"/>
                </a:solidFill>
              </a:rPr>
              <a:t>Email Templates</a:t>
            </a:r>
            <a:r>
              <a:rPr lang="en-GB" sz="1200">
                <a:solidFill>
                  <a:schemeClr val="dk1"/>
                </a:solidFill>
              </a:rPr>
              <a:t>: Example phishing emails with guidance on how to spot and avoid them.</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GB" sz="1200">
                <a:solidFill>
                  <a:schemeClr val="dk1"/>
                </a:solidFill>
              </a:rPr>
              <a:t>Social Media Posts</a:t>
            </a:r>
            <a:r>
              <a:rPr lang="en-GB" sz="1200">
                <a:solidFill>
                  <a:schemeClr val="dk1"/>
                </a:solidFill>
              </a:rPr>
              <a:t>: Tips for spotting scams and avoiding phishing or social engineering attacks.</a:t>
            </a:r>
            <a:endParaRPr b="1" sz="12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sz="1100">
              <a:solidFill>
                <a:schemeClr val="dk1"/>
              </a:solidFill>
            </a:endParaRPr>
          </a:p>
        </p:txBody>
      </p:sp>
      <p:pic>
        <p:nvPicPr>
          <p:cNvPr id="72" name="Google Shape;72;p16"/>
          <p:cNvPicPr preferRelativeResize="0"/>
          <p:nvPr/>
        </p:nvPicPr>
        <p:blipFill>
          <a:blip r:embed="rId4">
            <a:alphaModFix/>
          </a:blip>
          <a:stretch>
            <a:fillRect/>
          </a:stretch>
        </p:blipFill>
        <p:spPr>
          <a:xfrm>
            <a:off x="7648325" y="4138625"/>
            <a:ext cx="1563151" cy="1004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7"/>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1500">
                <a:solidFill>
                  <a:schemeClr val="dk1"/>
                </a:solidFill>
              </a:rPr>
              <a:t>Infographic Example</a:t>
            </a:r>
            <a:endParaRPr b="1" sz="15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sz="1100">
              <a:solidFill>
                <a:schemeClr val="dk1"/>
              </a:solidFill>
            </a:endParaRPr>
          </a:p>
        </p:txBody>
      </p:sp>
      <p:pic>
        <p:nvPicPr>
          <p:cNvPr id="78" name="Google Shape;78;p17"/>
          <p:cNvPicPr preferRelativeResize="0"/>
          <p:nvPr/>
        </p:nvPicPr>
        <p:blipFill>
          <a:blip r:embed="rId4">
            <a:alphaModFix/>
          </a:blip>
          <a:stretch>
            <a:fillRect/>
          </a:stretch>
        </p:blipFill>
        <p:spPr>
          <a:xfrm>
            <a:off x="7648325" y="4138625"/>
            <a:ext cx="1563151" cy="1004874"/>
          </a:xfrm>
          <a:prstGeom prst="rect">
            <a:avLst/>
          </a:prstGeom>
          <a:noFill/>
          <a:ln>
            <a:noFill/>
          </a:ln>
        </p:spPr>
      </p:pic>
      <p:pic>
        <p:nvPicPr>
          <p:cNvPr id="79" name="Google Shape;79;p17"/>
          <p:cNvPicPr preferRelativeResize="0"/>
          <p:nvPr/>
        </p:nvPicPr>
        <p:blipFill>
          <a:blip r:embed="rId5">
            <a:alphaModFix/>
          </a:blip>
          <a:stretch>
            <a:fillRect/>
          </a:stretch>
        </p:blipFill>
        <p:spPr>
          <a:xfrm>
            <a:off x="4220397" y="379650"/>
            <a:ext cx="3387354" cy="438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8"/>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1500">
                <a:solidFill>
                  <a:schemeClr val="dk1"/>
                </a:solidFill>
              </a:rPr>
              <a:t>Email Template Example</a:t>
            </a:r>
            <a:endParaRPr b="1" sz="15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sz="1100">
              <a:solidFill>
                <a:schemeClr val="dk1"/>
              </a:solidFill>
            </a:endParaRPr>
          </a:p>
        </p:txBody>
      </p:sp>
      <p:pic>
        <p:nvPicPr>
          <p:cNvPr id="85" name="Google Shape;85;p18"/>
          <p:cNvPicPr preferRelativeResize="0"/>
          <p:nvPr/>
        </p:nvPicPr>
        <p:blipFill>
          <a:blip r:embed="rId4">
            <a:alphaModFix/>
          </a:blip>
          <a:stretch>
            <a:fillRect/>
          </a:stretch>
        </p:blipFill>
        <p:spPr>
          <a:xfrm>
            <a:off x="7648325" y="4138625"/>
            <a:ext cx="1563151" cy="1004874"/>
          </a:xfrm>
          <a:prstGeom prst="rect">
            <a:avLst/>
          </a:prstGeom>
          <a:noFill/>
          <a:ln>
            <a:noFill/>
          </a:ln>
        </p:spPr>
      </p:pic>
      <p:sp>
        <p:nvSpPr>
          <p:cNvPr id="86" name="Google Shape;86;p18"/>
          <p:cNvSpPr/>
          <p:nvPr/>
        </p:nvSpPr>
        <p:spPr>
          <a:xfrm>
            <a:off x="1201400" y="1167900"/>
            <a:ext cx="4782900" cy="354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600">
                <a:solidFill>
                  <a:schemeClr val="dk1"/>
                </a:solidFill>
              </a:rPr>
              <a:t>From</a:t>
            </a:r>
            <a:r>
              <a:rPr lang="en-GB" sz="600">
                <a:solidFill>
                  <a:schemeClr val="dk1"/>
                </a:solidFill>
              </a:rPr>
              <a:t>:</a:t>
            </a:r>
            <a:br>
              <a:rPr lang="en-GB" sz="600">
                <a:solidFill>
                  <a:schemeClr val="dk1"/>
                </a:solidFill>
              </a:rPr>
            </a:br>
            <a:r>
              <a:rPr lang="en-GB" sz="600">
                <a:solidFill>
                  <a:schemeClr val="dk1"/>
                </a:solidFill>
              </a:rPr>
              <a:t>security@yourbank.com</a:t>
            </a:r>
            <a:br>
              <a:rPr lang="en-GB" sz="600">
                <a:solidFill>
                  <a:schemeClr val="dk1"/>
                </a:solidFill>
              </a:rPr>
            </a:br>
            <a:r>
              <a:rPr b="1" lang="en-GB" sz="600">
                <a:solidFill>
                  <a:schemeClr val="dk1"/>
                </a:solidFill>
              </a:rPr>
              <a:t>To</a:t>
            </a:r>
            <a:r>
              <a:rPr lang="en-GB" sz="600">
                <a:solidFill>
                  <a:schemeClr val="dk1"/>
                </a:solidFill>
              </a:rPr>
              <a:t>:</a:t>
            </a:r>
            <a:br>
              <a:rPr lang="en-GB" sz="600">
                <a:solidFill>
                  <a:schemeClr val="dk1"/>
                </a:solidFill>
              </a:rPr>
            </a:br>
            <a:r>
              <a:rPr lang="en-GB" sz="600">
                <a:solidFill>
                  <a:schemeClr val="dk1"/>
                </a:solidFill>
              </a:rPr>
              <a:t>youremail@example.co</a:t>
            </a:r>
            <a:r>
              <a:rPr lang="en-GB" sz="600">
                <a:solidFill>
                  <a:schemeClr val="dk1"/>
                </a:solidFill>
              </a:rPr>
              <a:t>m</a:t>
            </a:r>
            <a:endParaRPr sz="600">
              <a:solidFill>
                <a:schemeClr val="dk1"/>
              </a:solidFill>
            </a:endParaRPr>
          </a:p>
          <a:p>
            <a:pPr indent="0" lvl="0" marL="0" rtl="0" algn="l">
              <a:lnSpc>
                <a:spcPct val="115000"/>
              </a:lnSpc>
              <a:spcBef>
                <a:spcPts val="1200"/>
              </a:spcBef>
              <a:spcAft>
                <a:spcPts val="0"/>
              </a:spcAft>
              <a:buNone/>
            </a:pPr>
            <a:r>
              <a:t/>
            </a:r>
            <a:endParaRPr sz="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600">
                <a:solidFill>
                  <a:schemeClr val="dk1"/>
                </a:solidFill>
              </a:rPr>
              <a:t>Subject</a:t>
            </a:r>
            <a:r>
              <a:rPr lang="en-GB" sz="600">
                <a:solidFill>
                  <a:schemeClr val="dk1"/>
                </a:solidFill>
              </a:rPr>
              <a:t>:</a:t>
            </a:r>
            <a:br>
              <a:rPr lang="en-GB" sz="600">
                <a:solidFill>
                  <a:schemeClr val="dk1"/>
                </a:solidFill>
              </a:rPr>
            </a:br>
            <a:r>
              <a:rPr b="1" lang="en-GB" sz="600">
                <a:solidFill>
                  <a:schemeClr val="dk1"/>
                </a:solidFill>
              </a:rPr>
              <a:t>URGENT: Action Required - Account Verification Needed</a:t>
            </a:r>
            <a:endParaRPr b="1" sz="6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600">
                <a:solidFill>
                  <a:schemeClr val="dk1"/>
                </a:solidFill>
              </a:rPr>
              <a:t>Body</a:t>
            </a:r>
            <a:r>
              <a:rPr lang="en-GB" sz="600">
                <a:solidFill>
                  <a:schemeClr val="dk1"/>
                </a:solidFill>
              </a:rPr>
              <a:t>:</a:t>
            </a:r>
            <a:br>
              <a:rPr lang="en-GB" sz="600">
                <a:solidFill>
                  <a:schemeClr val="dk1"/>
                </a:solidFill>
              </a:rPr>
            </a:br>
            <a:r>
              <a:rPr lang="en-GB" sz="600">
                <a:solidFill>
                  <a:schemeClr val="dk1"/>
                </a:solidFill>
              </a:rPr>
              <a:t>Dear Customer,</a:t>
            </a:r>
            <a:endParaRPr sz="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600">
                <a:solidFill>
                  <a:schemeClr val="dk1"/>
                </a:solidFill>
              </a:rPr>
              <a:t>We have noticed suspicious activity in your bank account. To ensure the security of your funds, we need you to verify your identity immediately.</a:t>
            </a:r>
            <a:endParaRPr sz="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600">
                <a:solidFill>
                  <a:schemeClr val="dk1"/>
                </a:solidFill>
              </a:rPr>
              <a:t>Please click on the link below to confirm your account information:</a:t>
            </a:r>
            <a:br>
              <a:rPr lang="en-GB" sz="600">
                <a:solidFill>
                  <a:schemeClr val="dk1"/>
                </a:solidFill>
              </a:rPr>
            </a:br>
            <a:r>
              <a:rPr lang="en-GB" sz="600">
                <a:solidFill>
                  <a:schemeClr val="dk1"/>
                </a:solidFill>
              </a:rPr>
              <a:t>Fake Bank Link</a:t>
            </a:r>
            <a:endParaRPr sz="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600">
                <a:solidFill>
                  <a:schemeClr val="dk1"/>
                </a:solidFill>
              </a:rPr>
              <a:t>Failure to verify your account within 24 hours will result in your account being temporarily suspended.</a:t>
            </a:r>
            <a:endParaRPr sz="600">
              <a:solidFill>
                <a:schemeClr val="dk1"/>
              </a:solidFill>
            </a:endParaRPr>
          </a:p>
          <a:p>
            <a:pPr indent="0" lvl="0" marL="0" rtl="0" algn="l">
              <a:lnSpc>
                <a:spcPct val="115000"/>
              </a:lnSpc>
              <a:spcBef>
                <a:spcPts val="1200"/>
              </a:spcBef>
              <a:spcAft>
                <a:spcPts val="1200"/>
              </a:spcAft>
              <a:buNone/>
            </a:pPr>
            <a:r>
              <a:rPr lang="en-GB" sz="600">
                <a:solidFill>
                  <a:schemeClr val="dk1"/>
                </a:solidFill>
              </a:rPr>
              <a:t>Thank you for your cooperation.</a:t>
            </a:r>
            <a:br>
              <a:rPr lang="en-GB" sz="600">
                <a:solidFill>
                  <a:schemeClr val="dk1"/>
                </a:solidFill>
              </a:rPr>
            </a:br>
            <a:r>
              <a:rPr lang="en-GB" sz="600">
                <a:solidFill>
                  <a:schemeClr val="dk1"/>
                </a:solidFill>
              </a:rPr>
              <a:t>Sincerely,</a:t>
            </a:r>
            <a:br>
              <a:rPr lang="en-GB" sz="600">
                <a:solidFill>
                  <a:schemeClr val="dk1"/>
                </a:solidFill>
              </a:rPr>
            </a:br>
            <a:r>
              <a:rPr lang="en-GB" sz="600">
                <a:solidFill>
                  <a:schemeClr val="dk1"/>
                </a:solidFill>
              </a:rPr>
              <a:t>The Security Team</a:t>
            </a:r>
            <a:br>
              <a:rPr lang="en-GB" sz="600">
                <a:solidFill>
                  <a:schemeClr val="dk1"/>
                </a:solidFill>
              </a:rPr>
            </a:br>
            <a:r>
              <a:rPr lang="en-GB" sz="600">
                <a:solidFill>
                  <a:schemeClr val="dk1"/>
                </a:solidFill>
              </a:rPr>
              <a:t>Your Bank Inc.</a:t>
            </a:r>
            <a:endParaRPr sz="9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9"/>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1500">
                <a:solidFill>
                  <a:schemeClr val="dk1"/>
                </a:solidFill>
              </a:rPr>
              <a:t>Social Media Post Example</a:t>
            </a:r>
            <a:endParaRPr b="1" sz="15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sz="1100">
              <a:solidFill>
                <a:schemeClr val="dk1"/>
              </a:solidFill>
            </a:endParaRPr>
          </a:p>
        </p:txBody>
      </p:sp>
      <p:pic>
        <p:nvPicPr>
          <p:cNvPr id="92" name="Google Shape;92;p19"/>
          <p:cNvPicPr preferRelativeResize="0"/>
          <p:nvPr/>
        </p:nvPicPr>
        <p:blipFill>
          <a:blip r:embed="rId4">
            <a:alphaModFix/>
          </a:blip>
          <a:stretch>
            <a:fillRect/>
          </a:stretch>
        </p:blipFill>
        <p:spPr>
          <a:xfrm>
            <a:off x="7648325" y="4138625"/>
            <a:ext cx="1563151" cy="1004874"/>
          </a:xfrm>
          <a:prstGeom prst="rect">
            <a:avLst/>
          </a:prstGeom>
          <a:noFill/>
          <a:ln>
            <a:noFill/>
          </a:ln>
        </p:spPr>
      </p:pic>
      <p:sp>
        <p:nvSpPr>
          <p:cNvPr id="93" name="Google Shape;93;p19"/>
          <p:cNvSpPr/>
          <p:nvPr/>
        </p:nvSpPr>
        <p:spPr>
          <a:xfrm>
            <a:off x="1125500" y="1250125"/>
            <a:ext cx="4789200" cy="335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 Beware of Phishing Scams!</a:t>
            </a:r>
            <a:r>
              <a:rPr lang="en-GB" sz="1100">
                <a:solidFill>
                  <a:schemeClr val="dk1"/>
                </a:solidFill>
              </a:rPr>
              <a:t>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 </a:t>
            </a:r>
            <a:r>
              <a:rPr b="1" lang="en-GB" sz="1100">
                <a:solidFill>
                  <a:schemeClr val="dk1"/>
                </a:solidFill>
              </a:rPr>
              <a:t>Top Tips to Avoid Phishing Emails</a:t>
            </a:r>
            <a:r>
              <a:rPr lang="en-GB" sz="1100">
                <a:solidFill>
                  <a:schemeClr val="dk1"/>
                </a:solidFill>
              </a:rPr>
              <a:t>:</a:t>
            </a:r>
            <a:br>
              <a:rPr lang="en-GB" sz="1100">
                <a:solidFill>
                  <a:schemeClr val="dk1"/>
                </a:solidFill>
              </a:rPr>
            </a:br>
            <a:r>
              <a:rPr lang="en-GB" sz="1100">
                <a:solidFill>
                  <a:schemeClr val="dk1"/>
                </a:solidFill>
              </a:rPr>
              <a:t>1️⃣ </a:t>
            </a:r>
            <a:r>
              <a:rPr b="1" lang="en-GB" sz="1100">
                <a:solidFill>
                  <a:schemeClr val="dk1"/>
                </a:solidFill>
              </a:rPr>
              <a:t>Check the sender’s email address</a:t>
            </a:r>
            <a:r>
              <a:rPr lang="en-GB" sz="1100">
                <a:solidFill>
                  <a:schemeClr val="dk1"/>
                </a:solidFill>
              </a:rPr>
              <a:t> – Does it look suspicious?</a:t>
            </a:r>
            <a:br>
              <a:rPr lang="en-GB" sz="1100">
                <a:solidFill>
                  <a:schemeClr val="dk1"/>
                </a:solidFill>
              </a:rPr>
            </a:br>
            <a:r>
              <a:rPr lang="en-GB" sz="1100">
                <a:solidFill>
                  <a:schemeClr val="dk1"/>
                </a:solidFill>
              </a:rPr>
              <a:t>2️⃣ </a:t>
            </a:r>
            <a:r>
              <a:rPr b="1" lang="en-GB" sz="1100">
                <a:solidFill>
                  <a:schemeClr val="dk1"/>
                </a:solidFill>
              </a:rPr>
              <a:t>Don’t click links</a:t>
            </a:r>
            <a:r>
              <a:rPr lang="en-GB" sz="1100">
                <a:solidFill>
                  <a:schemeClr val="dk1"/>
                </a:solidFill>
              </a:rPr>
              <a:t> from unknown sources.</a:t>
            </a:r>
            <a:br>
              <a:rPr lang="en-GB" sz="1100">
                <a:solidFill>
                  <a:schemeClr val="dk1"/>
                </a:solidFill>
              </a:rPr>
            </a:br>
            <a:r>
              <a:rPr lang="en-GB" sz="1100">
                <a:solidFill>
                  <a:schemeClr val="dk1"/>
                </a:solidFill>
              </a:rPr>
              <a:t>3️⃣ </a:t>
            </a:r>
            <a:r>
              <a:rPr b="1" lang="en-GB" sz="1100">
                <a:solidFill>
                  <a:schemeClr val="dk1"/>
                </a:solidFill>
              </a:rPr>
              <a:t>Verify any urgent requests</a:t>
            </a:r>
            <a:r>
              <a:rPr lang="en-GB" sz="1100">
                <a:solidFill>
                  <a:schemeClr val="dk1"/>
                </a:solidFill>
              </a:rPr>
              <a:t> before sharing personal information.</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 </a:t>
            </a:r>
            <a:r>
              <a:rPr b="1" lang="en-GB" sz="1100">
                <a:solidFill>
                  <a:schemeClr val="dk1"/>
                </a:solidFill>
              </a:rPr>
              <a:t>Stay safe and keep your data secure!</a:t>
            </a:r>
            <a:r>
              <a:rPr lang="en-GB" sz="1100">
                <a:solidFill>
                  <a:schemeClr val="dk1"/>
                </a:solidFill>
              </a:rPr>
              <a:t>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#PhishingAwareness #StaySafeOnline #CyberSecurity #AntiPhishing</a:t>
            </a:r>
            <a:endParaRPr sz="1100">
              <a:solidFill>
                <a:schemeClr val="dk1"/>
              </a:solidFill>
            </a:endParaRPr>
          </a:p>
          <a:p>
            <a:pPr indent="0" lvl="0" marL="0" rtl="0" algn="ctr">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20"/>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Social Engineer Reveal and Discussion</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"Who was the Social Engineer in your group? What tactics did they use to manipulate others?"</a:t>
            </a:r>
            <a:endParaRPr b="1" sz="15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sz="1100">
              <a:solidFill>
                <a:schemeClr val="dk1"/>
              </a:solidFill>
            </a:endParaRPr>
          </a:p>
        </p:txBody>
      </p:sp>
      <p:pic>
        <p:nvPicPr>
          <p:cNvPr id="99" name="Google Shape;99;p20"/>
          <p:cNvPicPr preferRelativeResize="0"/>
          <p:nvPr/>
        </p:nvPicPr>
        <p:blipFill>
          <a:blip r:embed="rId4">
            <a:alphaModFix/>
          </a:blip>
          <a:stretch>
            <a:fillRect/>
          </a:stretch>
        </p:blipFill>
        <p:spPr>
          <a:xfrm>
            <a:off x="7648325" y="4138625"/>
            <a:ext cx="1563151" cy="1004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1"/>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rPr b="1" lang="en-GB" sz="1200">
                <a:solidFill>
                  <a:schemeClr val="dk1"/>
                </a:solidFill>
              </a:rPr>
              <a:t>Plenary - Campaign Presentations</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Each group presents part of their Anti-Phishing and Social Engineering Campaign.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Why is raising awareness about phishing and social engineering so important?</a:t>
            </a:r>
            <a:endParaRPr sz="12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sz="1100">
              <a:solidFill>
                <a:schemeClr val="dk1"/>
              </a:solidFill>
            </a:endParaRPr>
          </a:p>
        </p:txBody>
      </p:sp>
      <p:pic>
        <p:nvPicPr>
          <p:cNvPr id="105" name="Google Shape;105;p21"/>
          <p:cNvPicPr preferRelativeResize="0"/>
          <p:nvPr/>
        </p:nvPicPr>
        <p:blipFill>
          <a:blip r:embed="rId4">
            <a:alphaModFix/>
          </a:blip>
          <a:stretch>
            <a:fillRect/>
          </a:stretch>
        </p:blipFill>
        <p:spPr>
          <a:xfrm>
            <a:off x="7648325" y="4138625"/>
            <a:ext cx="1563151" cy="1004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