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66eafe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66eafe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46ac46d0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46ac46d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Speaker Notes: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Split the class into two teams: Red Team (Attackers) and Blue Team (Defenders).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Explain that each team has a crucial role to play, and they must work together to achieve their mission.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Provide sound effects (siren, breach alerts) to create a sense of urgency and simulate the intensity of a real-world cyberattack.</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46ac46d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46ac46d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46ac46d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46ac46d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Speaker Notes: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Update the traffic logs every 10 minutes to simulate escalating attacks.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Encourage the Blue Team to ask questions like: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"Is this IP address legitimate?"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"Is this traffic volume normal?"</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46ac46d0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46ac46d0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a:solidFill>
                  <a:schemeClr val="dk1"/>
                </a:solidFill>
              </a:rPr>
              <a:t>Speaker Notes: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Guide the Red Team to introduce subtle attacks at first, then gradually increase their intensity.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Ensure they work together to distract the defenders.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46ac46d0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46ac46d0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a:solidFill>
                  <a:schemeClr val="dk1"/>
                </a:solidFill>
              </a:rPr>
              <a:t>Speaker Notes: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Guide the Red Team to introduce subtle attacks at first, then gradually increase their intensity.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Ensure they work together to distract the defenders.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46ac46d0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46ac46d0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a:solidFill>
                  <a:schemeClr val="dk1"/>
                </a:solidFill>
              </a:rPr>
              <a:t>Speaker Notes: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Make sure they write down their findings and responses as the situation develops.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Provide a pre-prepared template for the Blue Team to fill out their reports during the activity.</a:t>
            </a:r>
            <a:endParaRPr b="1">
              <a:solidFill>
                <a:schemeClr val="dk1"/>
              </a:solidFill>
            </a:endParaRPr>
          </a:p>
          <a:p>
            <a:pPr indent="0" lvl="0" marL="0" rtl="0" algn="l">
              <a:lnSpc>
                <a:spcPct val="115000"/>
              </a:lnSpc>
              <a:spcBef>
                <a:spcPts val="1200"/>
              </a:spcBef>
              <a:spcAft>
                <a:spcPts val="0"/>
              </a:spcAft>
              <a:buNone/>
            </a:pPr>
            <a:r>
              <a:rPr b="1" lang="en-GB">
                <a:solidFill>
                  <a:schemeClr val="dk1"/>
                </a:solidFill>
              </a:rPr>
              <a:t>Speaker Notes: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Allow the Red Team to explain how they carried out the attacks and what their strategy was to overwhelm the Blue Team.</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46ac46d0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46ac46d0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a:solidFill>
                  <a:schemeClr val="dk1"/>
                </a:solidFill>
              </a:rPr>
              <a:t>Speaker Notes: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Guide the discussion around the importance of collaboration, quick decision-making, and vigilance in real-world cybersecurity settings.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Discuss how real-world cybersecurity teams handle these situations.</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900">
              <a:solidFill>
                <a:schemeClr val="dk1"/>
              </a:solidFill>
            </a:endParaRPr>
          </a:p>
          <a:p>
            <a:pPr indent="0" lvl="0" marL="0" rtl="0" algn="l">
              <a:lnSpc>
                <a:spcPct val="115000"/>
              </a:lnSpc>
              <a:spcBef>
                <a:spcPts val="1200"/>
              </a:spcBef>
              <a:spcAft>
                <a:spcPts val="0"/>
              </a:spcAft>
              <a:buNone/>
            </a:pPr>
            <a:r>
              <a:rPr b="1" lang="en-GB" sz="1200">
                <a:solidFill>
                  <a:schemeClr val="dk1"/>
                </a:solidFill>
              </a:rPr>
              <a:t>Learning Objectives</a:t>
            </a:r>
            <a:r>
              <a:rPr lang="en-GB"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I can work with my team to detect and respond to a cyberattack.</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 can analyse network traffic to identify abnormal patterns and respond to them in real-time.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 can develop strategies to mitigate cyber threats during a network breach.</a:t>
            </a:r>
            <a:endParaRPr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Success Criteria</a:t>
            </a:r>
            <a:r>
              <a:rPr lang="en-GB"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GB" sz="1200">
                <a:solidFill>
                  <a:schemeClr val="dk1"/>
                </a:solidFill>
                <a:highlight>
                  <a:srgbClr val="00FF00"/>
                </a:highlight>
              </a:rPr>
              <a:t>All</a:t>
            </a:r>
            <a:r>
              <a:rPr lang="en-GB" sz="1200">
                <a:solidFill>
                  <a:schemeClr val="dk1"/>
                </a:solidFill>
                <a:highlight>
                  <a:srgbClr val="00FF00"/>
                </a:highlight>
              </a:rPr>
              <a:t>: Understand how to monitor basic network traffic and recognize suspicious activity.</a:t>
            </a:r>
            <a:endParaRPr sz="1200">
              <a:solidFill>
                <a:schemeClr val="dk1"/>
              </a:solidFill>
              <a:highlight>
                <a:srgbClr val="00FF00"/>
              </a:highlight>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highlight>
                  <a:srgbClr val="FFFF00"/>
                </a:highlight>
              </a:rPr>
              <a:t>Most</a:t>
            </a:r>
            <a:r>
              <a:rPr lang="en-GB" sz="1200">
                <a:solidFill>
                  <a:schemeClr val="dk1"/>
                </a:solidFill>
                <a:highlight>
                  <a:srgbClr val="FFFF00"/>
                </a:highlight>
              </a:rPr>
              <a:t>: Collaborate effectively to stop an active cyberattack by analysing traffic logs.</a:t>
            </a:r>
            <a:endParaRPr sz="1200">
              <a:solidFill>
                <a:schemeClr val="dk1"/>
              </a:solidFill>
              <a:highlight>
                <a:srgbClr val="FFFF00"/>
              </a:highlight>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highlight>
                  <a:srgbClr val="FF0000"/>
                </a:highlight>
              </a:rPr>
              <a:t>Some</a:t>
            </a:r>
            <a:r>
              <a:rPr lang="en-GB" sz="1200">
                <a:solidFill>
                  <a:schemeClr val="dk1"/>
                </a:solidFill>
                <a:highlight>
                  <a:srgbClr val="FF0000"/>
                </a:highlight>
              </a:rPr>
              <a:t>: Devise advanced strategies to mitigate the attack and secure the network against future breaches.</a:t>
            </a:r>
            <a:endParaRPr b="1" sz="1600">
              <a:solidFill>
                <a:schemeClr val="dk1"/>
              </a:solidFill>
              <a:highlight>
                <a:srgbClr val="FF0000"/>
              </a:highlight>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Scenario</a:t>
            </a:r>
            <a:r>
              <a:rPr lang="en-GB"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"The company network is under attack! You are now part of the Cybersecurity War Room, and it’s your job to defend the network before the attackers can steal sensitive data or shut down operations."</a:t>
            </a:r>
            <a:endParaRPr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Team Roles</a:t>
            </a:r>
            <a:r>
              <a:rPr lang="en-GB"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GB" sz="1200">
                <a:solidFill>
                  <a:schemeClr val="dk1"/>
                </a:solidFill>
              </a:rPr>
              <a:t>Blue Team (Defenders)</a:t>
            </a:r>
            <a:r>
              <a:rPr lang="en-GB" sz="1200">
                <a:solidFill>
                  <a:schemeClr val="dk1"/>
                </a:solidFill>
              </a:rPr>
              <a:t>: Detect and respond to attacks.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rPr>
              <a:t>Red Team (Attackers)</a:t>
            </a:r>
            <a:r>
              <a:rPr lang="en-GB" sz="1200">
                <a:solidFill>
                  <a:schemeClr val="dk1"/>
                </a:solidFill>
              </a:rPr>
              <a:t>: Launch cyberattacks using fake data and anomalies.</a:t>
            </a:r>
            <a:endParaRPr b="1" sz="1200">
              <a:solidFill>
                <a:schemeClr val="dk1"/>
              </a:solidFill>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3600">
              <a:solidFill>
                <a:schemeClr val="dk1"/>
              </a:solidFill>
            </a:endParaRPr>
          </a:p>
          <a:p>
            <a:pPr indent="0" lvl="0" marL="0" rtl="0" algn="l">
              <a:lnSpc>
                <a:spcPct val="115000"/>
              </a:lnSpc>
              <a:spcBef>
                <a:spcPts val="1200"/>
              </a:spcBef>
              <a:spcAft>
                <a:spcPts val="0"/>
              </a:spcAft>
              <a:buNone/>
            </a:pPr>
            <a:r>
              <a:rPr b="1" lang="en-GB" sz="1200">
                <a:solidFill>
                  <a:schemeClr val="dk1"/>
                </a:solidFill>
              </a:rPr>
              <a:t>Team Setup &amp; Roles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GB" sz="1200">
                <a:solidFill>
                  <a:schemeClr val="dk1"/>
                </a:solidFill>
              </a:rPr>
              <a:t>Blue Team (Defenders):</a:t>
            </a:r>
            <a:endParaRPr b="1"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b="1" lang="en-GB" sz="1200">
                <a:solidFill>
                  <a:schemeClr val="dk1"/>
                </a:solidFill>
              </a:rPr>
              <a:t>Network Admin:</a:t>
            </a:r>
            <a:r>
              <a:rPr lang="en-GB" sz="1200">
                <a:solidFill>
                  <a:schemeClr val="dk1"/>
                </a:solidFill>
              </a:rPr>
              <a:t> Monitors the network logs and identifies suspicious activity.</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b="1" lang="en-GB" sz="1200">
                <a:solidFill>
                  <a:schemeClr val="dk1"/>
                </a:solidFill>
              </a:rPr>
              <a:t>Incident Response Lead:</a:t>
            </a:r>
            <a:r>
              <a:rPr lang="en-GB" sz="1200">
                <a:solidFill>
                  <a:schemeClr val="dk1"/>
                </a:solidFill>
              </a:rPr>
              <a:t> Coordinates the team’s response and reports findings.</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b="1" lang="en-GB" sz="1200">
                <a:solidFill>
                  <a:schemeClr val="dk1"/>
                </a:solidFill>
              </a:rPr>
              <a:t>Security Analyst:</a:t>
            </a:r>
            <a:r>
              <a:rPr lang="en-GB" sz="1200">
                <a:solidFill>
                  <a:schemeClr val="dk1"/>
                </a:solidFill>
              </a:rPr>
              <a:t> Verifies whether an IP address or traffic anomaly is truly suspicious.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rPr>
              <a:t>Red Team (Attackers):</a:t>
            </a:r>
            <a:endParaRPr b="1"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b="1" lang="en-GB" sz="1200">
                <a:solidFill>
                  <a:schemeClr val="dk1"/>
                </a:solidFill>
              </a:rPr>
              <a:t>Lead Attacker:</a:t>
            </a:r>
            <a:r>
              <a:rPr lang="en-GB" sz="1200">
                <a:solidFill>
                  <a:schemeClr val="dk1"/>
                </a:solidFill>
              </a:rPr>
              <a:t> Decides the attack strategy (e.g., DoS attack, data exfiltration, ransomware).</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b="1" lang="en-GB" sz="1200">
                <a:solidFill>
                  <a:schemeClr val="dk1"/>
                </a:solidFill>
              </a:rPr>
              <a:t>Saboteur:</a:t>
            </a:r>
            <a:r>
              <a:rPr lang="en-GB" sz="1200">
                <a:solidFill>
                  <a:schemeClr val="dk1"/>
                </a:solidFill>
              </a:rPr>
              <a:t> Feeds fake information into the logs to distract the Blue Team.</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b="1" lang="en-GB" sz="1200">
                <a:solidFill>
                  <a:schemeClr val="dk1"/>
                </a:solidFill>
              </a:rPr>
              <a:t>Hacker:</a:t>
            </a:r>
            <a:r>
              <a:rPr lang="en-GB" sz="1200">
                <a:solidFill>
                  <a:schemeClr val="dk1"/>
                </a:solidFill>
              </a:rPr>
              <a:t> Simulates network breaches by inserting anomalies (e.g., unusual IP addresses).</a:t>
            </a:r>
            <a:endParaRPr sz="1200">
              <a:solidFill>
                <a:schemeClr val="dk1"/>
              </a:solidFill>
            </a:endParaRPr>
          </a:p>
          <a:p>
            <a:pPr indent="0" lvl="0" marL="0" rtl="0" algn="l">
              <a:lnSpc>
                <a:spcPct val="115000"/>
              </a:lnSpc>
              <a:spcBef>
                <a:spcPts val="1200"/>
              </a:spcBef>
              <a:spcAft>
                <a:spcPts val="0"/>
              </a:spcAft>
              <a:buNone/>
            </a:pPr>
            <a:r>
              <a:t/>
            </a:r>
            <a:endParaRPr b="1" sz="2000">
              <a:solidFill>
                <a:schemeClr val="dk1"/>
              </a:solidFill>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6"/>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200">
                <a:solidFill>
                  <a:schemeClr val="dk1"/>
                </a:solidFill>
              </a:rPr>
              <a:t>Instructions for the Blue Team</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Your mission is to </a:t>
            </a:r>
            <a:r>
              <a:rPr b="1" lang="en-GB" sz="1200">
                <a:solidFill>
                  <a:schemeClr val="dk1"/>
                </a:solidFill>
              </a:rPr>
              <a:t>detect and respond</a:t>
            </a:r>
            <a:r>
              <a:rPr lang="en-GB" sz="1200">
                <a:solidFill>
                  <a:schemeClr val="dk1"/>
                </a:solidFill>
              </a:rPr>
              <a:t> to the cyberattack.</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You will have access to traffic logs that show both normal and suspicious traffic.</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Use your role’s skills to monitor, block, and secure the network against the attacks.</a:t>
            </a:r>
            <a:endParaRPr b="1" sz="1200">
              <a:solidFill>
                <a:schemeClr val="dk1"/>
              </a:solidFill>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7"/>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200">
                <a:solidFill>
                  <a:schemeClr val="dk1"/>
                </a:solidFill>
              </a:rPr>
              <a:t>Instructions for the Red Team</a:t>
            </a:r>
            <a:endParaRPr b="1"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Text for the slide:</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Your mission is to </a:t>
            </a:r>
            <a:r>
              <a:rPr b="1" lang="en-GB" sz="1200">
                <a:solidFill>
                  <a:schemeClr val="dk1"/>
                </a:solidFill>
              </a:rPr>
              <a:t>launch cyberattacks</a:t>
            </a:r>
            <a:r>
              <a:rPr lang="en-GB" sz="1200">
                <a:solidFill>
                  <a:schemeClr val="dk1"/>
                </a:solidFill>
              </a:rPr>
              <a:t> against the Blue Team’s network without being detected.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Every 10 minutes, you must escalate your attack. You can: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Insert fake IP addresses.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Increase data spikes.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Launch a DoS attack or steal data.</a:t>
            </a:r>
            <a:endParaRPr b="1" sz="1200">
              <a:solidFill>
                <a:schemeClr val="dk1"/>
              </a:solidFill>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8"/>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200">
                <a:solidFill>
                  <a:schemeClr val="dk1"/>
                </a:solidFill>
              </a:rPr>
              <a:t>Real-Time Updates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GB" sz="1200">
                <a:solidFill>
                  <a:schemeClr val="dk1"/>
                </a:solidFill>
              </a:rPr>
              <a:t>Time: 10 minutes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"You’ve just noticed a spike in data transfers at 2 AM to an unknown IP address!"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rPr>
              <a:t>Time: 20 minutes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"An unknown IP address is trying to connect to the internal server!"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rPr>
              <a:t>Time: 30 minutes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"The attackers are escalating! A DoS attack has begun with massive amounts of traffic flooding the network."</a:t>
            </a:r>
            <a:endParaRPr b="1" sz="1200">
              <a:solidFill>
                <a:schemeClr val="dk1"/>
              </a:solidFill>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ctr">
              <a:spcBef>
                <a:spcPts val="120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9"/>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Blue Team Incident Response</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Each Blue Team member must </a:t>
            </a:r>
            <a:r>
              <a:rPr b="1" lang="en-GB" sz="1200">
                <a:solidFill>
                  <a:schemeClr val="dk1"/>
                </a:solidFill>
              </a:rPr>
              <a:t>write a brief report</a:t>
            </a:r>
            <a:r>
              <a:rPr lang="en-GB" sz="1200">
                <a:solidFill>
                  <a:schemeClr val="dk1"/>
                </a:solidFill>
              </a:rPr>
              <a:t> about what they found: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"We noticed a traffic spike at 3 AM and blocked the suspicious IP."</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"An unknown IP attempted to connect multiple times, so we isolated the affected system."</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rPr>
              <a:t>Lead Attacker presents the strategy:</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"We used fake IPs to distract the defenders while launching the real attack."</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"Our goal was to overwhelm the defenders with multiple small attacks."</a:t>
            </a:r>
            <a:endParaRPr sz="12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ctr">
              <a:spcBef>
                <a:spcPts val="120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20"/>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200">
                <a:solidFill>
                  <a:schemeClr val="dk1"/>
                </a:solidFill>
              </a:rPr>
              <a:t>Reflection and Debrief</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GB" sz="1200">
                <a:solidFill>
                  <a:schemeClr val="dk1"/>
                </a:solidFill>
              </a:rPr>
              <a:t>Discussion Questions: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What strategies worked well for the Blue Team?</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How could the Red Team improve their attack plan?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What could have been done differently to secure the network more effectively?</a:t>
            </a:r>
            <a:endParaRPr sz="12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ctr">
              <a:spcBef>
                <a:spcPts val="120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