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466eafe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466eafe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46eaeabb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46eaeabb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46eaeabb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46eaeabb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46eaeabb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46eaeabb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46eaeabb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46eaeabb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46e7e0b8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46e7e0b8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46e7e0b8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46e7e0b8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46eaeabb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46eaeabb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46ac666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46ac666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46eaeab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46eaeab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46eaeabb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46eaeabb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46eaeabb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46eaeabb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46eaeabb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46eaeabb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46e7e0b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46e7e0b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46eaeabb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46eaeabb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46eaeabb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46eaeabb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Learning Objectives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 can explain what encryption is and why it is essential for cybersecurity.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 can explore different encryption methods and how they work.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 can demonstrate and explain an encryption method to my peers.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Success Criteria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00FF00"/>
                </a:highlight>
              </a:rPr>
              <a:t>All students will:</a:t>
            </a:r>
            <a:r>
              <a:rPr lang="en-GB" sz="1100">
                <a:solidFill>
                  <a:schemeClr val="dk1"/>
                </a:solidFill>
                <a:highlight>
                  <a:srgbClr val="00FF00"/>
                </a:highlight>
              </a:rPr>
              <a:t> Define encryption and demonstrate a simple encryption method.</a:t>
            </a:r>
            <a:endParaRPr sz="11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FFFF00"/>
                </a:highlight>
              </a:rPr>
              <a:t>Most students will:</a:t>
            </a:r>
            <a:r>
              <a:rPr lang="en-GB" sz="1100">
                <a:solidFill>
                  <a:schemeClr val="dk1"/>
                </a:solidFill>
                <a:highlight>
                  <a:srgbClr val="FFFF00"/>
                </a:highlight>
              </a:rPr>
              <a:t> Explain how encryption protects data in transit and at rest.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FF0000"/>
                </a:highlight>
              </a:rPr>
              <a:t>Some students will:</a:t>
            </a:r>
            <a:r>
              <a:rPr lang="en-GB" sz="1100">
                <a:solidFill>
                  <a:schemeClr val="dk1"/>
                </a:solidFill>
                <a:highlight>
                  <a:srgbClr val="FF0000"/>
                </a:highlight>
              </a:rPr>
              <a:t> Analyse encryption methods and evaluate their practical applications in the modern world.</a:t>
            </a:r>
            <a:endParaRPr b="1" sz="180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Group 3: Vigenère Cipher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What It Is: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A polyalphabetic cipher that uses a repeating keyword.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-GB" sz="1200">
                <a:solidFill>
                  <a:schemeClr val="dk1"/>
                </a:solidFill>
              </a:rPr>
              <a:t>Example:</a:t>
            </a:r>
            <a:r>
              <a:rPr lang="en-GB" sz="1200">
                <a:solidFill>
                  <a:schemeClr val="dk1"/>
                </a:solidFill>
              </a:rPr>
              <a:t> Keyword “KEY” applied to “HELLO” gives: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GB" sz="1200">
                <a:solidFill>
                  <a:schemeClr val="dk1"/>
                </a:solidFill>
              </a:rPr>
              <a:t>H + K = R, E + E = I, L + Y = J, etc.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Task: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Use the Vigenère table with a keyword to encrypt and decrypt messages.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Discussion Questions: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How does this method compare to the Caesar Cipher?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What are the pros and cons of using a keyword?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Group 4: Substitution Cipher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What It Is: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Each letter is replaced with a different symbol or letter.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Example Key:</a:t>
            </a:r>
            <a:r>
              <a:rPr lang="en-GB" sz="1100">
                <a:solidFill>
                  <a:schemeClr val="dk1"/>
                </a:solidFill>
              </a:rPr>
              <a:t> A → %, B → @, C → #.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Task: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Create a custom cipher key and use it to encrypt and decrypt messages.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Discussion Questions: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How does your custom cipher work?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Why is it more secure than the Caesar Cipher?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Group Presentations 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Each group presents for 3-4 minutes.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Content to Cover: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Explanation of how their method works.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Demonstration (encode/decode a sample message).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Discussion of strengths and weaknesses.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“What would happen if your encryption key fell into the wrong hands?”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“How does your method compare to modern encryption standards?”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“Can you think of real-world applications for your encryption method?”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Plenary Discussion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Objective:</a:t>
            </a:r>
            <a:r>
              <a:rPr lang="en-GB" sz="1200">
                <a:solidFill>
                  <a:schemeClr val="dk1"/>
                </a:solidFill>
              </a:rPr>
              <a:t> Reflect on the encryption methods learned.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Discussion Questions: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“Which encryption method do you think is the strongest, and why?”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“How do modern methods like AES or RSA improve upon these historical methods?”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 Create Your Digital Footprint Management Plan</a:t>
            </a:r>
            <a:endParaRPr b="1" sz="12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b="1" lang="en-GB" sz="800">
                <a:solidFill>
                  <a:schemeClr val="dk1"/>
                </a:solidFill>
              </a:rPr>
              <a:t>Work Individually: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-GB" sz="800">
                <a:solidFill>
                  <a:schemeClr val="dk1"/>
                </a:solidFill>
              </a:rPr>
              <a:t>You will create your own Digital Footprint Management Plan based on what you learned in previous lessons.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b="1" lang="en-GB" sz="800">
                <a:solidFill>
                  <a:schemeClr val="dk1"/>
                </a:solidFill>
              </a:rPr>
              <a:t>Steps to Follow: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b="1" lang="en-GB" sz="800">
                <a:solidFill>
                  <a:schemeClr val="dk1"/>
                </a:solidFill>
              </a:rPr>
              <a:t>Monitoring:</a:t>
            </a:r>
            <a:endParaRPr b="1"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GB" sz="800">
                <a:solidFill>
                  <a:schemeClr val="dk1"/>
                </a:solidFill>
              </a:rPr>
              <a:t>Write down the specific actions you will take to monitor your online presence.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GB" sz="800">
                <a:solidFill>
                  <a:schemeClr val="dk1"/>
                </a:solidFill>
              </a:rPr>
              <a:t>Searching for your name online (Google yourself).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GB" sz="800">
                <a:solidFill>
                  <a:schemeClr val="dk1"/>
                </a:solidFill>
              </a:rPr>
              <a:t>Regularly reviewing privacy settings on social media platforms.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GB" sz="800">
                <a:solidFill>
                  <a:schemeClr val="dk1"/>
                </a:solidFill>
              </a:rPr>
              <a:t>Setting up alerts for your name to see when it appears online.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b="1" lang="en-GB" sz="800">
                <a:solidFill>
                  <a:schemeClr val="dk1"/>
                </a:solidFill>
              </a:rPr>
              <a:t>Controlling:</a:t>
            </a:r>
            <a:endParaRPr b="1"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GB" sz="800">
                <a:solidFill>
                  <a:schemeClr val="dk1"/>
                </a:solidFill>
              </a:rPr>
              <a:t>Identify how you will control what others can see about you online.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GB" sz="800">
                <a:solidFill>
                  <a:schemeClr val="dk1"/>
                </a:solidFill>
              </a:rPr>
              <a:t>Adjusting privacy settings on your social media accounts.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GB" sz="800">
                <a:solidFill>
                  <a:schemeClr val="dk1"/>
                </a:solidFill>
              </a:rPr>
              <a:t>Choosing who can see your posts and photos.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GB" sz="800">
                <a:solidFill>
                  <a:schemeClr val="dk1"/>
                </a:solidFill>
              </a:rPr>
              <a:t>Being mindful of what you share and who you share it with.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b="1" lang="en-GB" sz="800">
                <a:solidFill>
                  <a:schemeClr val="dk1"/>
                </a:solidFill>
              </a:rPr>
              <a:t>Minimising:</a:t>
            </a:r>
            <a:endParaRPr b="1"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GB" sz="800">
                <a:solidFill>
                  <a:schemeClr val="dk1"/>
                </a:solidFill>
              </a:rPr>
              <a:t>Think about steps you can take to reduce your digital footprint.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GB" sz="800">
                <a:solidFill>
                  <a:schemeClr val="dk1"/>
                </a:solidFill>
              </a:rPr>
              <a:t>Deleting old or unused online accounts.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GB" sz="800">
                <a:solidFill>
                  <a:schemeClr val="dk1"/>
                </a:solidFill>
              </a:rPr>
              <a:t>Limiting the amount of personal information you share.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GB" sz="800">
                <a:solidFill>
                  <a:schemeClr val="dk1"/>
                </a:solidFill>
              </a:rPr>
              <a:t>Being careful about what you post and the implications it might have.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b="1" lang="en-GB" sz="800">
                <a:solidFill>
                  <a:schemeClr val="dk1"/>
                </a:solidFill>
              </a:rPr>
              <a:t>Think Critically: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-GB" sz="800">
                <a:solidFill>
                  <a:schemeClr val="dk1"/>
                </a:solidFill>
              </a:rPr>
              <a:t>Reflect on your current online habits.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-GB" sz="800">
                <a:solidFill>
                  <a:schemeClr val="dk1"/>
                </a:solidFill>
              </a:rPr>
              <a:t>Consider: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GB" sz="800">
                <a:solidFill>
                  <a:schemeClr val="dk1"/>
                </a:solidFill>
              </a:rPr>
              <a:t>What changes could you make to enhance your online safety?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GB" sz="800">
                <a:solidFill>
                  <a:schemeClr val="dk1"/>
                </a:solidFill>
              </a:rPr>
              <a:t>Are there any habits you want to stop or start?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b="1" lang="en-GB" sz="800">
                <a:solidFill>
                  <a:schemeClr val="dk1"/>
                </a:solidFill>
              </a:rPr>
              <a:t>Complete Your Plan: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-GB" sz="800">
                <a:solidFill>
                  <a:schemeClr val="dk1"/>
                </a:solidFill>
              </a:rPr>
              <a:t>Fill in each section of the template thoughtfully.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-GB" sz="800">
                <a:solidFill>
                  <a:schemeClr val="dk1"/>
                </a:solidFill>
              </a:rPr>
              <a:t>Aim to create realistic and actionable strategies that you can implement.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Plenary: Sharing Strategies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Share your strategies and reflect on your learning.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Share with the class: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One key strategy you included in your plan.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Discussion Questions: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Why is it important to manage our digital footprints?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How can these strategies help us stay safe online?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Self-Assessment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00FF00"/>
                </a:highlight>
              </a:rPr>
              <a:t>All students will:</a:t>
            </a:r>
            <a:r>
              <a:rPr lang="en-GB" sz="1100">
                <a:solidFill>
                  <a:schemeClr val="dk1"/>
                </a:solidFill>
                <a:highlight>
                  <a:srgbClr val="00FF00"/>
                </a:highlight>
              </a:rPr>
              <a:t> Define encryption and demonstrate a simple encryption method.</a:t>
            </a:r>
            <a:endParaRPr sz="11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FFFF00"/>
                </a:highlight>
              </a:rPr>
              <a:t>Most students will:</a:t>
            </a:r>
            <a:r>
              <a:rPr lang="en-GB" sz="1100">
                <a:solidFill>
                  <a:schemeClr val="dk1"/>
                </a:solidFill>
                <a:highlight>
                  <a:srgbClr val="FFFF00"/>
                </a:highlight>
              </a:rPr>
              <a:t> Explain how encryption protects data in transit and at rest.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FF0000"/>
                </a:highlight>
              </a:rPr>
              <a:t>Some students will:</a:t>
            </a:r>
            <a:r>
              <a:rPr lang="en-GB" sz="1100">
                <a:solidFill>
                  <a:schemeClr val="dk1"/>
                </a:solidFill>
                <a:highlight>
                  <a:srgbClr val="FF0000"/>
                </a:highlight>
              </a:rPr>
              <a:t> Analyse encryption methods and evaluate their practical applications in the modern world.</a:t>
            </a:r>
            <a:endParaRPr b="1" sz="180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Review what we know about encryption.</a:t>
            </a:r>
            <a:endParaRPr b="1"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What do we know about encryption?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What could encryption be used for?</a:t>
            </a:r>
            <a:endParaRPr sz="12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8200" y="3314517"/>
            <a:ext cx="2179300" cy="14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The Importance of Encryption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Why is encryption essential?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-GB" sz="1200">
                <a:solidFill>
                  <a:schemeClr val="dk1"/>
                </a:solidFill>
              </a:rPr>
              <a:t>Protects Data:</a:t>
            </a:r>
            <a:r>
              <a:rPr lang="en-GB" sz="1200">
                <a:solidFill>
                  <a:schemeClr val="dk1"/>
                </a:solidFill>
              </a:rPr>
              <a:t> Ensures confidentiality of personal, financial, and sensitive information.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-GB" sz="1200">
                <a:solidFill>
                  <a:schemeClr val="dk1"/>
                </a:solidFill>
              </a:rPr>
              <a:t>Secures Communication:</a:t>
            </a:r>
            <a:r>
              <a:rPr lang="en-GB" sz="1200">
                <a:solidFill>
                  <a:schemeClr val="dk1"/>
                </a:solidFill>
              </a:rPr>
              <a:t> Protects emails, messages, and data transfers from eavesdropping.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-GB" sz="1200">
                <a:solidFill>
                  <a:schemeClr val="dk1"/>
                </a:solidFill>
              </a:rPr>
              <a:t>Maintains Trust:</a:t>
            </a:r>
            <a:r>
              <a:rPr lang="en-GB" sz="1200">
                <a:solidFill>
                  <a:schemeClr val="dk1"/>
                </a:solidFill>
              </a:rPr>
              <a:t> Essential for online transactions (banking, shopping) to build user confidence.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Types of Encryption: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Symmetric Encryption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Definition:</a:t>
            </a:r>
            <a:r>
              <a:rPr lang="en-GB" sz="1200">
                <a:solidFill>
                  <a:schemeClr val="dk1"/>
                </a:solidFill>
              </a:rPr>
              <a:t> A type of encryption where the same key is used for both encrypting and decrypting data.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How It Works: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The sender and receiver share a secret key.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The sender uses the key to encrypt the plaintext (readable data), transforming it into ciphertext (scrambled data).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The receiver uses the same key to decrypt the ciphertext back into plaintext.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Example: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-GB" sz="1200">
                <a:solidFill>
                  <a:schemeClr val="dk1"/>
                </a:solidFill>
              </a:rPr>
              <a:t>AES (Advanced Encryption Standard):</a:t>
            </a:r>
            <a:r>
              <a:rPr lang="en-GB" sz="1200">
                <a:solidFill>
                  <a:schemeClr val="dk1"/>
                </a:solidFill>
              </a:rPr>
              <a:t> Widely used for securing sensitive data, such as in financial transactions and data storage.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Strengths: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Fast and efficient for large amounts of data.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Weaknesses: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If the key is compromised, anyone with the key can decrypt the data.</a:t>
            </a:r>
            <a:endParaRPr b="1"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Types of Encryption: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Asymmetric Encryption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Definition:</a:t>
            </a:r>
            <a:r>
              <a:rPr lang="en-GB" sz="1200">
                <a:solidFill>
                  <a:schemeClr val="dk1"/>
                </a:solidFill>
              </a:rPr>
              <a:t> A type of encryption that uses two keys—a public key and a private key.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How It Works: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The public key is shared openly and can be used by anyone to encrypt messages.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The private key is kept secret and is used by the receiver to decrypt the messages.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Example: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-GB" sz="1200">
                <a:solidFill>
                  <a:schemeClr val="dk1"/>
                </a:solidFill>
              </a:rPr>
              <a:t>RSA (Rivest-Shamir-Adleman):</a:t>
            </a:r>
            <a:r>
              <a:rPr lang="en-GB" sz="1200">
                <a:solidFill>
                  <a:schemeClr val="dk1"/>
                </a:solidFill>
              </a:rPr>
              <a:t> Commonly used for secure data transmission, such as in SSL/TLS for web security.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Strengths: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More secure for key distribution since the private key never needs to be shared.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Weaknesses: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Slower than symmetric encryption due to complex algorithms.</a:t>
            </a:r>
            <a:endParaRPr b="1"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Types of Encryption: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Classical Ciphers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Definition:</a:t>
            </a:r>
            <a:r>
              <a:rPr lang="en-GB" sz="1100">
                <a:solidFill>
                  <a:schemeClr val="dk1"/>
                </a:solidFill>
              </a:rPr>
              <a:t> Historical encryption methods that were used before modern encryption techniques were developed.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Examples: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Caesar Cipher:</a:t>
            </a:r>
            <a:endParaRPr b="1"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GB" sz="1100">
                <a:solidFill>
                  <a:schemeClr val="dk1"/>
                </a:solidFill>
              </a:rPr>
              <a:t>Shifts letters by a fixed number (e.g., shifting by 3 means A becomes D).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en-GB" sz="1100">
                <a:solidFill>
                  <a:schemeClr val="dk1"/>
                </a:solidFill>
              </a:rPr>
              <a:t>Strengths:</a:t>
            </a:r>
            <a:r>
              <a:rPr lang="en-GB" sz="1100">
                <a:solidFill>
                  <a:schemeClr val="dk1"/>
                </a:solidFill>
              </a:rPr>
              <a:t> Simple to understand and use.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en-GB" sz="1100">
                <a:solidFill>
                  <a:schemeClr val="dk1"/>
                </a:solidFill>
              </a:rPr>
              <a:t>Weaknesses:</a:t>
            </a:r>
            <a:r>
              <a:rPr lang="en-GB" sz="1100">
                <a:solidFill>
                  <a:schemeClr val="dk1"/>
                </a:solidFill>
              </a:rPr>
              <a:t> Easily broken with frequency analysis.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Atbash Cipher:</a:t>
            </a:r>
            <a:endParaRPr b="1"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GB" sz="1100">
                <a:solidFill>
                  <a:schemeClr val="dk1"/>
                </a:solidFill>
              </a:rPr>
              <a:t>A substitution cipher that reverses the alphabet (A becomes Z, B becomes Y).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en-GB" sz="1100">
                <a:solidFill>
                  <a:schemeClr val="dk1"/>
                </a:solidFill>
              </a:rPr>
              <a:t>Strengths:</a:t>
            </a:r>
            <a:r>
              <a:rPr lang="en-GB" sz="1100">
                <a:solidFill>
                  <a:schemeClr val="dk1"/>
                </a:solidFill>
              </a:rPr>
              <a:t> Easy to implement.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en-GB" sz="1100">
                <a:solidFill>
                  <a:schemeClr val="dk1"/>
                </a:solidFill>
              </a:rPr>
              <a:t>Weaknesses:</a:t>
            </a:r>
            <a:r>
              <a:rPr lang="en-GB" sz="1100">
                <a:solidFill>
                  <a:schemeClr val="dk1"/>
                </a:solidFill>
              </a:rPr>
              <a:t> Very weak security, as there are only 26 possible substitutions.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Vigenère Cipher:</a:t>
            </a:r>
            <a:endParaRPr b="1"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GB" sz="1100">
                <a:solidFill>
                  <a:schemeClr val="dk1"/>
                </a:solidFill>
              </a:rPr>
              <a:t>Uses a keyword to shift letters, creating a more complex substitution.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en-GB" sz="1100">
                <a:solidFill>
                  <a:schemeClr val="dk1"/>
                </a:solidFill>
              </a:rPr>
              <a:t>Strengths:</a:t>
            </a:r>
            <a:r>
              <a:rPr lang="en-GB" sz="1100">
                <a:solidFill>
                  <a:schemeClr val="dk1"/>
                </a:solidFill>
              </a:rPr>
              <a:t> More secure than simple ciphers because it uses multiple shifting alphabets.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en-GB" sz="1100">
                <a:solidFill>
                  <a:schemeClr val="dk1"/>
                </a:solidFill>
              </a:rPr>
              <a:t>Weaknesses:</a:t>
            </a:r>
            <a:r>
              <a:rPr lang="en-GB" sz="1100">
                <a:solidFill>
                  <a:schemeClr val="dk1"/>
                </a:solidFill>
              </a:rPr>
              <a:t> Still vulnerable to certain types of attacks if the keyword is short.</a:t>
            </a:r>
            <a:endParaRPr b="1"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dk1"/>
                </a:solidFill>
              </a:rPr>
              <a:t>Explore and practice different encryption methods in groups.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dk1"/>
                </a:solidFill>
              </a:rPr>
              <a:t>Group Setup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-GB" sz="800">
                <a:solidFill>
                  <a:schemeClr val="dk1"/>
                </a:solidFill>
              </a:rPr>
              <a:t>Form groups of 4-5.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-GB" sz="800">
                <a:solidFill>
                  <a:schemeClr val="dk1"/>
                </a:solidFill>
              </a:rPr>
              <a:t>Assigned Methods: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-GB" sz="800">
                <a:solidFill>
                  <a:schemeClr val="dk1"/>
                </a:solidFill>
              </a:rPr>
              <a:t>Group 1: </a:t>
            </a:r>
            <a:r>
              <a:rPr b="1" lang="en-GB" sz="800">
                <a:solidFill>
                  <a:schemeClr val="dk1"/>
                </a:solidFill>
              </a:rPr>
              <a:t>Caesar Cipher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-GB" sz="800">
                <a:solidFill>
                  <a:schemeClr val="dk1"/>
                </a:solidFill>
              </a:rPr>
              <a:t>Group 2: </a:t>
            </a:r>
            <a:r>
              <a:rPr b="1" lang="en-GB" sz="800">
                <a:solidFill>
                  <a:schemeClr val="dk1"/>
                </a:solidFill>
              </a:rPr>
              <a:t>Atbash Cipher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-GB" sz="800">
                <a:solidFill>
                  <a:schemeClr val="dk1"/>
                </a:solidFill>
              </a:rPr>
              <a:t>Group 3: </a:t>
            </a:r>
            <a:r>
              <a:rPr b="1" lang="en-GB" sz="800">
                <a:solidFill>
                  <a:schemeClr val="dk1"/>
                </a:solidFill>
              </a:rPr>
              <a:t>Vigenère Cipher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-GB" sz="800">
                <a:solidFill>
                  <a:schemeClr val="dk1"/>
                </a:solidFill>
              </a:rPr>
              <a:t>Group 4: </a:t>
            </a:r>
            <a:r>
              <a:rPr b="1" lang="en-GB" sz="800">
                <a:solidFill>
                  <a:schemeClr val="dk1"/>
                </a:solidFill>
              </a:rPr>
              <a:t>Substitution Cipher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dk1"/>
                </a:solidFill>
              </a:rPr>
              <a:t>Instructions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b="1" lang="en-GB" sz="800">
                <a:solidFill>
                  <a:schemeClr val="dk1"/>
                </a:solidFill>
              </a:rPr>
              <a:t>Research your method</a:t>
            </a:r>
            <a:r>
              <a:rPr lang="en-GB" sz="800">
                <a:solidFill>
                  <a:schemeClr val="dk1"/>
                </a:solidFill>
              </a:rPr>
              <a:t> using the provided handouts.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b="1" lang="en-GB" sz="800">
                <a:solidFill>
                  <a:schemeClr val="dk1"/>
                </a:solidFill>
              </a:rPr>
              <a:t>Discuss</a:t>
            </a:r>
            <a:r>
              <a:rPr lang="en-GB" sz="800">
                <a:solidFill>
                  <a:schemeClr val="dk1"/>
                </a:solidFill>
              </a:rPr>
              <a:t> how it works and its key features.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b="1" lang="en-GB" sz="800">
                <a:solidFill>
                  <a:schemeClr val="dk1"/>
                </a:solidFill>
              </a:rPr>
              <a:t>Encode and decode</a:t>
            </a:r>
            <a:r>
              <a:rPr lang="en-GB" sz="800">
                <a:solidFill>
                  <a:schemeClr val="dk1"/>
                </a:solidFill>
              </a:rPr>
              <a:t> at least 3 messages using your method.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-GB" sz="800">
                <a:solidFill>
                  <a:schemeClr val="dk1"/>
                </a:solidFill>
              </a:rPr>
              <a:t>Prepare to </a:t>
            </a:r>
            <a:r>
              <a:rPr b="1" lang="en-GB" sz="800">
                <a:solidFill>
                  <a:schemeClr val="dk1"/>
                </a:solidFill>
              </a:rPr>
              <a:t>demonstrate</a:t>
            </a:r>
            <a:r>
              <a:rPr lang="en-GB" sz="800">
                <a:solidFill>
                  <a:schemeClr val="dk1"/>
                </a:solidFill>
              </a:rPr>
              <a:t> your encoding process.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-GB" sz="800">
                <a:solidFill>
                  <a:schemeClr val="dk1"/>
                </a:solidFill>
              </a:rPr>
              <a:t>Create a </a:t>
            </a:r>
            <a:r>
              <a:rPr b="1" lang="en-GB" sz="800">
                <a:solidFill>
                  <a:schemeClr val="dk1"/>
                </a:solidFill>
              </a:rPr>
              <a:t>3-minute presentation</a:t>
            </a:r>
            <a:r>
              <a:rPr lang="en-GB" sz="800">
                <a:solidFill>
                  <a:schemeClr val="dk1"/>
                </a:solidFill>
              </a:rPr>
              <a:t> covering: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b="1" lang="en-GB" sz="800">
                <a:solidFill>
                  <a:schemeClr val="dk1"/>
                </a:solidFill>
              </a:rPr>
              <a:t>How it works</a:t>
            </a:r>
            <a:endParaRPr b="1"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b="1" lang="en-GB" sz="800">
                <a:solidFill>
                  <a:schemeClr val="dk1"/>
                </a:solidFill>
              </a:rPr>
              <a:t>Demonstration</a:t>
            </a:r>
            <a:r>
              <a:rPr lang="en-GB" sz="800">
                <a:solidFill>
                  <a:schemeClr val="dk1"/>
                </a:solidFill>
              </a:rPr>
              <a:t> of encoding/decoding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b="1" lang="en-GB" sz="800">
                <a:solidFill>
                  <a:schemeClr val="dk1"/>
                </a:solidFill>
              </a:rPr>
              <a:t>Strengths and weaknesses</a:t>
            </a:r>
            <a:endParaRPr b="1"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Group 1: Caesar Cipher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What It Is: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A substitution cipher that shifts letters by a set number.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-GB" sz="1200">
                <a:solidFill>
                  <a:schemeClr val="dk1"/>
                </a:solidFill>
              </a:rPr>
              <a:t>Example:</a:t>
            </a:r>
            <a:r>
              <a:rPr lang="en-GB" sz="1200">
                <a:solidFill>
                  <a:schemeClr val="dk1"/>
                </a:solidFill>
              </a:rPr>
              <a:t> Shift by 3 → A becomes D, B becomes 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Task: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Use a Caesar Cipher wheel or a digital tool to encode and decode messages.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Discussion Questions: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Why is the Caesar Cipher easily broken?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What historical uses did it have?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Group 2: Atbash Cipher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What It Is: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A substitution cipher where the alphabet is reversed.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-GB" sz="1200">
                <a:solidFill>
                  <a:schemeClr val="dk1"/>
                </a:solidFill>
              </a:rPr>
              <a:t>Example:</a:t>
            </a:r>
            <a:r>
              <a:rPr lang="en-GB" sz="1200">
                <a:solidFill>
                  <a:schemeClr val="dk1"/>
                </a:solidFill>
              </a:rPr>
              <a:t> A → Z, B → 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Task: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Encode and decode messages using an Atbash key.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Discussion Questions: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How does this method work, and why is it easy to break?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What historical uses did the Atbash cipher have?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