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76e2fa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76e2fa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Visual Recommendation: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Use an </a:t>
            </a:r>
            <a:r>
              <a:rPr b="1" lang="en-GB">
                <a:solidFill>
                  <a:schemeClr val="dk1"/>
                </a:solidFill>
              </a:rPr>
              <a:t>animated whiteboard visual</a:t>
            </a:r>
            <a:r>
              <a:rPr lang="en-GB">
                <a:solidFill>
                  <a:schemeClr val="dk1"/>
                </a:solidFill>
              </a:rPr>
              <a:t> showing a computer network under attack.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76e2fa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76e2fa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Visual Recommendation: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Use an </a:t>
            </a:r>
            <a:r>
              <a:rPr b="1" lang="en-GB">
                <a:solidFill>
                  <a:schemeClr val="dk1"/>
                </a:solidFill>
              </a:rPr>
              <a:t>animated whiteboard visual</a:t>
            </a:r>
            <a:r>
              <a:rPr lang="en-GB">
                <a:solidFill>
                  <a:schemeClr val="dk1"/>
                </a:solidFill>
              </a:rPr>
              <a:t> showing a computer network under attack.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476e2fa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476e2fa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Visual Recommendation: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Use an </a:t>
            </a:r>
            <a:r>
              <a:rPr b="1" lang="en-GB">
                <a:solidFill>
                  <a:schemeClr val="dk1"/>
                </a:solidFill>
              </a:rPr>
              <a:t>animated whiteboard visual</a:t>
            </a:r>
            <a:r>
              <a:rPr lang="en-GB">
                <a:solidFill>
                  <a:schemeClr val="dk1"/>
                </a:solidFill>
              </a:rPr>
              <a:t> showing a computer network under attack.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76e2fa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76e2fa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Visual Recommendation: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Use an </a:t>
            </a:r>
            <a:r>
              <a:rPr b="1" lang="en-GB">
                <a:solidFill>
                  <a:schemeClr val="dk1"/>
                </a:solidFill>
              </a:rPr>
              <a:t>animated whiteboard visual</a:t>
            </a:r>
            <a:r>
              <a:rPr lang="en-GB">
                <a:solidFill>
                  <a:schemeClr val="dk1"/>
                </a:solidFill>
              </a:rPr>
              <a:t> showing a computer network under attack.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476e2fa5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476e2fa5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Visual Recommendation: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Use an </a:t>
            </a:r>
            <a:r>
              <a:rPr b="1" lang="en-GB">
                <a:solidFill>
                  <a:schemeClr val="dk1"/>
                </a:solidFill>
              </a:rPr>
              <a:t>animated whiteboard visual</a:t>
            </a:r>
            <a:r>
              <a:rPr lang="en-GB">
                <a:solidFill>
                  <a:schemeClr val="dk1"/>
                </a:solidFill>
              </a:rPr>
              <a:t> showing a computer network under attack.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476e2fa5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476e2fa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Visual Recommendation: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Use an </a:t>
            </a:r>
            <a:r>
              <a:rPr b="1" lang="en-GB">
                <a:solidFill>
                  <a:schemeClr val="dk1"/>
                </a:solidFill>
              </a:rPr>
              <a:t>animated whiteboard visual</a:t>
            </a:r>
            <a:r>
              <a:rPr lang="en-GB">
                <a:solidFill>
                  <a:schemeClr val="dk1"/>
                </a:solidFill>
              </a:rPr>
              <a:t> showing a computer network under attack.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76e2fa5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76e2fa5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Visual Recommendation: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Use an </a:t>
            </a:r>
            <a:r>
              <a:rPr b="1" lang="en-GB">
                <a:solidFill>
                  <a:schemeClr val="dk1"/>
                </a:solidFill>
              </a:rPr>
              <a:t>animated whiteboard visual</a:t>
            </a:r>
            <a:r>
              <a:rPr lang="en-GB">
                <a:solidFill>
                  <a:schemeClr val="dk1"/>
                </a:solidFill>
              </a:rPr>
              <a:t> showing a computer network under attack.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Learning Objectives: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develop practical strategies for preventing malware infections.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create a comprehensive guide that explains how to respond to malware attacks.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evaluate different prevention and response techniques, using real-world case studies.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Success Criteria: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Understand basic strategies to prevent malware infections and respond to them.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Create a detailed guide explaining how to prevent and respond to malware attacks.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Analyse real-world malware attacks and evaluate response methods.</a:t>
            </a:r>
            <a:endParaRPr sz="11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Recap – Lessons from the Malware Simulation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“What was the most challenging aspect of containing the malware?”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“What strategies worked best for stopping the attack?”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“What prevention strategies could have stopped the infection?”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" name="Google Shape;60;p14"/>
          <p:cNvSpPr txBox="1"/>
          <p:nvPr/>
        </p:nvSpPr>
        <p:spPr>
          <a:xfrm>
            <a:off x="4814525" y="3644125"/>
            <a:ext cx="30000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AFL (Assessment for Learning) Check: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Ask for a </a:t>
            </a:r>
            <a:r>
              <a:rPr b="1" lang="en-GB" sz="1100">
                <a:solidFill>
                  <a:schemeClr val="dk1"/>
                </a:solidFill>
              </a:rPr>
              <a:t>show of hands</a:t>
            </a:r>
            <a:r>
              <a:rPr lang="en-GB" sz="1100">
                <a:solidFill>
                  <a:schemeClr val="dk1"/>
                </a:solidFill>
              </a:rPr>
              <a:t>: “Who found it difficult to contain the malware?”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What is Malware?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Malware is </a:t>
            </a:r>
            <a:r>
              <a:rPr b="1" lang="en-GB" sz="1100">
                <a:solidFill>
                  <a:schemeClr val="dk1"/>
                </a:solidFill>
              </a:rPr>
              <a:t>malicious software</a:t>
            </a:r>
            <a:r>
              <a:rPr lang="en-GB" sz="1100">
                <a:solidFill>
                  <a:schemeClr val="dk1"/>
                </a:solidFill>
              </a:rPr>
              <a:t> designed to harm systems or steal information. There are many types of malware, and today we’re focusing on a few key ones: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Viruses</a:t>
            </a:r>
            <a:r>
              <a:rPr lang="en-GB" sz="1100">
                <a:solidFill>
                  <a:schemeClr val="dk1"/>
                </a:solidFill>
              </a:rPr>
              <a:t> replicate themselves and spread through systems, just like a human virus spreads from person to person.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Ransomware</a:t>
            </a:r>
            <a:r>
              <a:rPr lang="en-GB" sz="1100">
                <a:solidFill>
                  <a:schemeClr val="dk1"/>
                </a:solidFill>
              </a:rPr>
              <a:t> locks or encrypts your files and demands a ransom to get them back. Remember our simulation – ransomware was the main malware.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Spyware</a:t>
            </a:r>
            <a:r>
              <a:rPr lang="en-GB" sz="1100">
                <a:solidFill>
                  <a:schemeClr val="dk1"/>
                </a:solidFill>
              </a:rPr>
              <a:t> secretly monitors your actions without your consent – it’s like having a spy watching everything you do online.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Trojans</a:t>
            </a:r>
            <a:r>
              <a:rPr lang="en-GB" sz="1100">
                <a:solidFill>
                  <a:schemeClr val="dk1"/>
                </a:solidFill>
              </a:rPr>
              <a:t> look like safe programs, but once you open them, they reveal their harmful code.”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Developing Your Malware Prevention &amp; Response Guide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Your Task:</a:t>
            </a:r>
            <a:r>
              <a:rPr lang="en-GB" sz="1100">
                <a:solidFill>
                  <a:schemeClr val="dk1"/>
                </a:solidFill>
              </a:rPr>
              <a:t> Create a </a:t>
            </a:r>
            <a:r>
              <a:rPr b="1" lang="en-GB" sz="1100">
                <a:solidFill>
                  <a:schemeClr val="dk1"/>
                </a:solidFill>
              </a:rPr>
              <a:t>Malware Prevention and Response Guide</a:t>
            </a:r>
            <a:r>
              <a:rPr lang="en-GB" sz="1100">
                <a:solidFill>
                  <a:schemeClr val="dk1"/>
                </a:solidFill>
              </a:rPr>
              <a:t> that covers: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What is Malware?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How Does Malware Spread?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Prevention Techniques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Responding to an Attack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Case Study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Now it’s your turn to </a:t>
            </a:r>
            <a:r>
              <a:rPr b="1" lang="en-GB" sz="1100">
                <a:solidFill>
                  <a:schemeClr val="dk1"/>
                </a:solidFill>
              </a:rPr>
              <a:t>create a guide</a:t>
            </a:r>
            <a:r>
              <a:rPr lang="en-GB" sz="1100">
                <a:solidFill>
                  <a:schemeClr val="dk1"/>
                </a:solidFill>
              </a:rPr>
              <a:t>. </a:t>
            </a:r>
            <a:r>
              <a:rPr lang="en-GB" sz="1100">
                <a:solidFill>
                  <a:schemeClr val="dk1"/>
                </a:solidFill>
              </a:rPr>
              <a:t>You’re going to make a </a:t>
            </a:r>
            <a:r>
              <a:rPr b="1" lang="en-GB" sz="1100">
                <a:solidFill>
                  <a:schemeClr val="dk1"/>
                </a:solidFill>
              </a:rPr>
              <a:t>Malware Prevention and Response Guide</a:t>
            </a:r>
            <a:r>
              <a:rPr lang="en-GB" sz="1100">
                <a:solidFill>
                  <a:schemeClr val="dk1"/>
                </a:solidFill>
              </a:rPr>
              <a:t>. This guide will be something that could help someone protect their computer from malware and respond to an attack if it happens.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There are 5 sections in this guide: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What is Malware?</a:t>
            </a:r>
            <a:r>
              <a:rPr lang="en-GB" sz="1100">
                <a:solidFill>
                  <a:schemeClr val="dk1"/>
                </a:solidFill>
              </a:rPr>
              <a:t> – Explain what malware is and its different types.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How Does Malware Spread?</a:t>
            </a:r>
            <a:r>
              <a:rPr lang="en-GB" sz="1100">
                <a:solidFill>
                  <a:schemeClr val="dk1"/>
                </a:solidFill>
              </a:rPr>
              <a:t> – Describe how malware gets into systems (e.g., phishing emails, malicious websites).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Prevention Techniques</a:t>
            </a:r>
            <a:r>
              <a:rPr lang="en-GB" sz="1100">
                <a:solidFill>
                  <a:schemeClr val="dk1"/>
                </a:solidFill>
              </a:rPr>
              <a:t> – List key strategies to stop malware from infecting your system (e.g., using antivirus software, safe browsing).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Responding to an Attack</a:t>
            </a:r>
            <a:r>
              <a:rPr lang="en-GB" sz="1100">
                <a:solidFill>
                  <a:schemeClr val="dk1"/>
                </a:solidFill>
              </a:rPr>
              <a:t> – Provide a step-by-step guide on how to respond to a malware infection.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Case Study</a:t>
            </a:r>
            <a:r>
              <a:rPr lang="en-GB" sz="1100">
                <a:solidFill>
                  <a:schemeClr val="dk1"/>
                </a:solidFill>
              </a:rPr>
              <a:t> – Choose a </a:t>
            </a:r>
            <a:r>
              <a:rPr b="1" lang="en-GB" sz="1100">
                <a:solidFill>
                  <a:schemeClr val="dk1"/>
                </a:solidFill>
              </a:rPr>
              <a:t>real-world malware attack</a:t>
            </a:r>
            <a:r>
              <a:rPr lang="en-GB" sz="1100">
                <a:solidFill>
                  <a:schemeClr val="dk1"/>
                </a:solidFill>
              </a:rPr>
              <a:t> like WannaCry or Stuxnet and explain how it spread, what damage it caused, and how it was stopped.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100">
                <a:solidFill>
                  <a:schemeClr val="dk1"/>
                </a:solidFill>
              </a:rPr>
            </a:br>
            <a:r>
              <a:rPr b="1" lang="en-GB" sz="1100">
                <a:solidFill>
                  <a:schemeClr val="dk1"/>
                </a:solidFill>
              </a:rPr>
              <a:t>Work individually or in pairs</a:t>
            </a:r>
            <a:r>
              <a:rPr lang="en-GB" sz="1100">
                <a:solidFill>
                  <a:schemeClr val="dk1"/>
                </a:solidFill>
              </a:rPr>
              <a:t> to complete your guide. I will be walking around to answer questions.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325" y="4138625"/>
            <a:ext cx="1563151" cy="1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Writing Your Guide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What is Malware?</a:t>
            </a:r>
            <a:r>
              <a:rPr lang="en-GB" sz="1100">
                <a:solidFill>
                  <a:schemeClr val="dk1"/>
                </a:solidFill>
              </a:rPr>
              <a:t> – Define what malware is and explain </a:t>
            </a:r>
            <a:r>
              <a:rPr b="1" lang="en-GB" sz="1100">
                <a:solidFill>
                  <a:schemeClr val="dk1"/>
                </a:solidFill>
              </a:rPr>
              <a:t>different types</a:t>
            </a:r>
            <a:r>
              <a:rPr lang="en-GB" sz="1100">
                <a:solidFill>
                  <a:schemeClr val="dk1"/>
                </a:solidFill>
              </a:rPr>
              <a:t>. Use the information we talked about earlier – viruses, ransomware, spyware.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How Does Malware Spread?</a:t>
            </a:r>
            <a:r>
              <a:rPr lang="en-GB" sz="1100">
                <a:solidFill>
                  <a:schemeClr val="dk1"/>
                </a:solidFill>
              </a:rPr>
              <a:t> – Explain how malware can infect your computer. Think about things like </a:t>
            </a:r>
            <a:r>
              <a:rPr b="1" lang="en-GB" sz="1100">
                <a:solidFill>
                  <a:schemeClr val="dk1"/>
                </a:solidFill>
              </a:rPr>
              <a:t>phishing emails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fake websites</a:t>
            </a:r>
            <a:r>
              <a:rPr lang="en-GB" sz="1100">
                <a:solidFill>
                  <a:schemeClr val="dk1"/>
                </a:solidFill>
              </a:rPr>
              <a:t>, or </a:t>
            </a:r>
            <a:r>
              <a:rPr b="1" lang="en-GB" sz="1100">
                <a:solidFill>
                  <a:schemeClr val="dk1"/>
                </a:solidFill>
              </a:rPr>
              <a:t>infected files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Prevention Techniques</a:t>
            </a:r>
            <a:r>
              <a:rPr lang="en-GB" sz="1100">
                <a:solidFill>
                  <a:schemeClr val="dk1"/>
                </a:solidFill>
              </a:rPr>
              <a:t> – List </a:t>
            </a:r>
            <a:r>
              <a:rPr b="1" lang="en-GB" sz="1100">
                <a:solidFill>
                  <a:schemeClr val="dk1"/>
                </a:solidFill>
              </a:rPr>
              <a:t>3 key ways</a:t>
            </a:r>
            <a:r>
              <a:rPr lang="en-GB" sz="1100">
                <a:solidFill>
                  <a:schemeClr val="dk1"/>
                </a:solidFill>
              </a:rPr>
              <a:t> to prevent malware infections, like using </a:t>
            </a:r>
            <a:r>
              <a:rPr b="1" lang="en-GB" sz="1100">
                <a:solidFill>
                  <a:schemeClr val="dk1"/>
                </a:solidFill>
              </a:rPr>
              <a:t>antivirus software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updating your software regularly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Responding to an Attack</a:t>
            </a:r>
            <a:r>
              <a:rPr lang="en-GB" sz="1100">
                <a:solidFill>
                  <a:schemeClr val="dk1"/>
                </a:solidFill>
              </a:rPr>
              <a:t> – Write a </a:t>
            </a:r>
            <a:r>
              <a:rPr b="1" lang="en-GB" sz="1100">
                <a:solidFill>
                  <a:schemeClr val="dk1"/>
                </a:solidFill>
              </a:rPr>
              <a:t>step-by-step guide</a:t>
            </a:r>
            <a:r>
              <a:rPr lang="en-GB" sz="1100">
                <a:solidFill>
                  <a:schemeClr val="dk1"/>
                </a:solidFill>
              </a:rPr>
              <a:t> on how to respond when a system is infected. You could include steps like </a:t>
            </a:r>
            <a:r>
              <a:rPr b="1" lang="en-GB" sz="1100">
                <a:solidFill>
                  <a:schemeClr val="dk1"/>
                </a:solidFill>
              </a:rPr>
              <a:t>disconnecting the system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running antivirus scans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Case Study</a:t>
            </a:r>
            <a:r>
              <a:rPr lang="en-GB" sz="1100">
                <a:solidFill>
                  <a:schemeClr val="dk1"/>
                </a:solidFill>
              </a:rPr>
              <a:t> – Choose a </a:t>
            </a:r>
            <a:r>
              <a:rPr b="1" lang="en-GB" sz="1100">
                <a:solidFill>
                  <a:schemeClr val="dk1"/>
                </a:solidFill>
              </a:rPr>
              <a:t>real-world malware attack</a:t>
            </a:r>
            <a:r>
              <a:rPr lang="en-GB" sz="1100">
                <a:solidFill>
                  <a:schemeClr val="dk1"/>
                </a:solidFill>
              </a:rPr>
              <a:t> to include. It could be something like </a:t>
            </a:r>
            <a:r>
              <a:rPr b="1" lang="en-GB" sz="1100">
                <a:solidFill>
                  <a:schemeClr val="dk1"/>
                </a:solidFill>
              </a:rPr>
              <a:t>WannaCry</a:t>
            </a:r>
            <a:r>
              <a:rPr lang="en-GB" sz="1100">
                <a:solidFill>
                  <a:schemeClr val="dk1"/>
                </a:solidFill>
              </a:rPr>
              <a:t> or </a:t>
            </a:r>
            <a:r>
              <a:rPr b="1" lang="en-GB" sz="1100">
                <a:solidFill>
                  <a:schemeClr val="dk1"/>
                </a:solidFill>
              </a:rPr>
              <a:t>Stuxnet</a:t>
            </a:r>
            <a:r>
              <a:rPr lang="en-GB" sz="1100">
                <a:solidFill>
                  <a:schemeClr val="dk1"/>
                </a:solidFill>
              </a:rPr>
              <a:t>. Explain how it spread, the damage it caused, and how it was stopped.”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Make sure your guide is </a:t>
            </a:r>
            <a:r>
              <a:rPr b="1" lang="en-GB" sz="1100">
                <a:solidFill>
                  <a:schemeClr val="dk1"/>
                </a:solidFill>
              </a:rPr>
              <a:t>clear, well-organised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b="1" lang="en-GB" sz="1100">
                <a:solidFill>
                  <a:schemeClr val="dk1"/>
                </a:solidFill>
              </a:rPr>
              <a:t>easy to understand</a:t>
            </a:r>
            <a:r>
              <a:rPr lang="en-GB" sz="1100">
                <a:solidFill>
                  <a:schemeClr val="dk1"/>
                </a:solidFill>
              </a:rPr>
              <a:t>. If someone else were to read this, would they know how to prevent and respond to malware?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325" y="4138625"/>
            <a:ext cx="1563151" cy="1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Plenary – Sharing Your Prevention Tips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Now, let’s share some of your ideas. I want </a:t>
            </a:r>
            <a:r>
              <a:rPr b="1" lang="en-GB" sz="1100">
                <a:solidFill>
                  <a:schemeClr val="dk1"/>
                </a:solidFill>
              </a:rPr>
              <a:t>each pair</a:t>
            </a:r>
            <a:r>
              <a:rPr lang="en-GB" sz="1100">
                <a:solidFill>
                  <a:schemeClr val="dk1"/>
                </a:solidFill>
              </a:rPr>
              <a:t> to share with the class: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One key prevention technique</a:t>
            </a:r>
            <a:r>
              <a:rPr lang="en-GB" sz="1100">
                <a:solidFill>
                  <a:schemeClr val="dk1"/>
                </a:solidFill>
              </a:rPr>
              <a:t> you included in your guide.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What’s the </a:t>
            </a:r>
            <a:r>
              <a:rPr b="1" lang="en-GB" sz="1100">
                <a:solidFill>
                  <a:schemeClr val="dk1"/>
                </a:solidFill>
              </a:rPr>
              <a:t>first step</a:t>
            </a:r>
            <a:r>
              <a:rPr lang="en-GB" sz="1100">
                <a:solidFill>
                  <a:schemeClr val="dk1"/>
                </a:solidFill>
              </a:rPr>
              <a:t> you’d take if your system was infected with malware?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Which </a:t>
            </a:r>
            <a:r>
              <a:rPr b="1" lang="en-GB" sz="1100">
                <a:solidFill>
                  <a:schemeClr val="dk1"/>
                </a:solidFill>
              </a:rPr>
              <a:t>real-world malware attack</a:t>
            </a:r>
            <a:r>
              <a:rPr lang="en-GB" sz="1100">
                <a:solidFill>
                  <a:schemeClr val="dk1"/>
                </a:solidFill>
              </a:rPr>
              <a:t> did you research, and what did you learn from it?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What can individuals and companies do to protect themselves from malware?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Remember, </a:t>
            </a:r>
            <a:r>
              <a:rPr b="1" lang="en-GB" sz="1100">
                <a:solidFill>
                  <a:schemeClr val="dk1"/>
                </a:solidFill>
              </a:rPr>
              <a:t>prevention</a:t>
            </a:r>
            <a:r>
              <a:rPr lang="en-GB" sz="1100">
                <a:solidFill>
                  <a:schemeClr val="dk1"/>
                </a:solidFill>
              </a:rPr>
              <a:t> is key, but knowing how to </a:t>
            </a:r>
            <a:r>
              <a:rPr b="1" lang="en-GB" sz="1100">
                <a:solidFill>
                  <a:schemeClr val="dk1"/>
                </a:solidFill>
              </a:rPr>
              <a:t>respond quickly</a:t>
            </a:r>
            <a:r>
              <a:rPr lang="en-GB" sz="1100">
                <a:solidFill>
                  <a:schemeClr val="dk1"/>
                </a:solidFill>
              </a:rPr>
              <a:t> is just as important.”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Self-Assessment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Understand basic strategies to prevent malware infections and respond to them.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Create a detailed guide explaining how to prevent and respond to malware attacks.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Analyse real-world malware attacks and evaluate response methods.</a:t>
            </a:r>
            <a:endParaRPr sz="11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On a scale from 1 to 5, I want you to rate how confident you feel about what we’ve learned today. </a:t>
            </a:r>
            <a:r>
              <a:rPr b="1" lang="en-GB" sz="1100">
                <a:solidFill>
                  <a:schemeClr val="dk1"/>
                </a:solidFill>
              </a:rPr>
              <a:t>1 means not confident at all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b="1" lang="en-GB" sz="1100">
                <a:solidFill>
                  <a:schemeClr val="dk1"/>
                </a:solidFill>
              </a:rPr>
              <a:t>5 means very confident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Can you </a:t>
            </a:r>
            <a:r>
              <a:rPr b="1" lang="en-GB" sz="1100">
                <a:solidFill>
                  <a:schemeClr val="dk1"/>
                </a:solidFill>
              </a:rPr>
              <a:t>explain malware</a:t>
            </a:r>
            <a:r>
              <a:rPr lang="en-GB" sz="1100">
                <a:solidFill>
                  <a:schemeClr val="dk1"/>
                </a:solidFill>
              </a:rPr>
              <a:t> and its different types?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Can you </a:t>
            </a:r>
            <a:r>
              <a:rPr b="1" lang="en-GB" sz="1100">
                <a:solidFill>
                  <a:schemeClr val="dk1"/>
                </a:solidFill>
              </a:rPr>
              <a:t>describe how malware spreads</a:t>
            </a:r>
            <a:r>
              <a:rPr lang="en-GB" sz="1100">
                <a:solidFill>
                  <a:schemeClr val="dk1"/>
                </a:solidFill>
              </a:rPr>
              <a:t>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Can you </a:t>
            </a:r>
            <a:r>
              <a:rPr b="1" lang="en-GB" sz="1100">
                <a:solidFill>
                  <a:schemeClr val="dk1"/>
                </a:solidFill>
              </a:rPr>
              <a:t>list prevention strategies</a:t>
            </a:r>
            <a:r>
              <a:rPr lang="en-GB" sz="1100">
                <a:solidFill>
                  <a:schemeClr val="dk1"/>
                </a:solidFill>
              </a:rPr>
              <a:t> to stop malware?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Do you feel confident that you can </a:t>
            </a:r>
            <a:r>
              <a:rPr b="1" lang="en-GB" sz="1100">
                <a:solidFill>
                  <a:schemeClr val="dk1"/>
                </a:solidFill>
              </a:rPr>
              <a:t>respond to a malware attack</a:t>
            </a:r>
            <a:r>
              <a:rPr lang="en-GB" sz="1100">
                <a:solidFill>
                  <a:schemeClr val="dk1"/>
                </a:solidFill>
              </a:rPr>
              <a:t>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