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66eafe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66eafe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47c9bd6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47c9bd6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47c9bd62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47c9bd62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47c9bd6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47c9bd6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47c9bd62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47c9bd62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47c9bd62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47c9bd62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47c9bd62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47c9bd62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47c9bd62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47c9bd62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Learning Objectives: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 can explain the concept of social engineering and its psychological manipulation techniques.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 can identify advanced tactics used in social engineering attacks (e.g., vishing, smishing).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 can develop a comprehensive action plan to protect myself and others from social engineering threats.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Success Criteria: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00FF00"/>
                </a:highlight>
              </a:rPr>
              <a:t>All:</a:t>
            </a:r>
            <a:r>
              <a:rPr lang="en-GB" sz="1100">
                <a:solidFill>
                  <a:schemeClr val="dk1"/>
                </a:solidFill>
                <a:highlight>
                  <a:srgbClr val="00FF00"/>
                </a:highlight>
              </a:rPr>
              <a:t> Describe advanced social engineering tactics and their implications.</a:t>
            </a:r>
            <a:endParaRPr sz="11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FF00"/>
                </a:highlight>
              </a:rPr>
              <a:t>Most:</a:t>
            </a:r>
            <a:r>
              <a:rPr lang="en-GB" sz="1100">
                <a:solidFill>
                  <a:schemeClr val="dk1"/>
                </a:solidFill>
                <a:highlight>
                  <a:srgbClr val="FFFF00"/>
                </a:highlight>
              </a:rPr>
              <a:t> Analyse how these tactics exploit psychological principles.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0000"/>
                </a:highlight>
              </a:rPr>
              <a:t>Some:</a:t>
            </a:r>
            <a:r>
              <a:rPr lang="en-GB" sz="1100">
                <a:solidFill>
                  <a:schemeClr val="dk1"/>
                </a:solidFill>
                <a:highlight>
                  <a:srgbClr val="FF0000"/>
                </a:highlight>
              </a:rPr>
              <a:t> Create a detailed action plan with prevention strategies for different scenarios.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Starter Activity – Social Engineering in Action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Imagine you get a call from someone claiming to be your bank, saying that your account has been compromised. They urgently need your details and password to fix the problem.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This is an example of </a:t>
            </a:r>
            <a:r>
              <a:rPr b="1" lang="en-GB" sz="1100">
                <a:solidFill>
                  <a:schemeClr val="dk1"/>
                </a:solidFill>
              </a:rPr>
              <a:t>vishing</a:t>
            </a:r>
            <a:r>
              <a:rPr lang="en-GB" sz="1100">
                <a:solidFill>
                  <a:schemeClr val="dk1"/>
                </a:solidFill>
              </a:rPr>
              <a:t> or </a:t>
            </a:r>
            <a:r>
              <a:rPr b="1" lang="en-GB" sz="1100">
                <a:solidFill>
                  <a:schemeClr val="dk1"/>
                </a:solidFill>
              </a:rPr>
              <a:t>voice phishing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Why might this attack work?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What </a:t>
            </a:r>
            <a:r>
              <a:rPr b="1" lang="en-GB" sz="1100">
                <a:solidFill>
                  <a:schemeClr val="dk1"/>
                </a:solidFill>
              </a:rPr>
              <a:t>psychological manipulation</a:t>
            </a:r>
            <a:r>
              <a:rPr lang="en-GB" sz="1100">
                <a:solidFill>
                  <a:schemeClr val="dk1"/>
                </a:solidFill>
              </a:rPr>
              <a:t> is happening here?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Have you heard of similar attacks, like </a:t>
            </a:r>
            <a:r>
              <a:rPr b="1" lang="en-GB" sz="1100">
                <a:solidFill>
                  <a:schemeClr val="dk1"/>
                </a:solidFill>
              </a:rPr>
              <a:t>smishing</a:t>
            </a:r>
            <a:r>
              <a:rPr lang="en-GB" sz="1100">
                <a:solidFill>
                  <a:schemeClr val="dk1"/>
                </a:solidFill>
              </a:rPr>
              <a:t> (SMS phishing)?”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075" y="2857025"/>
            <a:ext cx="2542425" cy="1906825"/>
          </a:xfrm>
          <a:prstGeom prst="rect">
            <a:avLst/>
          </a:prstGeom>
          <a:solidFill>
            <a:srgbClr val="FFF2CC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What is Social Engineering?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Social engineering uses </a:t>
            </a:r>
            <a:r>
              <a:rPr b="1" lang="en-GB" sz="1100">
                <a:solidFill>
                  <a:schemeClr val="dk1"/>
                </a:solidFill>
              </a:rPr>
              <a:t>psychological manipulation</a:t>
            </a:r>
            <a:r>
              <a:rPr lang="en-GB" sz="1100">
                <a:solidFill>
                  <a:schemeClr val="dk1"/>
                </a:solidFill>
              </a:rPr>
              <a:t> to trick you into giving away confidential information. These are the most common tactics: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Vishing</a:t>
            </a:r>
            <a:r>
              <a:rPr lang="en-GB" sz="1100">
                <a:solidFill>
                  <a:schemeClr val="dk1"/>
                </a:solidFill>
              </a:rPr>
              <a:t> – Voice phishing, like the bank call example.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Smishing</a:t>
            </a:r>
            <a:r>
              <a:rPr lang="en-GB" sz="1100">
                <a:solidFill>
                  <a:schemeClr val="dk1"/>
                </a:solidFill>
              </a:rPr>
              <a:t> – Phishing through </a:t>
            </a:r>
            <a:r>
              <a:rPr b="1" lang="en-GB" sz="1100">
                <a:solidFill>
                  <a:schemeClr val="dk1"/>
                </a:solidFill>
              </a:rPr>
              <a:t>SMS messages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Baiting</a:t>
            </a:r>
            <a:r>
              <a:rPr lang="en-GB" sz="1100">
                <a:solidFill>
                  <a:schemeClr val="dk1"/>
                </a:solidFill>
              </a:rPr>
              <a:t> – Offering something tempting, like free downloads, that hide malware or other threats.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P</a:t>
            </a:r>
            <a:r>
              <a:rPr b="1" lang="en-GB" sz="1100">
                <a:solidFill>
                  <a:schemeClr val="dk1"/>
                </a:solidFill>
              </a:rPr>
              <a:t>retexting</a:t>
            </a:r>
            <a:r>
              <a:rPr lang="en-GB" sz="1100">
                <a:solidFill>
                  <a:schemeClr val="dk1"/>
                </a:solidFill>
              </a:rPr>
              <a:t> – Creating a </a:t>
            </a:r>
            <a:r>
              <a:rPr b="1" lang="en-GB" sz="1100">
                <a:solidFill>
                  <a:schemeClr val="dk1"/>
                </a:solidFill>
              </a:rPr>
              <a:t>fake scenario</a:t>
            </a:r>
            <a:r>
              <a:rPr lang="en-GB" sz="1100">
                <a:solidFill>
                  <a:schemeClr val="dk1"/>
                </a:solidFill>
              </a:rPr>
              <a:t> to gain your trust.”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477" y="3542751"/>
            <a:ext cx="2464348" cy="138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6300" y="3593678"/>
            <a:ext cx="2279826" cy="1284325"/>
          </a:xfrm>
          <a:prstGeom prst="rect">
            <a:avLst/>
          </a:prstGeom>
          <a:solidFill>
            <a:srgbClr val="FFF2CC"/>
          </a:solidFill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6925" y="3863400"/>
            <a:ext cx="2397575" cy="1198775"/>
          </a:xfrm>
          <a:prstGeom prst="rect">
            <a:avLst/>
          </a:prstGeom>
          <a:solidFill>
            <a:srgbClr val="FFF2CC"/>
          </a:solidFill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5528" y="3399125"/>
            <a:ext cx="1364101" cy="808600"/>
          </a:xfrm>
          <a:prstGeom prst="rect">
            <a:avLst/>
          </a:prstGeom>
          <a:solidFill>
            <a:srgbClr val="FFF2CC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Main Activity – Tactic Exploration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Now, we’re going to look at different </a:t>
            </a:r>
            <a:r>
              <a:rPr b="1" lang="en-GB" sz="1100">
                <a:solidFill>
                  <a:schemeClr val="dk1"/>
                </a:solidFill>
              </a:rPr>
              <a:t>social engineering tactics</a:t>
            </a:r>
            <a:r>
              <a:rPr lang="en-GB" sz="1100">
                <a:solidFill>
                  <a:schemeClr val="dk1"/>
                </a:solidFill>
              </a:rPr>
              <a:t> in more detail. Each group will research one tactic and create a </a:t>
            </a:r>
            <a:r>
              <a:rPr b="1" lang="en-GB" sz="1100">
                <a:solidFill>
                  <a:schemeClr val="dk1"/>
                </a:solidFill>
              </a:rPr>
              <a:t>presentation or infographic</a:t>
            </a:r>
            <a:r>
              <a:rPr lang="en-GB" sz="1100">
                <a:solidFill>
                  <a:schemeClr val="dk1"/>
                </a:solidFill>
              </a:rPr>
              <a:t> explaining: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How the tactic works.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What psychological tricks are used</a:t>
            </a:r>
            <a:r>
              <a:rPr lang="en-GB" sz="1100">
                <a:solidFill>
                  <a:schemeClr val="dk1"/>
                </a:solidFill>
              </a:rPr>
              <a:t> to make people fall for it.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Give some </a:t>
            </a:r>
            <a:r>
              <a:rPr b="1" lang="en-GB" sz="1100">
                <a:solidFill>
                  <a:schemeClr val="dk1"/>
                </a:solidFill>
              </a:rPr>
              <a:t>real-world examples</a:t>
            </a:r>
            <a:r>
              <a:rPr lang="en-GB" sz="1100">
                <a:solidFill>
                  <a:schemeClr val="dk1"/>
                </a:solidFill>
              </a:rPr>
              <a:t> of how these tactics have been used in actual attacks.”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Once your group has done its research, you will present your findings to the class. Be sure to explain </a:t>
            </a:r>
            <a:r>
              <a:rPr b="1" lang="en-GB" sz="1100">
                <a:solidFill>
                  <a:schemeClr val="dk1"/>
                </a:solidFill>
              </a:rPr>
              <a:t>why</a:t>
            </a:r>
            <a:r>
              <a:rPr lang="en-GB" sz="1100">
                <a:solidFill>
                  <a:schemeClr val="dk1"/>
                </a:solidFill>
              </a:rPr>
              <a:t> these tactics work and how they </a:t>
            </a:r>
            <a:r>
              <a:rPr b="1" lang="en-GB" sz="1100">
                <a:solidFill>
                  <a:schemeClr val="dk1"/>
                </a:solidFill>
              </a:rPr>
              <a:t>manipulate</a:t>
            </a:r>
            <a:r>
              <a:rPr lang="en-GB" sz="1100">
                <a:solidFill>
                  <a:schemeClr val="dk1"/>
                </a:solidFill>
              </a:rPr>
              <a:t> people.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400" y="379650"/>
            <a:ext cx="2373101" cy="123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8325" y="4138625"/>
            <a:ext cx="1563151" cy="100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Group Presentations – Tactics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Now that you’ve completed your research, each group will present their findings. Be sure to explain </a:t>
            </a:r>
            <a:r>
              <a:rPr b="1" lang="en-GB" sz="1100">
                <a:solidFill>
                  <a:schemeClr val="dk1"/>
                </a:solidFill>
              </a:rPr>
              <a:t>how your assigned tactic works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what psychological manipulation</a:t>
            </a:r>
            <a:r>
              <a:rPr lang="en-GB" sz="1100">
                <a:solidFill>
                  <a:schemeClr val="dk1"/>
                </a:solidFill>
              </a:rPr>
              <a:t> is involved. Make sure to include </a:t>
            </a:r>
            <a:r>
              <a:rPr b="1" lang="en-GB" sz="1100">
                <a:solidFill>
                  <a:schemeClr val="dk1"/>
                </a:solidFill>
              </a:rPr>
              <a:t>real-world examples</a:t>
            </a:r>
            <a:r>
              <a:rPr lang="en-GB" sz="1100">
                <a:solidFill>
                  <a:schemeClr val="dk1"/>
                </a:solidFill>
              </a:rPr>
              <a:t> to back up your research.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 sz="1100">
                <a:solidFill>
                  <a:schemeClr val="dk1"/>
                </a:solidFill>
              </a:rPr>
              <a:t>How does the tactic work?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 sz="1100">
                <a:solidFill>
                  <a:schemeClr val="dk1"/>
                </a:solidFill>
              </a:rPr>
              <a:t>What psychological principles are involved?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 sz="1100">
                <a:solidFill>
                  <a:schemeClr val="dk1"/>
                </a:solidFill>
              </a:rPr>
              <a:t>Give real-world examples.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400" y="379650"/>
            <a:ext cx="2373101" cy="123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Action Plan Development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Now, it’s time to </a:t>
            </a:r>
            <a:r>
              <a:rPr b="1" lang="en-GB" sz="1100">
                <a:solidFill>
                  <a:schemeClr val="dk1"/>
                </a:solidFill>
              </a:rPr>
              <a:t>develop an action plan</a:t>
            </a:r>
            <a:r>
              <a:rPr lang="en-GB" sz="1100">
                <a:solidFill>
                  <a:schemeClr val="dk1"/>
                </a:solidFill>
              </a:rPr>
              <a:t>. In your groups, create a </a:t>
            </a:r>
            <a:r>
              <a:rPr b="1" lang="en-GB" sz="1100">
                <a:solidFill>
                  <a:schemeClr val="dk1"/>
                </a:solidFill>
              </a:rPr>
              <a:t>comprehensive plan</a:t>
            </a:r>
            <a:r>
              <a:rPr lang="en-GB" sz="1100">
                <a:solidFill>
                  <a:schemeClr val="dk1"/>
                </a:solidFill>
              </a:rPr>
              <a:t> for protecting against the tactic you researched. Your plan should include: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Warning signs</a:t>
            </a:r>
            <a:r>
              <a:rPr lang="en-GB" sz="1100">
                <a:solidFill>
                  <a:schemeClr val="dk1"/>
                </a:solidFill>
              </a:rPr>
              <a:t> to look out for.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The </a:t>
            </a:r>
            <a:r>
              <a:rPr b="1" lang="en-GB" sz="1100">
                <a:solidFill>
                  <a:schemeClr val="dk1"/>
                </a:solidFill>
              </a:rPr>
              <a:t>steps you would take</a:t>
            </a:r>
            <a:r>
              <a:rPr lang="en-GB" sz="1100">
                <a:solidFill>
                  <a:schemeClr val="dk1"/>
                </a:solidFill>
              </a:rPr>
              <a:t> if you encounter this attack.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How you would educate others</a:t>
            </a:r>
            <a:r>
              <a:rPr lang="en-GB" sz="1100">
                <a:solidFill>
                  <a:schemeClr val="dk1"/>
                </a:solidFill>
              </a:rPr>
              <a:t> to protect them from these attacks.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2596" y="379638"/>
            <a:ext cx="1314898" cy="1299474"/>
          </a:xfrm>
          <a:prstGeom prst="rect">
            <a:avLst/>
          </a:prstGeom>
          <a:solidFill>
            <a:srgbClr val="FFF2CC"/>
          </a:solidFill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875" y="3015125"/>
            <a:ext cx="1432401" cy="1432401"/>
          </a:xfrm>
          <a:prstGeom prst="rect">
            <a:avLst/>
          </a:prstGeom>
          <a:solidFill>
            <a:srgbClr val="FFF2CC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Plenary – Key Takeaways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Teacher Dialogue: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“To wrap up, let’s share some key insights from your action plans. I’d like each group to answer: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What’s </a:t>
            </a:r>
            <a:r>
              <a:rPr b="1" lang="en-GB" sz="1100">
                <a:solidFill>
                  <a:schemeClr val="dk1"/>
                </a:solidFill>
              </a:rPr>
              <a:t>one warning sign</a:t>
            </a:r>
            <a:r>
              <a:rPr lang="en-GB" sz="1100">
                <a:solidFill>
                  <a:schemeClr val="dk1"/>
                </a:solidFill>
              </a:rPr>
              <a:t> of the social engineering tactic you researched?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What’s the </a:t>
            </a:r>
            <a:r>
              <a:rPr b="1" lang="en-GB" sz="1100">
                <a:solidFill>
                  <a:schemeClr val="dk1"/>
                </a:solidFill>
              </a:rPr>
              <a:t>first step</a:t>
            </a:r>
            <a:r>
              <a:rPr lang="en-GB" sz="1100">
                <a:solidFill>
                  <a:schemeClr val="dk1"/>
                </a:solidFill>
              </a:rPr>
              <a:t> you should take when faced with this attack?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How can we </a:t>
            </a:r>
            <a:r>
              <a:rPr b="1" lang="en-GB" sz="1100">
                <a:solidFill>
                  <a:schemeClr val="dk1"/>
                </a:solidFill>
              </a:rPr>
              <a:t>educate others</a:t>
            </a:r>
            <a:r>
              <a:rPr lang="en-GB" sz="1100">
                <a:solidFill>
                  <a:schemeClr val="dk1"/>
                </a:solidFill>
              </a:rPr>
              <a:t> about these attacks?”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2596" y="379638"/>
            <a:ext cx="1314898" cy="1299474"/>
          </a:xfrm>
          <a:prstGeom prst="rect">
            <a:avLst/>
          </a:prstGeom>
          <a:solidFill>
            <a:srgbClr val="FFF2CC"/>
          </a:solidFill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875" y="3015125"/>
            <a:ext cx="1432401" cy="1432401"/>
          </a:xfrm>
          <a:prstGeom prst="rect">
            <a:avLst/>
          </a:prstGeom>
          <a:solidFill>
            <a:srgbClr val="FFF2CC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Self-Assessment 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00FF00"/>
                </a:highlight>
              </a:rPr>
              <a:t>All:</a:t>
            </a:r>
            <a:r>
              <a:rPr lang="en-GB" sz="1100">
                <a:solidFill>
                  <a:schemeClr val="dk1"/>
                </a:solidFill>
                <a:highlight>
                  <a:srgbClr val="00FF00"/>
                </a:highlight>
              </a:rPr>
              <a:t> Describe advanced social engineering tactics and their implications.</a:t>
            </a:r>
            <a:endParaRPr sz="11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FF00"/>
                </a:highlight>
              </a:rPr>
              <a:t>Most:</a:t>
            </a:r>
            <a:r>
              <a:rPr lang="en-GB" sz="1100">
                <a:solidFill>
                  <a:schemeClr val="dk1"/>
                </a:solidFill>
                <a:highlight>
                  <a:srgbClr val="FFFF00"/>
                </a:highlight>
              </a:rPr>
              <a:t> Analyse how these tactics exploit psychological principles.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0000"/>
                </a:highlight>
              </a:rPr>
              <a:t>Some:</a:t>
            </a:r>
            <a:r>
              <a:rPr lang="en-GB" sz="1100">
                <a:solidFill>
                  <a:schemeClr val="dk1"/>
                </a:solidFill>
                <a:highlight>
                  <a:srgbClr val="FF0000"/>
                </a:highlight>
              </a:rPr>
              <a:t> Create a detailed action plan with prevention strategies for different scenarios.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On a scale from 1 to 5, rate how confident you are: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That you can </a:t>
            </a:r>
            <a:r>
              <a:rPr b="1" lang="en-GB" sz="1100">
                <a:solidFill>
                  <a:schemeClr val="dk1"/>
                </a:solidFill>
              </a:rPr>
              <a:t>explain what social engineering is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That you can </a:t>
            </a:r>
            <a:r>
              <a:rPr b="1" lang="en-GB" sz="1100">
                <a:solidFill>
                  <a:schemeClr val="dk1"/>
                </a:solidFill>
              </a:rPr>
              <a:t>identify advanced tactics</a:t>
            </a:r>
            <a:r>
              <a:rPr lang="en-GB" sz="1100">
                <a:solidFill>
                  <a:schemeClr val="dk1"/>
                </a:solidFill>
              </a:rPr>
              <a:t> like vishing or smishing.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That you can </a:t>
            </a:r>
            <a:r>
              <a:rPr b="1" lang="en-GB" sz="1100">
                <a:solidFill>
                  <a:schemeClr val="dk1"/>
                </a:solidFill>
              </a:rPr>
              <a:t>create an action plan</a:t>
            </a:r>
            <a:r>
              <a:rPr lang="en-GB" sz="1100">
                <a:solidFill>
                  <a:schemeClr val="dk1"/>
                </a:solidFill>
              </a:rPr>
              <a:t> to protect against social engineering.”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