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47f2623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47f2623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47f2623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47f2623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7f2623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7f2623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47f2623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47f2623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47f2623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47f2623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47f2623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47f2623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47f26235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47f26235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28600" lvl="0" marL="457200" rtl="0" algn="l">
              <a:lnSpc>
                <a:spcPct val="115000"/>
              </a:lnSpc>
              <a:spcBef>
                <a:spcPts val="1200"/>
              </a:spcBef>
              <a:spcAft>
                <a:spcPts val="0"/>
              </a:spcAft>
              <a:buNone/>
            </a:pPr>
            <a:r>
              <a:rPr b="1" lang="en-GB" sz="1100">
                <a:solidFill>
                  <a:schemeClr val="dk1"/>
                </a:solidFill>
              </a:rPr>
              <a:t>Learning Objectives: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 can demonstrate effective responses to social engineering attacks through role play.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 can evaluate the effectiveness of different response strategies in various scenarios.</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Success Criteria:</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Act out responses to social engineering scenarios accurately.</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Analyse the strengths and weaknesses of different response strategies.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Propose alternative responses based on situational analysis.</a:t>
            </a:r>
            <a:endParaRPr sz="1100">
              <a:solidFill>
                <a:schemeClr val="dk1"/>
              </a:solidFill>
              <a:highlight>
                <a:srgbClr val="FF0000"/>
              </a:highlight>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Recap of Previous Lesson</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Clr>
                <a:schemeClr val="dk1"/>
              </a:buClr>
              <a:buSzPts val="1100"/>
              <a:buFont typeface="Arial"/>
              <a:buNone/>
            </a:pPr>
            <a:r>
              <a:rPr lang="en-GB" sz="1100">
                <a:solidFill>
                  <a:schemeClr val="dk1"/>
                </a:solidFill>
              </a:rPr>
              <a:t>Let’s recap what we learned last time. We explored advanced social engineering tactics like vishing and smishing. Who can share something they learned about these attacks? How do these methods trick people into giving up sensitive information?</a:t>
            </a:r>
            <a:endParaRPr b="1" sz="1300">
              <a:solidFill>
                <a:schemeClr val="dk1"/>
              </a:solidFill>
            </a:endParaRPr>
          </a:p>
          <a:p>
            <a:pPr indent="0" lvl="0" marL="0" rtl="0" algn="l">
              <a:lnSpc>
                <a:spcPct val="200000"/>
              </a:lnSpc>
              <a:spcBef>
                <a:spcPts val="1200"/>
              </a:spcBef>
              <a:spcAft>
                <a:spcPts val="0"/>
              </a:spcAft>
              <a:buClr>
                <a:schemeClr val="dk1"/>
              </a:buClr>
              <a:buSzPts val="1100"/>
              <a:buFont typeface="Arial"/>
              <a:buNone/>
            </a:pPr>
            <a:r>
              <a:t/>
            </a:r>
            <a:endParaRPr b="1" sz="1300">
              <a:solidFill>
                <a:schemeClr val="dk1"/>
              </a:solidFill>
            </a:endParaRPr>
          </a:p>
          <a:p>
            <a:pPr indent="-298450" lvl="0" marL="457200" rtl="0" algn="l">
              <a:lnSpc>
                <a:spcPct val="200000"/>
              </a:lnSpc>
              <a:spcBef>
                <a:spcPts val="1200"/>
              </a:spcBef>
              <a:spcAft>
                <a:spcPts val="0"/>
              </a:spcAft>
              <a:buClr>
                <a:schemeClr val="dk1"/>
              </a:buClr>
              <a:buSzPts val="1100"/>
              <a:buChar char="●"/>
            </a:pPr>
            <a:r>
              <a:rPr b="1" lang="en-GB" sz="1100">
                <a:solidFill>
                  <a:schemeClr val="dk1"/>
                </a:solidFill>
              </a:rPr>
              <a:t>What tactics did we cover in the last lesson?</a:t>
            </a:r>
            <a:endParaRPr b="1"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What was one thing you learned about social engineering?</a:t>
            </a:r>
            <a:endParaRPr b="1"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Can you recall an example of how social engineering attacks trick people?</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Role Play – Instructions for Social Engineering Scenarios</a:t>
            </a:r>
            <a:endParaRPr b="1" sz="1300">
              <a:solidFill>
                <a:schemeClr val="dk1"/>
              </a:solidFill>
            </a:endParaRPr>
          </a:p>
          <a:p>
            <a:pPr indent="0" lvl="0" marL="0" rtl="0" algn="l">
              <a:lnSpc>
                <a:spcPct val="200000"/>
              </a:lnSpc>
              <a:spcBef>
                <a:spcPts val="1200"/>
              </a:spcBef>
              <a:spcAft>
                <a:spcPts val="0"/>
              </a:spcAft>
              <a:buNone/>
            </a:pPr>
            <a:br>
              <a:rPr b="1" lang="en-GB" sz="1100">
                <a:solidFill>
                  <a:schemeClr val="dk1"/>
                </a:solidFill>
              </a:rPr>
            </a:br>
            <a:r>
              <a:rPr lang="en-GB" sz="1100">
                <a:solidFill>
                  <a:schemeClr val="dk1"/>
                </a:solidFill>
              </a:rPr>
              <a:t>We’ll now split into groups to act out different social engineering scenarios.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Each group will have a scenario.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One person will play the role of the attacker, trying to manipulate the victim.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Another will play the victim, and the rest of you will observe.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After each scenario, the observers will provide feedback. Let’s see how well you can handle these situations!</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65" name="Google Shape;65;p15"/>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Role Play – Sample Scenario</a:t>
            </a:r>
            <a:endParaRPr b="1" sz="13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GB" sz="1100">
                <a:solidFill>
                  <a:schemeClr val="dk1"/>
                </a:solidFill>
              </a:rPr>
              <a:t>Here’s an example: In this scenario, the attacker is pretending to be from the bank, trying to obtain sensitive information from the victim. The victim must respond and try to avoid giving away personal information. Observers, look for how the victim handles the situation and be ready to give feedback.</a:t>
            </a:r>
            <a:endParaRPr b="1" sz="1300">
              <a:solidFill>
                <a:schemeClr val="dk1"/>
              </a:solidFill>
            </a:endParaRPr>
          </a:p>
          <a:p>
            <a:pPr indent="0" lvl="0" marL="0" rtl="0" algn="l">
              <a:lnSpc>
                <a:spcPct val="150000"/>
              </a:lnSpc>
              <a:spcBef>
                <a:spcPts val="1200"/>
              </a:spcBef>
              <a:spcAft>
                <a:spcPts val="0"/>
              </a:spcAft>
              <a:buNone/>
            </a:pPr>
            <a:r>
              <a:rPr b="1" lang="en-GB" sz="1100">
                <a:solidFill>
                  <a:schemeClr val="dk1"/>
                </a:solidFill>
              </a:rPr>
              <a:t>Situation</a:t>
            </a:r>
            <a:r>
              <a:rPr lang="en-GB" sz="1100">
                <a:solidFill>
                  <a:schemeClr val="dk1"/>
                </a:solidFill>
              </a:rPr>
              <a:t>: The attacker calls pretending to be from the victim's bank.</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GB" sz="1100">
                <a:solidFill>
                  <a:schemeClr val="dk1"/>
                </a:solidFill>
              </a:rPr>
              <a:t>Goal</a:t>
            </a:r>
            <a:r>
              <a:rPr lang="en-GB" sz="1100">
                <a:solidFill>
                  <a:schemeClr val="dk1"/>
                </a:solidFill>
              </a:rPr>
              <a:t>: Obtain the victim's bank details by convincing them of a fraudulent charge.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rPr>
              <a:t>Victim</a:t>
            </a:r>
            <a:r>
              <a:rPr lang="en-GB" sz="1100">
                <a:solidFill>
                  <a:schemeClr val="dk1"/>
                </a:solidFill>
              </a:rPr>
              <a:t>: Responds as though they are unsure and vulnerable to persuasion.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rPr>
              <a:t>Observers</a:t>
            </a:r>
            <a:r>
              <a:rPr lang="en-GB" sz="1100">
                <a:solidFill>
                  <a:schemeClr val="dk1"/>
                </a:solidFill>
              </a:rPr>
              <a:t>: Watch for signs of manipulation and suggest alternative responses.</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71" name="Google Shape;71;p16"/>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Feedback and Discussion</a:t>
            </a:r>
            <a:endParaRPr b="1" sz="1300">
              <a:solidFill>
                <a:schemeClr val="dk1"/>
              </a:solidFill>
            </a:endParaRPr>
          </a:p>
          <a:p>
            <a:pPr indent="0" lvl="0" marL="0" rtl="0" algn="l">
              <a:lnSpc>
                <a:spcPct val="200000"/>
              </a:lnSpc>
              <a:spcBef>
                <a:spcPts val="1200"/>
              </a:spcBef>
              <a:spcAft>
                <a:spcPts val="0"/>
              </a:spcAft>
              <a:buNone/>
            </a:pPr>
            <a:r>
              <a:rPr b="1" lang="en-GB" sz="1100">
                <a:solidFill>
                  <a:schemeClr val="dk1"/>
                </a:solidFill>
              </a:rPr>
              <a:t>What worked well in the victim’s response? What could be improved?</a:t>
            </a:r>
            <a:r>
              <a:rPr lang="en-GB" sz="1100">
                <a:solidFill>
                  <a:schemeClr val="dk1"/>
                </a:solidFill>
              </a:rPr>
              <a:t> Observers, did you notice any ways the attacker could have been more convincing, or any ways the victim could have protected themselves better?</a:t>
            </a:r>
            <a:endParaRPr i="1"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What worked well in your response?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could be improved in your response?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might the situation have changed based on the attacker's strategy?</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Reflection – Evaluating Responses</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Let’s take a moment to reflect. How effective do you think your responses were in the role play? What could you improve if you were in a real situation? Is there an alternative response you think would have worked better? This reflection is key to understanding how to protect yourself and others from social engineering.</a:t>
            </a:r>
            <a:endParaRPr sz="1100">
              <a:solidFill>
                <a:schemeClr val="dk1"/>
              </a:solidFill>
            </a:endParaRPr>
          </a:p>
          <a:p>
            <a:pPr indent="0" lvl="0" marL="0" rtl="0" algn="l">
              <a:lnSpc>
                <a:spcPct val="200000"/>
              </a:lnSpc>
              <a:spcBef>
                <a:spcPts val="1200"/>
              </a:spcBef>
              <a:spcAft>
                <a:spcPts val="0"/>
              </a:spcAft>
              <a:buNone/>
            </a:pPr>
            <a:r>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How effective were your responses?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could you improve your strategy in a real situation?</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alternative responses could you have used?</a:t>
            </a:r>
            <a:endParaRPr b="1" sz="1300">
              <a:solidFill>
                <a:schemeClr val="dk1"/>
              </a:solidFill>
            </a:endParaRPr>
          </a:p>
          <a:p>
            <a:pPr indent="0" lvl="0" marL="0" rtl="0" algn="ctr">
              <a:spcBef>
                <a:spcPts val="1200"/>
              </a:spcBef>
              <a:spcAft>
                <a:spcPts val="0"/>
              </a:spcAft>
              <a:buNone/>
            </a:pPr>
            <a:r>
              <a:t/>
            </a:r>
            <a:endParaRPr b="1"/>
          </a:p>
        </p:txBody>
      </p:sp>
      <p:pic>
        <p:nvPicPr>
          <p:cNvPr id="82" name="Google Shape;82;p18"/>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Plenary – Key Takeaways</a:t>
            </a:r>
            <a:endParaRPr b="1" sz="1300">
              <a:solidFill>
                <a:schemeClr val="dk1"/>
              </a:solidFill>
            </a:endParaRPr>
          </a:p>
          <a:p>
            <a:pPr indent="0" lvl="0" marL="0" rtl="0" algn="l">
              <a:lnSpc>
                <a:spcPct val="200000"/>
              </a:lnSpc>
              <a:spcBef>
                <a:spcPts val="1200"/>
              </a:spcBef>
              <a:spcAft>
                <a:spcPts val="0"/>
              </a:spcAft>
              <a:buNone/>
            </a:pPr>
            <a:r>
              <a:t/>
            </a:r>
            <a:endParaRPr b="1"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What’s one warning sign of a social engineering attack that you can now recognise?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What’s the first step you should take when faced with a social engineering attack?</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can we educate others to protect themselves from these tactics?”</a:t>
            </a:r>
            <a:endParaRPr b="1" sz="13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300">
                <a:solidFill>
                  <a:schemeClr val="dk1"/>
                </a:solidFill>
              </a:rPr>
              <a:t>Self-Assessment</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Act out responses to social engineering scenarios accurately.</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Analyse the strengths and weaknesses of different response strategies.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Propose alternative responses based on situational analysis.</a:t>
            </a:r>
            <a:endParaRPr b="1" sz="13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