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480fb4ec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480fb4ec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480fb4e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480fb4e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480fb4e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480fb4e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80fb4e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80fb4e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480fb4e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480fb4e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480fb4e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480fb4e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480fb4ec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480fb4ec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480fb4e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480fb4e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480fb4ec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480fb4ec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100">
                <a:solidFill>
                  <a:schemeClr val="dk1"/>
                </a:solidFill>
              </a:rPr>
              <a:t>Learning Objectives</a:t>
            </a:r>
            <a:r>
              <a:rPr lang="en-GB"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 can apply all learned concepts from previous lessons.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 can collaborate to solve cybersecurity challenges in a simulated environment.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 can reflect on the importance of cybersecurity in daily life.</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Success Criteria</a:t>
            </a:r>
            <a:r>
              <a:rPr lang="en-GB"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Apply basic cybersecurity knowledge to solve simple challenges collaboratively.</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Work together to tackle intermediate cybersecurity problems using prior knowledge.</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Analyse and resolve complex cybersecurity issues, demonstrating critical thinking and leadership during the challenge.</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2"/>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Self-Assessment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Apply basic cybersecurity knowledge to solve simple challenges collaboratively.</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Work together to tackle intermediate cybersecurity problems using prior knowledge.</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Analyse and resolve complex cybersecurity issues, demonstrating critical thinking and leadership during the challenge.</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On a scale from 1 to 5, how confident are you that you can: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Identify malware?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Secure a network?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Detect phishing?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Respond to social engineering attacks?</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123" name="Google Shape;123;p22"/>
          <p:cNvPicPr preferRelativeResize="0"/>
          <p:nvPr/>
        </p:nvPicPr>
        <p:blipFill rotWithShape="1">
          <a:blip r:embed="rId4">
            <a:alphaModFix/>
          </a:blip>
          <a:srcRect b="2056" l="41575" r="0" t="0"/>
          <a:stretch/>
        </p:blipFill>
        <p:spPr>
          <a:xfrm>
            <a:off x="113876" y="3420225"/>
            <a:ext cx="1957749" cy="1641026"/>
          </a:xfrm>
          <a:prstGeom prst="rect">
            <a:avLst/>
          </a:prstGeom>
          <a:solidFill>
            <a:srgbClr val="FFF2CC"/>
          </a:solidFill>
          <a:ln>
            <a:noFill/>
          </a:ln>
        </p:spPr>
      </p:pic>
      <p:pic>
        <p:nvPicPr>
          <p:cNvPr id="124" name="Google Shape;124;p22"/>
          <p:cNvPicPr preferRelativeResize="0"/>
          <p:nvPr/>
        </p:nvPicPr>
        <p:blipFill>
          <a:blip r:embed="rId5">
            <a:alphaModFix/>
          </a:blip>
          <a:stretch>
            <a:fillRect/>
          </a:stretch>
        </p:blipFill>
        <p:spPr>
          <a:xfrm>
            <a:off x="7614244" y="41800"/>
            <a:ext cx="1426222" cy="1394399"/>
          </a:xfrm>
          <a:prstGeom prst="rect">
            <a:avLst/>
          </a:prstGeom>
          <a:solidFill>
            <a:srgbClr val="FFF2CC"/>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Introduction to the Escape Room</a:t>
            </a:r>
            <a:endParaRPr sz="1100">
              <a:solidFill>
                <a:schemeClr val="dk1"/>
              </a:solidFill>
            </a:endParaRPr>
          </a:p>
          <a:p>
            <a:pPr indent="0" lvl="0" marL="0" rtl="0" algn="l">
              <a:lnSpc>
                <a:spcPct val="200000"/>
              </a:lnSpc>
              <a:spcBef>
                <a:spcPts val="1200"/>
              </a:spcBef>
              <a:spcAft>
                <a:spcPts val="0"/>
              </a:spcAft>
              <a:buNone/>
            </a:pPr>
            <a:br>
              <a:rPr lang="en-GB" sz="1100">
                <a:solidFill>
                  <a:schemeClr val="dk1"/>
                </a:solidFill>
              </a:rPr>
            </a:br>
            <a:r>
              <a:rPr lang="en-GB" sz="1100">
                <a:solidFill>
                  <a:schemeClr val="dk1"/>
                </a:solidFill>
              </a:rPr>
              <a:t>The Escape Room today is all about teamwork and applying your cybersecurity knowledge. You’ll be rotating through different stations, each one testing a specific skill like detecting phishing, identifying malware, and securing a network. Remember, teamwork is key – you’ll need to communicate and collaborate effectively to complete the tasks before the time runs out.</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The Escape Room Challenge is designed to simulate real-world cybersecurity issues.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Teams must work together to solve challenges and escape within the time limit.</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You will rotate through different stations, each one presenting a unique cybersecurity problem.</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60" name="Google Shape;60;p14"/>
          <p:cNvPicPr preferRelativeResize="0"/>
          <p:nvPr/>
        </p:nvPicPr>
        <p:blipFill>
          <a:blip r:embed="rId4">
            <a:alphaModFix/>
          </a:blip>
          <a:stretch>
            <a:fillRect/>
          </a:stretch>
        </p:blipFill>
        <p:spPr>
          <a:xfrm>
            <a:off x="6793350" y="1833524"/>
            <a:ext cx="1644150" cy="1644150"/>
          </a:xfrm>
          <a:prstGeom prst="rect">
            <a:avLst/>
          </a:prstGeom>
          <a:solidFill>
            <a:srgbClr val="FFF2CC"/>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Escape Room Rules and Objectives</a:t>
            </a:r>
            <a:endParaRPr b="1"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GB" sz="1100">
                <a:solidFill>
                  <a:schemeClr val="dk1"/>
                </a:solidFill>
              </a:rPr>
              <a:t>You’ll have 10 minutes at each station to solve the challenge. Your goal is to solve the problem and collect as many points as possible. Make sure everyone in your team is involved and communicates clearly. You’ll have a timer at each station, and once time is up, you’ll rotate to the next station.</a:t>
            </a:r>
            <a:endParaRPr b="1" sz="1100">
              <a:solidFill>
                <a:schemeClr val="dk1"/>
              </a:solidFill>
            </a:endParaRPr>
          </a:p>
          <a:p>
            <a:pPr indent="0" lvl="0" marL="457200" rtl="0" algn="l">
              <a:lnSpc>
                <a:spcPct val="150000"/>
              </a:lnSpc>
              <a:spcBef>
                <a:spcPts val="1200"/>
              </a:spcBef>
              <a:spcAft>
                <a:spcPts val="0"/>
              </a:spcAft>
              <a:buNone/>
            </a:pPr>
            <a:r>
              <a:t/>
            </a:r>
            <a:endParaRPr b="1" sz="1100">
              <a:solidFill>
                <a:schemeClr val="dk1"/>
              </a:solidFill>
            </a:endParaRPr>
          </a:p>
          <a:p>
            <a:pPr indent="0" lvl="0" marL="457200" rtl="0" algn="l">
              <a:lnSpc>
                <a:spcPct val="150000"/>
              </a:lnSpc>
              <a:spcBef>
                <a:spcPts val="1200"/>
              </a:spcBef>
              <a:spcAft>
                <a:spcPts val="0"/>
              </a:spcAft>
              <a:buNone/>
            </a:pPr>
            <a:r>
              <a:rPr b="1" lang="en-GB" sz="1100">
                <a:solidFill>
                  <a:schemeClr val="dk1"/>
                </a:solidFill>
              </a:rPr>
              <a:t>Rules</a:t>
            </a:r>
            <a:r>
              <a:rPr lang="en-GB" sz="1100">
                <a:solidFill>
                  <a:schemeClr val="dk1"/>
                </a:solidFill>
              </a:rPr>
              <a:t>:</a:t>
            </a:r>
            <a:endParaRPr sz="1100">
              <a:solidFill>
                <a:schemeClr val="dk1"/>
              </a:solidFill>
            </a:endParaRPr>
          </a:p>
          <a:p>
            <a:pPr indent="-298450" lvl="1" marL="914400" rtl="0" algn="l">
              <a:lnSpc>
                <a:spcPct val="150000"/>
              </a:lnSpc>
              <a:spcBef>
                <a:spcPts val="1200"/>
              </a:spcBef>
              <a:spcAft>
                <a:spcPts val="0"/>
              </a:spcAft>
              <a:buClr>
                <a:schemeClr val="dk1"/>
              </a:buClr>
              <a:buSzPts val="1100"/>
              <a:buChar char="○"/>
            </a:pPr>
            <a:r>
              <a:rPr lang="en-GB" sz="1100">
                <a:solidFill>
                  <a:schemeClr val="dk1"/>
                </a:solidFill>
              </a:rPr>
              <a:t>Work together as a team.</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Each station has a time limit of 10 minutes.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Follow the instructions at each station carefully.</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Communicate and share information to solve the challenge.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No external help allowed – rely on your team.</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Challenge Stations Overview</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Each station will test a different area of cybersecurity. At Station 1, you’ll be looking at files to identify malware. At Station 2, you’ll configure a network to secure it from attacks. At Station 3, you’ll need to detect phishing attempts by examining emails. And at Station 4, you’ll role-play social engineering scenarios and figure out how to respond. Be sure to communicate as a team and work quickly!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Station 1</a:t>
            </a:r>
            <a:r>
              <a:rPr lang="en-GB" sz="1100">
                <a:solidFill>
                  <a:schemeClr val="dk1"/>
                </a:solidFill>
              </a:rPr>
              <a:t>: Identify Malware – Analyse sample files and identify the malware type.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Station 2</a:t>
            </a:r>
            <a:r>
              <a:rPr lang="en-GB" sz="1100">
                <a:solidFill>
                  <a:schemeClr val="dk1"/>
                </a:solidFill>
              </a:rPr>
              <a:t>: Secure a Network – Configure settings to protect a simulated network.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Station 3</a:t>
            </a:r>
            <a:r>
              <a:rPr lang="en-GB" sz="1100">
                <a:solidFill>
                  <a:schemeClr val="dk1"/>
                </a:solidFill>
              </a:rPr>
              <a:t>: Detect Phishing – Review emails to spot phishing attempts.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Station 4</a:t>
            </a:r>
            <a:r>
              <a:rPr lang="en-GB" sz="1100">
                <a:solidFill>
                  <a:schemeClr val="dk1"/>
                </a:solidFill>
              </a:rPr>
              <a:t>: Social Engineering – Role-play responses to common social engineering attacks</a:t>
            </a:r>
            <a:endParaRPr sz="1100">
              <a:solidFill>
                <a:schemeClr val="dk1"/>
              </a:solidFill>
            </a:endParaRPr>
          </a:p>
          <a:p>
            <a:pPr indent="0" lvl="0" marL="9144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71" name="Google Shape;71;p16"/>
          <p:cNvPicPr preferRelativeResize="0"/>
          <p:nvPr/>
        </p:nvPicPr>
        <p:blipFill rotWithShape="1">
          <a:blip r:embed="rId4">
            <a:alphaModFix/>
          </a:blip>
          <a:srcRect b="2056" l="41575" r="0" t="0"/>
          <a:stretch/>
        </p:blipFill>
        <p:spPr>
          <a:xfrm>
            <a:off x="391501" y="3451825"/>
            <a:ext cx="1957749" cy="1641026"/>
          </a:xfrm>
          <a:prstGeom prst="rect">
            <a:avLst/>
          </a:prstGeom>
          <a:solidFill>
            <a:srgbClr val="FFF2CC"/>
          </a:solidFill>
          <a:ln>
            <a:noFill/>
          </a:ln>
        </p:spPr>
      </p:pic>
      <p:pic>
        <p:nvPicPr>
          <p:cNvPr id="72" name="Google Shape;72;p16"/>
          <p:cNvPicPr preferRelativeResize="0"/>
          <p:nvPr/>
        </p:nvPicPr>
        <p:blipFill>
          <a:blip r:embed="rId5">
            <a:alphaModFix/>
          </a:blip>
          <a:stretch>
            <a:fillRect/>
          </a:stretch>
        </p:blipFill>
        <p:spPr>
          <a:xfrm>
            <a:off x="2675500" y="3575138"/>
            <a:ext cx="2091600" cy="1394400"/>
          </a:xfrm>
          <a:prstGeom prst="rect">
            <a:avLst/>
          </a:prstGeom>
          <a:solidFill>
            <a:srgbClr val="FFF2CC"/>
          </a:solidFill>
          <a:ln>
            <a:noFill/>
          </a:ln>
        </p:spPr>
      </p:pic>
      <p:pic>
        <p:nvPicPr>
          <p:cNvPr id="73" name="Google Shape;73;p16"/>
          <p:cNvPicPr preferRelativeResize="0"/>
          <p:nvPr/>
        </p:nvPicPr>
        <p:blipFill>
          <a:blip r:embed="rId6">
            <a:alphaModFix/>
          </a:blip>
          <a:stretch>
            <a:fillRect/>
          </a:stretch>
        </p:blipFill>
        <p:spPr>
          <a:xfrm>
            <a:off x="4915125" y="4022225"/>
            <a:ext cx="2470675" cy="1070626"/>
          </a:xfrm>
          <a:prstGeom prst="rect">
            <a:avLst/>
          </a:prstGeom>
          <a:solidFill>
            <a:srgbClr val="FFF2CC"/>
          </a:solidFill>
          <a:ln>
            <a:noFill/>
          </a:ln>
        </p:spPr>
      </p:pic>
      <p:pic>
        <p:nvPicPr>
          <p:cNvPr id="74" name="Google Shape;74;p16"/>
          <p:cNvPicPr preferRelativeResize="0"/>
          <p:nvPr/>
        </p:nvPicPr>
        <p:blipFill>
          <a:blip r:embed="rId7">
            <a:alphaModFix/>
          </a:blip>
          <a:stretch>
            <a:fillRect/>
          </a:stretch>
        </p:blipFill>
        <p:spPr>
          <a:xfrm>
            <a:off x="7475044" y="3451825"/>
            <a:ext cx="1426222" cy="1394399"/>
          </a:xfrm>
          <a:prstGeom prst="rect">
            <a:avLst/>
          </a:prstGeom>
          <a:solidFill>
            <a:srgbClr val="FFF2CC"/>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Station 1 – Identifying Malware</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At this station, your task is to analyse sample files and determine which type of malware they contain. You’ll need to look for unusual file extensions, check file sizes, and pay attention to anything that seems off, like corrupted data or encrypted files.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Analyse the provided files and determine which malware is present.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Clues: Look for unusual file extensions, suspicious file sizes, and any corrupted data.</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80" name="Google Shape;80;p17"/>
          <p:cNvPicPr preferRelativeResize="0"/>
          <p:nvPr/>
        </p:nvPicPr>
        <p:blipFill rotWithShape="1">
          <a:blip r:embed="rId4">
            <a:alphaModFix/>
          </a:blip>
          <a:srcRect b="2056" l="41575" r="0" t="0"/>
          <a:stretch/>
        </p:blipFill>
        <p:spPr>
          <a:xfrm>
            <a:off x="391501" y="3451825"/>
            <a:ext cx="1957749" cy="1641026"/>
          </a:xfrm>
          <a:prstGeom prst="rect">
            <a:avLst/>
          </a:prstGeom>
          <a:solidFill>
            <a:srgbClr val="FFF2CC"/>
          </a:solidFill>
          <a:ln>
            <a:noFill/>
          </a:ln>
        </p:spPr>
      </p:pic>
      <p:pic>
        <p:nvPicPr>
          <p:cNvPr id="81" name="Google Shape;81;p17"/>
          <p:cNvPicPr preferRelativeResize="0"/>
          <p:nvPr/>
        </p:nvPicPr>
        <p:blipFill>
          <a:blip r:embed="rId5">
            <a:alphaModFix/>
          </a:blip>
          <a:stretch>
            <a:fillRect/>
          </a:stretch>
        </p:blipFill>
        <p:spPr>
          <a:xfrm>
            <a:off x="2675500" y="3575138"/>
            <a:ext cx="2091600" cy="1394400"/>
          </a:xfrm>
          <a:prstGeom prst="rect">
            <a:avLst/>
          </a:prstGeom>
          <a:solidFill>
            <a:srgbClr val="FFF2CC"/>
          </a:solidFill>
          <a:ln>
            <a:noFill/>
          </a:ln>
        </p:spPr>
      </p:pic>
      <p:pic>
        <p:nvPicPr>
          <p:cNvPr id="82" name="Google Shape;82;p17"/>
          <p:cNvPicPr preferRelativeResize="0"/>
          <p:nvPr/>
        </p:nvPicPr>
        <p:blipFill>
          <a:blip r:embed="rId6">
            <a:alphaModFix/>
          </a:blip>
          <a:stretch>
            <a:fillRect/>
          </a:stretch>
        </p:blipFill>
        <p:spPr>
          <a:xfrm>
            <a:off x="4915125" y="4022225"/>
            <a:ext cx="2470675" cy="1070626"/>
          </a:xfrm>
          <a:prstGeom prst="rect">
            <a:avLst/>
          </a:prstGeom>
          <a:solidFill>
            <a:srgbClr val="FFF2CC"/>
          </a:solidFill>
          <a:ln>
            <a:noFill/>
          </a:ln>
        </p:spPr>
      </p:pic>
      <p:pic>
        <p:nvPicPr>
          <p:cNvPr id="83" name="Google Shape;83;p17"/>
          <p:cNvPicPr preferRelativeResize="0"/>
          <p:nvPr/>
        </p:nvPicPr>
        <p:blipFill>
          <a:blip r:embed="rId7">
            <a:alphaModFix/>
          </a:blip>
          <a:stretch>
            <a:fillRect/>
          </a:stretch>
        </p:blipFill>
        <p:spPr>
          <a:xfrm>
            <a:off x="7475044" y="3451825"/>
            <a:ext cx="1426222" cy="1394399"/>
          </a:xfrm>
          <a:prstGeom prst="rect">
            <a:avLst/>
          </a:prstGeom>
          <a:solidFill>
            <a:srgbClr val="FFF2CC"/>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Station 2 – Securing a Network</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At this station, you’ll secure a network. You’ll need to configure firewall settings, adjust user permissions, and ensure antivirus software is installed and running. The goal is to prevent any external threats from accessing your system.</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Configure the network settings to protect against potential cyber threats.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Focus Areas: Firewall settings, user permissions, and antivirus software installation.</a:t>
            </a:r>
            <a:endParaRPr sz="1100">
              <a:solidFill>
                <a:schemeClr val="dk1"/>
              </a:solidFill>
            </a:endParaRPr>
          </a:p>
          <a:p>
            <a:pPr indent="0" lvl="0" marL="4572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89" name="Google Shape;89;p18"/>
          <p:cNvPicPr preferRelativeResize="0"/>
          <p:nvPr/>
        </p:nvPicPr>
        <p:blipFill rotWithShape="1">
          <a:blip r:embed="rId4">
            <a:alphaModFix/>
          </a:blip>
          <a:srcRect b="2056" l="41575" r="0" t="0"/>
          <a:stretch/>
        </p:blipFill>
        <p:spPr>
          <a:xfrm>
            <a:off x="391501" y="3451825"/>
            <a:ext cx="1957749" cy="1641026"/>
          </a:xfrm>
          <a:prstGeom prst="rect">
            <a:avLst/>
          </a:prstGeom>
          <a:solidFill>
            <a:srgbClr val="FFF2CC"/>
          </a:solidFill>
          <a:ln>
            <a:noFill/>
          </a:ln>
        </p:spPr>
      </p:pic>
      <p:pic>
        <p:nvPicPr>
          <p:cNvPr id="90" name="Google Shape;90;p18"/>
          <p:cNvPicPr preferRelativeResize="0"/>
          <p:nvPr/>
        </p:nvPicPr>
        <p:blipFill>
          <a:blip r:embed="rId5">
            <a:alphaModFix/>
          </a:blip>
          <a:stretch>
            <a:fillRect/>
          </a:stretch>
        </p:blipFill>
        <p:spPr>
          <a:xfrm>
            <a:off x="2675500" y="3575138"/>
            <a:ext cx="2091600" cy="1394400"/>
          </a:xfrm>
          <a:prstGeom prst="rect">
            <a:avLst/>
          </a:prstGeom>
          <a:solidFill>
            <a:srgbClr val="FFF2CC"/>
          </a:solidFill>
          <a:ln>
            <a:noFill/>
          </a:ln>
        </p:spPr>
      </p:pic>
      <p:pic>
        <p:nvPicPr>
          <p:cNvPr id="91" name="Google Shape;91;p18"/>
          <p:cNvPicPr preferRelativeResize="0"/>
          <p:nvPr/>
        </p:nvPicPr>
        <p:blipFill>
          <a:blip r:embed="rId6">
            <a:alphaModFix/>
          </a:blip>
          <a:stretch>
            <a:fillRect/>
          </a:stretch>
        </p:blipFill>
        <p:spPr>
          <a:xfrm>
            <a:off x="4915125" y="4022225"/>
            <a:ext cx="2470675" cy="1070626"/>
          </a:xfrm>
          <a:prstGeom prst="rect">
            <a:avLst/>
          </a:prstGeom>
          <a:solidFill>
            <a:srgbClr val="FFF2CC"/>
          </a:solidFill>
          <a:ln>
            <a:noFill/>
          </a:ln>
        </p:spPr>
      </p:pic>
      <p:pic>
        <p:nvPicPr>
          <p:cNvPr id="92" name="Google Shape;92;p18"/>
          <p:cNvPicPr preferRelativeResize="0"/>
          <p:nvPr/>
        </p:nvPicPr>
        <p:blipFill>
          <a:blip r:embed="rId7">
            <a:alphaModFix/>
          </a:blip>
          <a:stretch>
            <a:fillRect/>
          </a:stretch>
        </p:blipFill>
        <p:spPr>
          <a:xfrm>
            <a:off x="7475044" y="3451825"/>
            <a:ext cx="1426222" cy="1394399"/>
          </a:xfrm>
          <a:prstGeom prst="rect">
            <a:avLst/>
          </a:prstGeom>
          <a:solidFill>
            <a:srgbClr val="FFF2CC"/>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Station 3 – Detecting Phishing</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At this station, you’ll be reviewing emails to detect phishing attempts. Pay close attention to the URLs – are they slightly misspelled? Does the email create a sense of urgency? Check any attachments to see if they look suspicious.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Review the emails provided and identify any phishing attempts.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Clues: Look for misspelled URLs, urgent language, and suspicious attachments.</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98" name="Google Shape;98;p19"/>
          <p:cNvPicPr preferRelativeResize="0"/>
          <p:nvPr/>
        </p:nvPicPr>
        <p:blipFill rotWithShape="1">
          <a:blip r:embed="rId4">
            <a:alphaModFix/>
          </a:blip>
          <a:srcRect b="2056" l="41575" r="0" t="0"/>
          <a:stretch/>
        </p:blipFill>
        <p:spPr>
          <a:xfrm>
            <a:off x="391501" y="3451825"/>
            <a:ext cx="1957749" cy="1641026"/>
          </a:xfrm>
          <a:prstGeom prst="rect">
            <a:avLst/>
          </a:prstGeom>
          <a:solidFill>
            <a:srgbClr val="FFF2CC"/>
          </a:solidFill>
          <a:ln>
            <a:noFill/>
          </a:ln>
        </p:spPr>
      </p:pic>
      <p:pic>
        <p:nvPicPr>
          <p:cNvPr id="99" name="Google Shape;99;p19"/>
          <p:cNvPicPr preferRelativeResize="0"/>
          <p:nvPr/>
        </p:nvPicPr>
        <p:blipFill>
          <a:blip r:embed="rId5">
            <a:alphaModFix/>
          </a:blip>
          <a:stretch>
            <a:fillRect/>
          </a:stretch>
        </p:blipFill>
        <p:spPr>
          <a:xfrm>
            <a:off x="2675500" y="3575138"/>
            <a:ext cx="2091600" cy="1394400"/>
          </a:xfrm>
          <a:prstGeom prst="rect">
            <a:avLst/>
          </a:prstGeom>
          <a:solidFill>
            <a:srgbClr val="FFF2CC"/>
          </a:solidFill>
          <a:ln>
            <a:noFill/>
          </a:ln>
        </p:spPr>
      </p:pic>
      <p:pic>
        <p:nvPicPr>
          <p:cNvPr id="100" name="Google Shape;100;p19"/>
          <p:cNvPicPr preferRelativeResize="0"/>
          <p:nvPr/>
        </p:nvPicPr>
        <p:blipFill>
          <a:blip r:embed="rId6">
            <a:alphaModFix/>
          </a:blip>
          <a:stretch>
            <a:fillRect/>
          </a:stretch>
        </p:blipFill>
        <p:spPr>
          <a:xfrm>
            <a:off x="4915125" y="4022225"/>
            <a:ext cx="2470675" cy="1070626"/>
          </a:xfrm>
          <a:prstGeom prst="rect">
            <a:avLst/>
          </a:prstGeom>
          <a:solidFill>
            <a:srgbClr val="FFF2CC"/>
          </a:solidFill>
          <a:ln>
            <a:noFill/>
          </a:ln>
        </p:spPr>
      </p:pic>
      <p:pic>
        <p:nvPicPr>
          <p:cNvPr id="101" name="Google Shape;101;p19"/>
          <p:cNvPicPr preferRelativeResize="0"/>
          <p:nvPr/>
        </p:nvPicPr>
        <p:blipFill>
          <a:blip r:embed="rId7">
            <a:alphaModFix/>
          </a:blip>
          <a:stretch>
            <a:fillRect/>
          </a:stretch>
        </p:blipFill>
        <p:spPr>
          <a:xfrm>
            <a:off x="7475044" y="3451825"/>
            <a:ext cx="1426222" cy="1394399"/>
          </a:xfrm>
          <a:prstGeom prst="rect">
            <a:avLst/>
          </a:prstGeom>
          <a:solidFill>
            <a:srgbClr val="FFF2CC"/>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Station 4 – Social Engineering Scenarios</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At this station, you’ll role-play social engineering scenarios. One of you will act as the attacker, while the others respond to the attack. You might deal with a vishing call or a smishing text. Work with your team to decide how to respond effectively.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Work with your team to decide how to handle the attack.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Role-play responses to various social engineering tactics, including vishing and smishing.</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107" name="Google Shape;107;p20"/>
          <p:cNvPicPr preferRelativeResize="0"/>
          <p:nvPr/>
        </p:nvPicPr>
        <p:blipFill rotWithShape="1">
          <a:blip r:embed="rId4">
            <a:alphaModFix/>
          </a:blip>
          <a:srcRect b="2056" l="41575" r="0" t="0"/>
          <a:stretch/>
        </p:blipFill>
        <p:spPr>
          <a:xfrm>
            <a:off x="391501" y="3451825"/>
            <a:ext cx="1957749" cy="1641026"/>
          </a:xfrm>
          <a:prstGeom prst="rect">
            <a:avLst/>
          </a:prstGeom>
          <a:solidFill>
            <a:srgbClr val="FFF2CC"/>
          </a:solidFill>
          <a:ln>
            <a:noFill/>
          </a:ln>
        </p:spPr>
      </p:pic>
      <p:pic>
        <p:nvPicPr>
          <p:cNvPr id="108" name="Google Shape;108;p20"/>
          <p:cNvPicPr preferRelativeResize="0"/>
          <p:nvPr/>
        </p:nvPicPr>
        <p:blipFill>
          <a:blip r:embed="rId5">
            <a:alphaModFix/>
          </a:blip>
          <a:stretch>
            <a:fillRect/>
          </a:stretch>
        </p:blipFill>
        <p:spPr>
          <a:xfrm>
            <a:off x="2675500" y="3575138"/>
            <a:ext cx="2091600" cy="1394400"/>
          </a:xfrm>
          <a:prstGeom prst="rect">
            <a:avLst/>
          </a:prstGeom>
          <a:solidFill>
            <a:srgbClr val="FFF2CC"/>
          </a:solidFill>
          <a:ln>
            <a:noFill/>
          </a:ln>
        </p:spPr>
      </p:pic>
      <p:pic>
        <p:nvPicPr>
          <p:cNvPr id="109" name="Google Shape;109;p20"/>
          <p:cNvPicPr preferRelativeResize="0"/>
          <p:nvPr/>
        </p:nvPicPr>
        <p:blipFill>
          <a:blip r:embed="rId6">
            <a:alphaModFix/>
          </a:blip>
          <a:stretch>
            <a:fillRect/>
          </a:stretch>
        </p:blipFill>
        <p:spPr>
          <a:xfrm>
            <a:off x="4915125" y="4022225"/>
            <a:ext cx="2470675" cy="1070626"/>
          </a:xfrm>
          <a:prstGeom prst="rect">
            <a:avLst/>
          </a:prstGeom>
          <a:solidFill>
            <a:srgbClr val="FFF2CC"/>
          </a:solidFill>
          <a:ln>
            <a:noFill/>
          </a:ln>
        </p:spPr>
      </p:pic>
      <p:pic>
        <p:nvPicPr>
          <p:cNvPr id="110" name="Google Shape;110;p20"/>
          <p:cNvPicPr preferRelativeResize="0"/>
          <p:nvPr/>
        </p:nvPicPr>
        <p:blipFill>
          <a:blip r:embed="rId7">
            <a:alphaModFix/>
          </a:blip>
          <a:stretch>
            <a:fillRect/>
          </a:stretch>
        </p:blipFill>
        <p:spPr>
          <a:xfrm>
            <a:off x="7475044" y="3451825"/>
            <a:ext cx="1426222" cy="1394399"/>
          </a:xfrm>
          <a:prstGeom prst="rect">
            <a:avLst/>
          </a:prstGeom>
          <a:solidFill>
            <a:srgbClr val="FFF2CC"/>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Reflection and Debrief</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Let’s come together and reflect on the Escape Room Challenge. What strategies worked well for your team? How did you overcome the challenges you faced? Which concepts from previous lessons were the most helpful today?</a:t>
            </a:r>
            <a:endParaRPr sz="1100">
              <a:solidFill>
                <a:schemeClr val="dk1"/>
              </a:solidFill>
            </a:endParaRPr>
          </a:p>
          <a:p>
            <a:pPr indent="0" lvl="0" marL="0" rtl="0" algn="l">
              <a:lnSpc>
                <a:spcPct val="200000"/>
              </a:lnSpc>
              <a:spcBef>
                <a:spcPts val="1200"/>
              </a:spcBef>
              <a:spcAft>
                <a:spcPts val="0"/>
              </a:spcAft>
              <a:buNone/>
            </a:pPr>
            <a:r>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What strategies worked well for your team?</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did you overcome challenges together?</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concepts from previous lessons were most useful?</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116" name="Google Shape;116;p21"/>
          <p:cNvPicPr preferRelativeResize="0"/>
          <p:nvPr/>
        </p:nvPicPr>
        <p:blipFill rotWithShape="1">
          <a:blip r:embed="rId4">
            <a:alphaModFix/>
          </a:blip>
          <a:srcRect b="2056" l="41575" r="0" t="0"/>
          <a:stretch/>
        </p:blipFill>
        <p:spPr>
          <a:xfrm>
            <a:off x="113876" y="3420225"/>
            <a:ext cx="1957749" cy="1641026"/>
          </a:xfrm>
          <a:prstGeom prst="rect">
            <a:avLst/>
          </a:prstGeom>
          <a:solidFill>
            <a:srgbClr val="FFF2CC"/>
          </a:solidFill>
          <a:ln>
            <a:noFill/>
          </a:ln>
        </p:spPr>
      </p:pic>
      <p:pic>
        <p:nvPicPr>
          <p:cNvPr id="117" name="Google Shape;117;p21"/>
          <p:cNvPicPr preferRelativeResize="0"/>
          <p:nvPr/>
        </p:nvPicPr>
        <p:blipFill>
          <a:blip r:embed="rId5">
            <a:alphaModFix/>
          </a:blip>
          <a:stretch>
            <a:fillRect/>
          </a:stretch>
        </p:blipFill>
        <p:spPr>
          <a:xfrm>
            <a:off x="7614244" y="41800"/>
            <a:ext cx="1426222" cy="1394399"/>
          </a:xfrm>
          <a:prstGeom prst="rect">
            <a:avLst/>
          </a:prstGeom>
          <a:solidFill>
            <a:srgbClr val="FFF2CC"/>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