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66eafe7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66eafe7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483d3e8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483d3e8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483d3e8e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483d3e8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483d3e8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483d3e8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Show an example of a completed peer assessment form, focusing on communication, problem-solving, and teamwork.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483d3e8e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483d3e8e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a:solidFill>
                  <a:schemeClr val="dk1"/>
                </a:solidFill>
              </a:rPr>
              <a:t>Show an example of a completed peer assessment form, focusing on communication, problem-solving, and teamwork.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483d3e8e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483d3e8e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483d3e8e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483d3e8e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483d3e8e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483d3e8e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1100">
                <a:solidFill>
                  <a:schemeClr val="dk1"/>
                </a:solidFill>
              </a:rPr>
              <a:t>Learning Objectives</a:t>
            </a:r>
            <a:r>
              <a:rPr lang="en-GB"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I can evaluate teamwork and problem-solving skills through peer assessment.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I can reflect on the importance of cybersecurity and the skills I learned during the Escape Room.</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I can provide constructive feedback to my peers based on their performance in the Escape Room.</a:t>
            </a:r>
            <a:endParaRPr sz="1100">
              <a:solidFill>
                <a:schemeClr val="dk1"/>
              </a:solidFill>
            </a:endParaRPr>
          </a:p>
          <a:p>
            <a:pPr indent="0" lvl="0" marL="0" rtl="0" algn="l">
              <a:lnSpc>
                <a:spcPct val="115000"/>
              </a:lnSpc>
              <a:spcBef>
                <a:spcPts val="1200"/>
              </a:spcBef>
              <a:spcAft>
                <a:spcPts val="0"/>
              </a:spcAft>
              <a:buNone/>
            </a:pPr>
            <a:r>
              <a:rPr b="1" lang="en-GB" sz="1100">
                <a:solidFill>
                  <a:schemeClr val="dk1"/>
                </a:solidFill>
              </a:rPr>
              <a:t>Success Criteria</a:t>
            </a:r>
            <a:r>
              <a:rPr lang="en-GB"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highlight>
                  <a:srgbClr val="00FF00"/>
                </a:highlight>
              </a:rPr>
              <a:t>All</a:t>
            </a:r>
            <a:r>
              <a:rPr lang="en-GB" sz="1100">
                <a:solidFill>
                  <a:schemeClr val="dk1"/>
                </a:solidFill>
                <a:highlight>
                  <a:srgbClr val="00FF00"/>
                </a:highlight>
              </a:rPr>
              <a:t>: Provide feedback on teamwork and problem-solving skills during the Escape Room.</a:t>
            </a:r>
            <a:endParaRPr sz="1100">
              <a:solidFill>
                <a:schemeClr val="dk1"/>
              </a:solidFill>
              <a:highlight>
                <a:srgbClr val="00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FF00"/>
                </a:highlight>
              </a:rPr>
              <a:t>Most</a:t>
            </a:r>
            <a:r>
              <a:rPr lang="en-GB" sz="1100">
                <a:solidFill>
                  <a:schemeClr val="dk1"/>
                </a:solidFill>
                <a:highlight>
                  <a:srgbClr val="FFFF00"/>
                </a:highlight>
              </a:rPr>
              <a:t>: Write a reflective piece on the importance of cybersecurity and how learned skills apply to real life.</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0000"/>
                </a:highlight>
              </a:rPr>
              <a:t>Some</a:t>
            </a:r>
            <a:r>
              <a:rPr lang="en-GB" sz="1100">
                <a:solidFill>
                  <a:schemeClr val="dk1"/>
                </a:solidFill>
                <a:highlight>
                  <a:srgbClr val="FF0000"/>
                </a:highlight>
              </a:rPr>
              <a:t>: Offer detailed peer feedback and in-depth reflection on personal insights gained from the activity.</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300">
                <a:solidFill>
                  <a:schemeClr val="dk1"/>
                </a:solidFill>
              </a:rPr>
              <a:t>Recap of the Escape Room</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200000"/>
              </a:lnSpc>
              <a:spcBef>
                <a:spcPts val="1200"/>
              </a:spcBef>
              <a:spcAft>
                <a:spcPts val="0"/>
              </a:spcAft>
              <a:buNone/>
            </a:pPr>
            <a:r>
              <a:rPr lang="en-GB" sz="1100">
                <a:solidFill>
                  <a:schemeClr val="dk1"/>
                </a:solidFill>
              </a:rPr>
              <a:t>Let’s start with a quick recap of the Escape Room Challenge. What part of the challenge did you enjoy the most? Did your team develop any strategies that helped you complete the stations? Reflect on your personal contributions and share them with your group.</a:t>
            </a:r>
            <a:endParaRPr sz="1100">
              <a:solidFill>
                <a:schemeClr val="dk1"/>
              </a:solidFill>
            </a:endParaRPr>
          </a:p>
          <a:p>
            <a:pPr indent="0" lvl="0" marL="0" rtl="0" algn="l">
              <a:lnSpc>
                <a:spcPct val="200000"/>
              </a:lnSpc>
              <a:spcBef>
                <a:spcPts val="1200"/>
              </a:spcBef>
              <a:spcAft>
                <a:spcPts val="0"/>
              </a:spcAft>
              <a:buNone/>
            </a:pPr>
            <a:r>
              <a:t/>
            </a:r>
            <a:endParaRPr sz="1100">
              <a:solidFill>
                <a:schemeClr val="dk1"/>
              </a:solidFill>
            </a:endParaRPr>
          </a:p>
          <a:p>
            <a:pPr indent="-298450" lvl="0" marL="457200" rtl="0" algn="l">
              <a:lnSpc>
                <a:spcPct val="200000"/>
              </a:lnSpc>
              <a:spcBef>
                <a:spcPts val="1200"/>
              </a:spcBef>
              <a:spcAft>
                <a:spcPts val="0"/>
              </a:spcAft>
              <a:buClr>
                <a:schemeClr val="dk1"/>
              </a:buClr>
              <a:buSzPts val="1100"/>
              <a:buChar char="●"/>
            </a:pPr>
            <a:r>
              <a:rPr lang="en-GB" sz="1100">
                <a:solidFill>
                  <a:schemeClr val="dk1"/>
                </a:solidFill>
              </a:rPr>
              <a:t>What was your favourite part of the Escape Room Challenge?</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What strategies did your team use to overcome obstacles?</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How did you contribute to your team’s success?</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pic>
        <p:nvPicPr>
          <p:cNvPr id="60" name="Google Shape;60;p14"/>
          <p:cNvPicPr preferRelativeResize="0"/>
          <p:nvPr/>
        </p:nvPicPr>
        <p:blipFill>
          <a:blip r:embed="rId4">
            <a:alphaModFix/>
          </a:blip>
          <a:stretch>
            <a:fillRect/>
          </a:stretch>
        </p:blipFill>
        <p:spPr>
          <a:xfrm>
            <a:off x="6499050" y="2825400"/>
            <a:ext cx="1938450" cy="1938450"/>
          </a:xfrm>
          <a:prstGeom prst="rect">
            <a:avLst/>
          </a:prstGeom>
          <a:solidFill>
            <a:srgbClr val="FFF2CC"/>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GB" sz="1300">
                <a:solidFill>
                  <a:schemeClr val="dk1"/>
                </a:solidFill>
              </a:rPr>
              <a:t>Peer Assessment </a:t>
            </a:r>
            <a:endParaRPr b="1" sz="1100">
              <a:solidFill>
                <a:schemeClr val="dk1"/>
              </a:solidFill>
            </a:endParaRPr>
          </a:p>
          <a:p>
            <a:pPr indent="0" lvl="0" marL="0" rtl="0" algn="l">
              <a:lnSpc>
                <a:spcPct val="200000"/>
              </a:lnSpc>
              <a:spcBef>
                <a:spcPts val="1200"/>
              </a:spcBef>
              <a:spcAft>
                <a:spcPts val="0"/>
              </a:spcAft>
              <a:buNone/>
            </a:pPr>
            <a:r>
              <a:rPr lang="en-GB" sz="1100">
                <a:solidFill>
                  <a:schemeClr val="dk1"/>
                </a:solidFill>
              </a:rPr>
              <a:t>For the next part of the lesson, you’ll evaluate another team’s performance during the Escape Room Challenge. Use the peer assessment forms and focus on teamwork, communication, and how well they solved problems. This is a chance to give constructive feedback—think about what worked and what could be improved.</a:t>
            </a:r>
            <a:endParaRPr b="1" sz="1100">
              <a:solidFill>
                <a:schemeClr val="dk1"/>
              </a:solidFill>
            </a:endParaRPr>
          </a:p>
          <a:p>
            <a:pPr indent="-298450" lvl="0" marL="457200" rtl="0" algn="l">
              <a:lnSpc>
                <a:spcPct val="200000"/>
              </a:lnSpc>
              <a:spcBef>
                <a:spcPts val="1200"/>
              </a:spcBef>
              <a:spcAft>
                <a:spcPts val="0"/>
              </a:spcAft>
              <a:buClr>
                <a:schemeClr val="dk1"/>
              </a:buClr>
              <a:buSzPts val="1100"/>
              <a:buChar char="●"/>
            </a:pPr>
            <a:r>
              <a:rPr lang="en-GB" sz="1100">
                <a:solidFill>
                  <a:schemeClr val="dk1"/>
                </a:solidFill>
              </a:rPr>
              <a:t>Evaluate another team’s performance in the Escape Room.</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Focus on teamwork, communication, and problem-solving.</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Use the peer assessment form provided.</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6"/>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300">
                <a:solidFill>
                  <a:schemeClr val="dk1"/>
                </a:solidFill>
              </a:rPr>
              <a:t>Peer Assessment Form – Key Criteria</a:t>
            </a:r>
            <a:endParaRPr b="1" sz="1300">
              <a:solidFill>
                <a:schemeClr val="dk1"/>
              </a:solidFill>
            </a:endParaRPr>
          </a:p>
          <a:p>
            <a:pPr indent="0" lvl="0" marL="0" rtl="0" algn="l">
              <a:lnSpc>
                <a:spcPct val="200000"/>
              </a:lnSpc>
              <a:spcBef>
                <a:spcPts val="1200"/>
              </a:spcBef>
              <a:spcAft>
                <a:spcPts val="0"/>
              </a:spcAft>
              <a:buNone/>
            </a:pPr>
            <a:r>
              <a:rPr lang="en-GB" sz="1100">
                <a:solidFill>
                  <a:schemeClr val="dk1"/>
                </a:solidFill>
              </a:rPr>
              <a:t>When you’re filling out your peer assessment forms, consider these criteria. How well did the team you’re assessing communicate during the challenge? Did they show good teamwork? And were they able to solve the challenges efficiently? Be honest but constructive with your feedback.</a:t>
            </a:r>
            <a:endParaRPr sz="1100">
              <a:solidFill>
                <a:schemeClr val="dk1"/>
              </a:solidFill>
            </a:endParaRPr>
          </a:p>
          <a:p>
            <a:pPr indent="0" lvl="0" marL="0" rtl="0" algn="l">
              <a:lnSpc>
                <a:spcPct val="200000"/>
              </a:lnSpc>
              <a:spcBef>
                <a:spcPts val="1200"/>
              </a:spcBef>
              <a:spcAft>
                <a:spcPts val="0"/>
              </a:spcAft>
              <a:buNone/>
            </a:pPr>
            <a:r>
              <a:t/>
            </a:r>
            <a:endParaRPr sz="1100">
              <a:solidFill>
                <a:schemeClr val="dk1"/>
              </a:solidFill>
            </a:endParaRPr>
          </a:p>
          <a:p>
            <a:pPr indent="-298450" lvl="0" marL="457200" rtl="0" algn="l">
              <a:lnSpc>
                <a:spcPct val="200000"/>
              </a:lnSpc>
              <a:spcBef>
                <a:spcPts val="1200"/>
              </a:spcBef>
              <a:spcAft>
                <a:spcPts val="0"/>
              </a:spcAft>
              <a:buClr>
                <a:schemeClr val="dk1"/>
              </a:buClr>
              <a:buSzPts val="1100"/>
              <a:buChar char="●"/>
            </a:pPr>
            <a:r>
              <a:rPr b="1" lang="en-GB" sz="1100">
                <a:solidFill>
                  <a:schemeClr val="dk1"/>
                </a:solidFill>
              </a:rPr>
              <a:t>Communication</a:t>
            </a:r>
            <a:r>
              <a:rPr lang="en-GB" sz="1100">
                <a:solidFill>
                  <a:schemeClr val="dk1"/>
                </a:solidFill>
              </a:rPr>
              <a:t>: How well did the team communicate?</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GB" sz="1100">
                <a:solidFill>
                  <a:schemeClr val="dk1"/>
                </a:solidFill>
              </a:rPr>
              <a:t>Problem-solving</a:t>
            </a:r>
            <a:r>
              <a:rPr lang="en-GB" sz="1100">
                <a:solidFill>
                  <a:schemeClr val="dk1"/>
                </a:solidFill>
              </a:rPr>
              <a:t>: Were they able to effectively solve the challenges?</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GB" sz="1100">
                <a:solidFill>
                  <a:schemeClr val="dk1"/>
                </a:solidFill>
              </a:rPr>
              <a:t>Teamwork</a:t>
            </a:r>
            <a:r>
              <a:rPr lang="en-GB" sz="1100">
                <a:solidFill>
                  <a:schemeClr val="dk1"/>
                </a:solidFill>
              </a:rPr>
              <a:t>: Did they collaborate well?</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GB" sz="1100">
                <a:solidFill>
                  <a:schemeClr val="dk1"/>
                </a:solidFill>
              </a:rPr>
              <a:t>Areas for Improvement</a:t>
            </a:r>
            <a:r>
              <a:rPr lang="en-GB" sz="1100">
                <a:solidFill>
                  <a:schemeClr val="dk1"/>
                </a:solidFill>
              </a:rPr>
              <a:t>: Suggestions for future teamwork.</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ctr">
              <a:spcBef>
                <a:spcPts val="120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7"/>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300">
                <a:solidFill>
                  <a:schemeClr val="dk1"/>
                </a:solidFill>
              </a:rPr>
              <a:t>Reflection – Cybersecurity and Real Life</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200000"/>
              </a:lnSpc>
              <a:spcBef>
                <a:spcPts val="1200"/>
              </a:spcBef>
              <a:spcAft>
                <a:spcPts val="0"/>
              </a:spcAft>
              <a:buNone/>
            </a:pPr>
            <a:r>
              <a:rPr lang="en-GB" sz="1100">
                <a:solidFill>
                  <a:schemeClr val="dk1"/>
                </a:solidFill>
              </a:rPr>
              <a:t>Next, you’ll reflect on what we’ve learned about cybersecurity. Think about how these concepts apply to your everyday life. How do the skills you’ve gained help you stay secure online? What can you take away from the Escape Room experience that will help you in the future?</a:t>
            </a:r>
            <a:endParaRPr sz="1100">
              <a:solidFill>
                <a:schemeClr val="dk1"/>
              </a:solidFill>
            </a:endParaRPr>
          </a:p>
          <a:p>
            <a:pPr indent="0" lvl="0" marL="0" rtl="0" algn="l">
              <a:lnSpc>
                <a:spcPct val="200000"/>
              </a:lnSpc>
              <a:spcBef>
                <a:spcPts val="1200"/>
              </a:spcBef>
              <a:spcAft>
                <a:spcPts val="0"/>
              </a:spcAft>
              <a:buNone/>
            </a:pPr>
            <a:r>
              <a:t/>
            </a:r>
            <a:endParaRPr sz="1100">
              <a:solidFill>
                <a:schemeClr val="dk1"/>
              </a:solidFill>
            </a:endParaRPr>
          </a:p>
          <a:p>
            <a:pPr indent="-298450" lvl="0" marL="457200" rtl="0" algn="l">
              <a:lnSpc>
                <a:spcPct val="200000"/>
              </a:lnSpc>
              <a:spcBef>
                <a:spcPts val="1200"/>
              </a:spcBef>
              <a:spcAft>
                <a:spcPts val="0"/>
              </a:spcAft>
              <a:buClr>
                <a:schemeClr val="dk1"/>
              </a:buClr>
              <a:buSzPts val="1100"/>
              <a:buChar char="●"/>
            </a:pPr>
            <a:r>
              <a:rPr lang="en-GB" sz="1100">
                <a:solidFill>
                  <a:schemeClr val="dk1"/>
                </a:solidFill>
              </a:rPr>
              <a:t>How does cybersecurity affect your daily life?</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What cybersecurity skills have you learned that will help you stay secure online?</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What did you learn from the Escape Room experience that you can apply in the future?</a:t>
            </a:r>
            <a:endParaRPr sz="11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ctr">
              <a:spcBef>
                <a:spcPts val="1200"/>
              </a:spcBef>
              <a:spcAft>
                <a:spcPts val="0"/>
              </a:spcAft>
              <a:buNone/>
            </a:pPr>
            <a:r>
              <a:t/>
            </a:r>
            <a:endParaRPr b="1"/>
          </a:p>
        </p:txBody>
      </p:sp>
      <p:pic>
        <p:nvPicPr>
          <p:cNvPr id="76" name="Google Shape;76;p17"/>
          <p:cNvPicPr preferRelativeResize="0"/>
          <p:nvPr/>
        </p:nvPicPr>
        <p:blipFill>
          <a:blip r:embed="rId4">
            <a:alphaModFix/>
          </a:blip>
          <a:stretch>
            <a:fillRect/>
          </a:stretch>
        </p:blipFill>
        <p:spPr>
          <a:xfrm>
            <a:off x="7036976" y="3104601"/>
            <a:ext cx="1659251" cy="1659251"/>
          </a:xfrm>
          <a:prstGeom prst="rect">
            <a:avLst/>
          </a:prstGeom>
          <a:solidFill>
            <a:srgbClr val="FFF2CC"/>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8"/>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200000"/>
              </a:lnSpc>
              <a:spcBef>
                <a:spcPts val="1400"/>
              </a:spcBef>
              <a:spcAft>
                <a:spcPts val="0"/>
              </a:spcAft>
              <a:buNone/>
            </a:pPr>
            <a:r>
              <a:rPr b="1" lang="en-GB" sz="1300">
                <a:solidFill>
                  <a:schemeClr val="dk1"/>
                </a:solidFill>
              </a:rPr>
              <a:t>Reflection – Writing Prompts</a:t>
            </a:r>
            <a:endParaRPr b="1" sz="1300">
              <a:solidFill>
                <a:schemeClr val="dk1"/>
              </a:solidFill>
            </a:endParaRPr>
          </a:p>
          <a:p>
            <a:pPr indent="0" lvl="0" marL="0" rtl="0" algn="l">
              <a:lnSpc>
                <a:spcPct val="200000"/>
              </a:lnSpc>
              <a:spcBef>
                <a:spcPts val="1400"/>
              </a:spcBef>
              <a:spcAft>
                <a:spcPts val="0"/>
              </a:spcAft>
              <a:buNone/>
            </a:pPr>
            <a:r>
              <a:t/>
            </a:r>
            <a:endParaRPr b="1" sz="1300">
              <a:solidFill>
                <a:schemeClr val="dk1"/>
              </a:solidFill>
            </a:endParaRPr>
          </a:p>
          <a:p>
            <a:pPr indent="0" lvl="0" marL="0" rtl="0" algn="l">
              <a:lnSpc>
                <a:spcPct val="200000"/>
              </a:lnSpc>
              <a:spcBef>
                <a:spcPts val="1200"/>
              </a:spcBef>
              <a:spcAft>
                <a:spcPts val="0"/>
              </a:spcAft>
              <a:buNone/>
            </a:pPr>
            <a:r>
              <a:rPr lang="en-GB" sz="1100">
                <a:solidFill>
                  <a:schemeClr val="dk1"/>
                </a:solidFill>
              </a:rPr>
              <a:t>I want you to write a short reflection using the prompts on the slide. Describe a cybersecurity skill that you’ll use in real life, talk about the strategies your team used, and think about how this whole experience has changed your understanding of why cybersecurity is important.</a:t>
            </a:r>
            <a:endParaRPr b="1" sz="1300">
              <a:solidFill>
                <a:schemeClr val="dk1"/>
              </a:solidFill>
            </a:endParaRPr>
          </a:p>
          <a:p>
            <a:pPr indent="-298450" lvl="0" marL="457200" rtl="0" algn="l">
              <a:lnSpc>
                <a:spcPct val="200000"/>
              </a:lnSpc>
              <a:spcBef>
                <a:spcPts val="1200"/>
              </a:spcBef>
              <a:spcAft>
                <a:spcPts val="0"/>
              </a:spcAft>
              <a:buClr>
                <a:schemeClr val="dk1"/>
              </a:buClr>
              <a:buSzPts val="1100"/>
              <a:buChar char="●"/>
            </a:pPr>
            <a:r>
              <a:rPr b="1" lang="en-GB" sz="1100">
                <a:solidFill>
                  <a:schemeClr val="dk1"/>
                </a:solidFill>
              </a:rPr>
              <a:t>Prompt 1</a:t>
            </a:r>
            <a:r>
              <a:rPr lang="en-GB" sz="1100">
                <a:solidFill>
                  <a:schemeClr val="dk1"/>
                </a:solidFill>
              </a:rPr>
              <a:t>: Describe one cybersecurity skill you learned that you will use in real life.</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GB" sz="1100">
                <a:solidFill>
                  <a:schemeClr val="dk1"/>
                </a:solidFill>
              </a:rPr>
              <a:t>Prompt 2</a:t>
            </a:r>
            <a:r>
              <a:rPr lang="en-GB" sz="1100">
                <a:solidFill>
                  <a:schemeClr val="dk1"/>
                </a:solidFill>
              </a:rPr>
              <a:t>: What strategies did your team use to solve the Escape Room challenges?</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b="1" lang="en-GB" sz="1100">
                <a:solidFill>
                  <a:schemeClr val="dk1"/>
                </a:solidFill>
              </a:rPr>
              <a:t>Prompt 3</a:t>
            </a:r>
            <a:r>
              <a:rPr lang="en-GB" sz="1100">
                <a:solidFill>
                  <a:schemeClr val="dk1"/>
                </a:solidFill>
              </a:rPr>
              <a:t>: How has this experience changed your understanding of the importance of cybersecurity?</a:t>
            </a:r>
            <a:endParaRPr sz="11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ctr">
              <a:spcBef>
                <a:spcPts val="1200"/>
              </a:spcBef>
              <a:spcAft>
                <a:spcPts val="0"/>
              </a:spcAft>
              <a:buNone/>
            </a:pPr>
            <a:r>
              <a:t/>
            </a:r>
            <a:endParaRPr b="1"/>
          </a:p>
        </p:txBody>
      </p:sp>
      <p:pic>
        <p:nvPicPr>
          <p:cNvPr id="82" name="Google Shape;82;p18"/>
          <p:cNvPicPr preferRelativeResize="0"/>
          <p:nvPr/>
        </p:nvPicPr>
        <p:blipFill>
          <a:blip r:embed="rId4">
            <a:alphaModFix/>
          </a:blip>
          <a:stretch>
            <a:fillRect/>
          </a:stretch>
        </p:blipFill>
        <p:spPr>
          <a:xfrm>
            <a:off x="7695776" y="3104601"/>
            <a:ext cx="1659251" cy="1659251"/>
          </a:xfrm>
          <a:prstGeom prst="rect">
            <a:avLst/>
          </a:prstGeom>
          <a:solidFill>
            <a:srgbClr val="FFF2CC"/>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9"/>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300">
                <a:solidFill>
                  <a:schemeClr val="dk1"/>
                </a:solidFill>
              </a:rPr>
              <a:t>Plenary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200000"/>
              </a:lnSpc>
              <a:spcBef>
                <a:spcPts val="1200"/>
              </a:spcBef>
              <a:spcAft>
                <a:spcPts val="0"/>
              </a:spcAft>
              <a:buNone/>
            </a:pPr>
            <a:r>
              <a:rPr lang="en-GB" sz="1100">
                <a:solidFill>
                  <a:schemeClr val="dk1"/>
                </a:solidFill>
              </a:rPr>
              <a:t>To wrap up, let’s share some of your reflections. I’d like each of you to share one key takeaway from your writing. How has the Escape Room challenge helped you understand cybersecurity? And what teamwork strategies will you apply in the future?</a:t>
            </a:r>
            <a:endParaRPr b="1" sz="1300">
              <a:solidFill>
                <a:schemeClr val="dk1"/>
              </a:solidFill>
            </a:endParaRPr>
          </a:p>
          <a:p>
            <a:pPr indent="-298450" lvl="0" marL="457200" rtl="0" algn="l">
              <a:lnSpc>
                <a:spcPct val="200000"/>
              </a:lnSpc>
              <a:spcBef>
                <a:spcPts val="1200"/>
              </a:spcBef>
              <a:spcAft>
                <a:spcPts val="0"/>
              </a:spcAft>
              <a:buClr>
                <a:schemeClr val="dk1"/>
              </a:buClr>
              <a:buSzPts val="1100"/>
              <a:buChar char="●"/>
            </a:pPr>
            <a:r>
              <a:rPr lang="en-GB" sz="1100">
                <a:solidFill>
                  <a:schemeClr val="dk1"/>
                </a:solidFill>
              </a:rPr>
              <a:t>Share one key takeaway from your reflection.</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How has the Escape Room challenge helped you understand cybersecurity?</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GB" sz="1100">
                <a:solidFill>
                  <a:schemeClr val="dk1"/>
                </a:solidFill>
              </a:rPr>
              <a:t>What teamwork strategies will you use in the future?</a:t>
            </a:r>
            <a:endParaRPr b="1" sz="13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ctr">
              <a:spcBef>
                <a:spcPts val="1200"/>
              </a:spcBef>
              <a:spcAft>
                <a:spcPts val="0"/>
              </a:spcAft>
              <a:buNone/>
            </a:pPr>
            <a:r>
              <a:t/>
            </a:r>
            <a:endParaRPr b="1"/>
          </a:p>
        </p:txBody>
      </p:sp>
      <p:pic>
        <p:nvPicPr>
          <p:cNvPr id="88" name="Google Shape;88;p19"/>
          <p:cNvPicPr preferRelativeResize="0"/>
          <p:nvPr/>
        </p:nvPicPr>
        <p:blipFill>
          <a:blip r:embed="rId4">
            <a:alphaModFix/>
          </a:blip>
          <a:stretch>
            <a:fillRect/>
          </a:stretch>
        </p:blipFill>
        <p:spPr>
          <a:xfrm>
            <a:off x="5959425" y="3140825"/>
            <a:ext cx="2478076" cy="1623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20"/>
          <p:cNvSpPr/>
          <p:nvPr/>
        </p:nvSpPr>
        <p:spPr>
          <a:xfrm>
            <a:off x="706500" y="379650"/>
            <a:ext cx="7731000" cy="4384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GB" sz="1300">
                <a:solidFill>
                  <a:schemeClr val="dk1"/>
                </a:solidFill>
              </a:rPr>
              <a:t>Self-Assessment – Rate Your Confidence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highlight>
                  <a:srgbClr val="00FF00"/>
                </a:highlight>
              </a:rPr>
              <a:t>All</a:t>
            </a:r>
            <a:r>
              <a:rPr lang="en-GB" sz="1100">
                <a:solidFill>
                  <a:schemeClr val="dk1"/>
                </a:solidFill>
                <a:highlight>
                  <a:srgbClr val="00FF00"/>
                </a:highlight>
              </a:rPr>
              <a:t>: Provide feedback on teamwork and problem-solving skills during the Escape Room.</a:t>
            </a:r>
            <a:endParaRPr sz="1100">
              <a:solidFill>
                <a:schemeClr val="dk1"/>
              </a:solidFill>
              <a:highlight>
                <a:srgbClr val="00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FF00"/>
                </a:highlight>
              </a:rPr>
              <a:t>Most</a:t>
            </a:r>
            <a:r>
              <a:rPr lang="en-GB" sz="1100">
                <a:solidFill>
                  <a:schemeClr val="dk1"/>
                </a:solidFill>
                <a:highlight>
                  <a:srgbClr val="FFFF00"/>
                </a:highlight>
              </a:rPr>
              <a:t>: Write a reflective piece on the importance of cybersecurity and how learned skills apply to real life.</a:t>
            </a:r>
            <a:endParaRPr sz="1100">
              <a:solidFill>
                <a:schemeClr val="dk1"/>
              </a:solidFill>
              <a:highlight>
                <a:srgbClr val="FFFF00"/>
              </a:highlight>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highlight>
                  <a:srgbClr val="FF0000"/>
                </a:highlight>
              </a:rPr>
              <a:t>Some</a:t>
            </a:r>
            <a:r>
              <a:rPr lang="en-GB" sz="1100">
                <a:solidFill>
                  <a:schemeClr val="dk1"/>
                </a:solidFill>
                <a:highlight>
                  <a:srgbClr val="FF0000"/>
                </a:highlight>
              </a:rPr>
              <a:t>: Offer detailed peer feedback and in-depth reflection on personal insights gained from the activity.</a:t>
            </a:r>
            <a:endParaRPr b="1" sz="11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On a scale from 1 to 5, how confident are you that you can</a:t>
            </a:r>
            <a:r>
              <a:rPr lang="en-GB"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dk1"/>
                </a:solidFill>
              </a:rPr>
              <a:t>Give constructive feedback to your peers?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dk1"/>
                </a:solidFill>
              </a:rPr>
              <a:t>Apply cybersecurity skills in your daily life?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GB" sz="1100">
                <a:solidFill>
                  <a:schemeClr val="dk1"/>
                </a:solidFill>
              </a:rPr>
              <a:t>Collaborate effectively in a team to solve problems?</a:t>
            </a:r>
            <a:endParaRPr sz="11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b="1" sz="1300">
              <a:solidFill>
                <a:schemeClr val="dk1"/>
              </a:solidFill>
            </a:endParaRPr>
          </a:p>
          <a:p>
            <a:pPr indent="0" lvl="0" marL="0" rtl="0" algn="ctr">
              <a:spcBef>
                <a:spcPts val="1200"/>
              </a:spcBef>
              <a:spcAft>
                <a:spcPts val="0"/>
              </a:spcAft>
              <a:buNone/>
            </a:pPr>
            <a:r>
              <a:t/>
            </a:r>
            <a:endParaRPr b="1"/>
          </a:p>
        </p:txBody>
      </p:sp>
      <p:pic>
        <p:nvPicPr>
          <p:cNvPr id="94" name="Google Shape;94;p20"/>
          <p:cNvPicPr preferRelativeResize="0"/>
          <p:nvPr/>
        </p:nvPicPr>
        <p:blipFill>
          <a:blip r:embed="rId4">
            <a:alphaModFix/>
          </a:blip>
          <a:stretch>
            <a:fillRect/>
          </a:stretch>
        </p:blipFill>
        <p:spPr>
          <a:xfrm>
            <a:off x="5959425" y="3140825"/>
            <a:ext cx="2478076" cy="162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