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Montserrat" panose="020F0502020204030204" pitchFamily="2" charset="0"/>
      <p:regular r:id="rId11"/>
    </p:embeddedFont>
    <p:embeddedFont>
      <p:font typeface="Montserrat Bold" panose="020B0604020202020204" charset="0"/>
      <p:regular r:id="rId12"/>
    </p:embeddedFont>
    <p:embeddedFont>
      <p:font typeface="Montserrat Medium" panose="020F0502020204030204" pitchFamily="2" charset="0"/>
      <p:regular r:id="rId13"/>
    </p:embeddedFont>
    <p:embeddedFont>
      <p:font typeface="Montserrat Semi-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3333" r="-33333"/>
            </a:stretch>
          </a:blipFill>
        </p:spPr>
      </p:sp>
      <p:sp>
        <p:nvSpPr>
          <p:cNvPr id="3" name="AutoShape 3"/>
          <p:cNvSpPr/>
          <p:nvPr/>
        </p:nvSpPr>
        <p:spPr>
          <a:xfrm>
            <a:off x="1411815" y="6585624"/>
            <a:ext cx="12114058" cy="0"/>
          </a:xfrm>
          <a:prstGeom prst="line">
            <a:avLst/>
          </a:prstGeom>
          <a:ln w="66675" cap="flat">
            <a:solidFill>
              <a:srgbClr val="2254C5"/>
            </a:solidFill>
            <a:prstDash val="solid"/>
            <a:headEnd type="none" w="sm" len="sm"/>
            <a:tailEnd type="none" w="sm" len="sm"/>
          </a:ln>
        </p:spPr>
      </p:sp>
      <p:sp>
        <p:nvSpPr>
          <p:cNvPr id="4" name="TextBox 4"/>
          <p:cNvSpPr txBox="1"/>
          <p:nvPr/>
        </p:nvSpPr>
        <p:spPr>
          <a:xfrm>
            <a:off x="1257123" y="3875496"/>
            <a:ext cx="16002177" cy="1977832"/>
          </a:xfrm>
          <a:prstGeom prst="rect">
            <a:avLst/>
          </a:prstGeom>
        </p:spPr>
        <p:txBody>
          <a:bodyPr lIns="0" tIns="0" rIns="0" bIns="0" rtlCol="0" anchor="t">
            <a:spAutoFit/>
          </a:bodyPr>
          <a:lstStyle/>
          <a:p>
            <a:pPr algn="l">
              <a:lnSpc>
                <a:spcPts val="7689"/>
              </a:lnSpc>
            </a:pPr>
            <a:r>
              <a:rPr lang="en-US" sz="7323" b="1">
                <a:solidFill>
                  <a:srgbClr val="2254C5"/>
                </a:solidFill>
                <a:latin typeface="Montserrat Bold"/>
                <a:ea typeface="Montserrat Bold"/>
                <a:cs typeface="Montserrat Bold"/>
                <a:sym typeface="Montserrat Bold"/>
              </a:rPr>
              <a:t>Al-Powered Fraud Detection In Auto Insurance</a:t>
            </a:r>
          </a:p>
        </p:txBody>
      </p:sp>
      <p:sp>
        <p:nvSpPr>
          <p:cNvPr id="5" name="TextBox 5"/>
          <p:cNvSpPr txBox="1"/>
          <p:nvPr/>
        </p:nvSpPr>
        <p:spPr>
          <a:xfrm>
            <a:off x="1468039" y="656975"/>
            <a:ext cx="2635175" cy="272261"/>
          </a:xfrm>
          <a:prstGeom prst="rect">
            <a:avLst/>
          </a:prstGeom>
        </p:spPr>
        <p:txBody>
          <a:bodyPr lIns="0" tIns="0" rIns="0" bIns="0" rtlCol="0" anchor="t">
            <a:spAutoFit/>
          </a:bodyPr>
          <a:lstStyle/>
          <a:p>
            <a:pPr algn="l">
              <a:lnSpc>
                <a:spcPts val="2318"/>
              </a:lnSpc>
            </a:pPr>
            <a:r>
              <a:rPr lang="en-US" sz="1656" b="1" dirty="0">
                <a:solidFill>
                  <a:srgbClr val="2254C5"/>
                </a:solidFill>
                <a:latin typeface="Montserrat Bold"/>
                <a:ea typeface="Montserrat Bold"/>
                <a:cs typeface="Montserrat Bold"/>
                <a:sym typeface="Montserrat Bold"/>
              </a:rPr>
              <a:t>TEAM(SC2)4_Team No. 1</a:t>
            </a:r>
          </a:p>
        </p:txBody>
      </p:sp>
      <p:sp>
        <p:nvSpPr>
          <p:cNvPr id="6" name="TextBox 6"/>
          <p:cNvSpPr txBox="1"/>
          <p:nvPr/>
        </p:nvSpPr>
        <p:spPr>
          <a:xfrm>
            <a:off x="15593362" y="656975"/>
            <a:ext cx="1858260" cy="272261"/>
          </a:xfrm>
          <a:prstGeom prst="rect">
            <a:avLst/>
          </a:prstGeom>
        </p:spPr>
        <p:txBody>
          <a:bodyPr lIns="0" tIns="0" rIns="0" bIns="0" rtlCol="0" anchor="t">
            <a:spAutoFit/>
          </a:bodyPr>
          <a:lstStyle/>
          <a:p>
            <a:pPr algn="l">
              <a:lnSpc>
                <a:spcPts val="2318"/>
              </a:lnSpc>
            </a:pPr>
            <a:r>
              <a:rPr lang="en-US" sz="1656" b="1">
                <a:solidFill>
                  <a:srgbClr val="2254C5"/>
                </a:solidFill>
                <a:latin typeface="Montserrat Medium"/>
                <a:ea typeface="Montserrat Medium"/>
                <a:cs typeface="Montserrat Medium"/>
                <a:sym typeface="Montserrat Medium"/>
              </a:rPr>
              <a:t>25th, July, 2025</a:t>
            </a:r>
          </a:p>
        </p:txBody>
      </p:sp>
      <p:sp>
        <p:nvSpPr>
          <p:cNvPr id="7" name="TextBox 7"/>
          <p:cNvSpPr txBox="1"/>
          <p:nvPr/>
        </p:nvSpPr>
        <p:spPr>
          <a:xfrm>
            <a:off x="1257123" y="5891427"/>
            <a:ext cx="13983875" cy="397357"/>
          </a:xfrm>
          <a:prstGeom prst="rect">
            <a:avLst/>
          </a:prstGeom>
        </p:spPr>
        <p:txBody>
          <a:bodyPr lIns="0" tIns="0" rIns="0" bIns="0" rtlCol="0" anchor="t">
            <a:spAutoFit/>
          </a:bodyPr>
          <a:lstStyle/>
          <a:p>
            <a:pPr algn="l">
              <a:lnSpc>
                <a:spcPts val="3298"/>
              </a:lnSpc>
              <a:spcBef>
                <a:spcPct val="0"/>
              </a:spcBef>
            </a:pPr>
            <a:r>
              <a:rPr lang="en-US" sz="2356" b="1">
                <a:solidFill>
                  <a:srgbClr val="2254C5"/>
                </a:solidFill>
                <a:latin typeface="Montserrat Bold"/>
                <a:ea typeface="Montserrat Bold"/>
                <a:cs typeface="Montserrat Bold"/>
                <a:sym typeface="Montserrat Bold"/>
              </a:rPr>
              <a:t>Predictive Modellng for Smarter Claims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850061" y="793106"/>
            <a:ext cx="6437939" cy="0"/>
          </a:xfrm>
          <a:prstGeom prst="line">
            <a:avLst/>
          </a:prstGeom>
          <a:ln w="28575" cap="flat">
            <a:solidFill>
              <a:srgbClr val="2254C5"/>
            </a:solidFill>
            <a:prstDash val="solid"/>
            <a:headEnd type="none" w="sm" len="sm"/>
            <a:tailEnd type="none" w="sm" len="sm"/>
          </a:ln>
        </p:spPr>
      </p:sp>
      <p:sp>
        <p:nvSpPr>
          <p:cNvPr id="3" name="Freeform 3"/>
          <p:cNvSpPr/>
          <p:nvPr/>
        </p:nvSpPr>
        <p:spPr>
          <a:xfrm>
            <a:off x="1773407" y="2254413"/>
            <a:ext cx="5785118" cy="8032587"/>
          </a:xfrm>
          <a:custGeom>
            <a:avLst/>
            <a:gdLst/>
            <a:ahLst/>
            <a:cxnLst/>
            <a:rect l="l" t="t" r="r" b="b"/>
            <a:pathLst>
              <a:path w="5785118" h="8032587">
                <a:moveTo>
                  <a:pt x="0" y="0"/>
                </a:moveTo>
                <a:lnTo>
                  <a:pt x="5785117" y="0"/>
                </a:lnTo>
                <a:lnTo>
                  <a:pt x="5785117" y="8032587"/>
                </a:lnTo>
                <a:lnTo>
                  <a:pt x="0" y="8032587"/>
                </a:lnTo>
                <a:lnTo>
                  <a:pt x="0" y="0"/>
                </a:lnTo>
                <a:close/>
              </a:path>
            </a:pathLst>
          </a:custGeom>
          <a:blipFill>
            <a:blip r:embed="rId2"/>
            <a:stretch>
              <a:fillRect l="-43168" r="-65104"/>
            </a:stretch>
          </a:blipFill>
        </p:spPr>
      </p:sp>
      <p:sp>
        <p:nvSpPr>
          <p:cNvPr id="4" name="TextBox 4"/>
          <p:cNvSpPr txBox="1"/>
          <p:nvPr/>
        </p:nvSpPr>
        <p:spPr>
          <a:xfrm>
            <a:off x="8540195" y="4339678"/>
            <a:ext cx="8661955" cy="4813847"/>
          </a:xfrm>
          <a:prstGeom prst="rect">
            <a:avLst/>
          </a:prstGeom>
        </p:spPr>
        <p:txBody>
          <a:bodyPr lIns="0" tIns="0" rIns="0" bIns="0" rtlCol="0" anchor="t">
            <a:spAutoFit/>
          </a:bodyPr>
          <a:lstStyle/>
          <a:p>
            <a:pPr algn="l">
              <a:lnSpc>
                <a:spcPts val="2944"/>
              </a:lnSpc>
            </a:pPr>
            <a:r>
              <a:rPr lang="en-US" sz="2103">
                <a:solidFill>
                  <a:srgbClr val="2254C5"/>
                </a:solidFill>
                <a:latin typeface="Montserrat"/>
                <a:ea typeface="Montserrat"/>
                <a:cs typeface="Montserrat"/>
                <a:sym typeface="Montserrat"/>
              </a:rPr>
              <a:t>Auto insurance fraud poses a significant challenge, causing billions in financial losses annually and leading to higher premiums and delayed claim settlements for genuine policyholders. Traditional fraud detection methods rely on manual reviews and static rules, which are often inefficient and unable to adapt to evolving fraud tactics. This project aims to address these limitations by using AI-powered predictive modeling to detect fraudulent patterns in claim data. By identifying anomalies and suspicious behavior early, insurers can reduce fraud-related losses, streamline claims processing, and enhance customer satisfaction. Implementing such a solution promotes operational efficiency, fairness, and trust in the insurance ecosystem.</a:t>
            </a:r>
          </a:p>
        </p:txBody>
      </p:sp>
      <p:sp>
        <p:nvSpPr>
          <p:cNvPr id="5" name="TextBox 5"/>
          <p:cNvSpPr txBox="1"/>
          <p:nvPr/>
        </p:nvSpPr>
        <p:spPr>
          <a:xfrm>
            <a:off x="8530670" y="1440041"/>
            <a:ext cx="8413366" cy="2223527"/>
          </a:xfrm>
          <a:prstGeom prst="rect">
            <a:avLst/>
          </a:prstGeom>
        </p:spPr>
        <p:txBody>
          <a:bodyPr lIns="0" tIns="0" rIns="0" bIns="0" rtlCol="0" anchor="t">
            <a:spAutoFit/>
          </a:bodyPr>
          <a:lstStyle/>
          <a:p>
            <a:pPr algn="l">
              <a:lnSpc>
                <a:spcPts val="8424"/>
              </a:lnSpc>
            </a:pPr>
            <a:r>
              <a:rPr lang="en-US" sz="9360" b="1">
                <a:solidFill>
                  <a:srgbClr val="2254C5"/>
                </a:solidFill>
                <a:latin typeface="Montserrat Bold"/>
                <a:ea typeface="Montserrat Bold"/>
                <a:cs typeface="Montserrat Bold"/>
                <a:sym typeface="Montserrat Bold"/>
              </a:rPr>
              <a:t>Problem Statement</a:t>
            </a:r>
          </a:p>
        </p:txBody>
      </p:sp>
      <p:sp>
        <p:nvSpPr>
          <p:cNvPr id="6" name="TextBox 6"/>
          <p:cNvSpPr txBox="1"/>
          <p:nvPr/>
        </p:nvSpPr>
        <p:spPr>
          <a:xfrm>
            <a:off x="1468039" y="656975"/>
            <a:ext cx="3197926" cy="272261"/>
          </a:xfrm>
          <a:prstGeom prst="rect">
            <a:avLst/>
          </a:prstGeom>
        </p:spPr>
        <p:txBody>
          <a:bodyPr lIns="0" tIns="0" rIns="0" bIns="0" rtlCol="0" anchor="t">
            <a:spAutoFit/>
          </a:bodyPr>
          <a:lstStyle/>
          <a:p>
            <a:pPr algn="l">
              <a:lnSpc>
                <a:spcPts val="2318"/>
              </a:lnSpc>
            </a:pPr>
            <a:r>
              <a:rPr lang="en-US" sz="1656" b="1">
                <a:solidFill>
                  <a:srgbClr val="2254C5"/>
                </a:solidFill>
                <a:latin typeface="Montserrat Bold"/>
                <a:ea typeface="Montserrat Bold"/>
                <a:cs typeface="Montserrat Bold"/>
                <a:sym typeface="Montserrat Bold"/>
              </a:rPr>
              <a:t>TEAM(SC2)4_Team No. 1</a:t>
            </a:r>
          </a:p>
        </p:txBody>
      </p:sp>
      <p:sp>
        <p:nvSpPr>
          <p:cNvPr id="7" name="TextBox 7"/>
          <p:cNvSpPr txBox="1"/>
          <p:nvPr/>
        </p:nvSpPr>
        <p:spPr>
          <a:xfrm>
            <a:off x="8540195" y="3767880"/>
            <a:ext cx="8413366" cy="400812"/>
          </a:xfrm>
          <a:prstGeom prst="rect">
            <a:avLst/>
          </a:prstGeom>
        </p:spPr>
        <p:txBody>
          <a:bodyPr lIns="0" tIns="0" rIns="0" bIns="0" rtlCol="0" anchor="t">
            <a:spAutoFit/>
          </a:bodyPr>
          <a:lstStyle/>
          <a:p>
            <a:pPr algn="l">
              <a:lnSpc>
                <a:spcPts val="3158"/>
              </a:lnSpc>
            </a:pPr>
            <a:r>
              <a:rPr lang="en-US" sz="2699" b="1">
                <a:solidFill>
                  <a:srgbClr val="2254C5"/>
                </a:solidFill>
                <a:latin typeface="Montserrat Bold"/>
                <a:ea typeface="Montserrat Bold"/>
                <a:cs typeface="Montserrat Bold"/>
                <a:sym typeface="Montserrat Bold"/>
              </a:rPr>
              <a:t>How we interpret the problem in hand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68039" y="1938359"/>
            <a:ext cx="6919296" cy="1174921"/>
          </a:xfrm>
          <a:prstGeom prst="rect">
            <a:avLst/>
          </a:prstGeom>
        </p:spPr>
        <p:txBody>
          <a:bodyPr lIns="0" tIns="0" rIns="0" bIns="0" rtlCol="0" anchor="t">
            <a:spAutoFit/>
          </a:bodyPr>
          <a:lstStyle/>
          <a:p>
            <a:pPr algn="l">
              <a:lnSpc>
                <a:spcPts val="8784"/>
              </a:lnSpc>
            </a:pPr>
            <a:r>
              <a:rPr lang="en-US" sz="8963" b="1">
                <a:solidFill>
                  <a:srgbClr val="2254C5"/>
                </a:solidFill>
                <a:latin typeface="Montserrat Bold"/>
                <a:ea typeface="Montserrat Bold"/>
                <a:cs typeface="Montserrat Bold"/>
                <a:sym typeface="Montserrat Bold"/>
              </a:rPr>
              <a:t>Tech Stack</a:t>
            </a:r>
          </a:p>
        </p:txBody>
      </p:sp>
      <p:sp>
        <p:nvSpPr>
          <p:cNvPr id="3" name="TextBox 3"/>
          <p:cNvSpPr txBox="1"/>
          <p:nvPr/>
        </p:nvSpPr>
        <p:spPr>
          <a:xfrm>
            <a:off x="10259419" y="2334625"/>
            <a:ext cx="2949326" cy="266608"/>
          </a:xfrm>
          <a:prstGeom prst="rect">
            <a:avLst/>
          </a:prstGeom>
        </p:spPr>
        <p:txBody>
          <a:bodyPr lIns="0" tIns="0" rIns="0" bIns="0" rtlCol="0" anchor="t">
            <a:spAutoFit/>
          </a:bodyPr>
          <a:lstStyle/>
          <a:p>
            <a:pPr algn="ctr">
              <a:lnSpc>
                <a:spcPts val="2105"/>
              </a:lnSpc>
            </a:pPr>
            <a:r>
              <a:rPr lang="en-US" sz="1503" b="1">
                <a:solidFill>
                  <a:srgbClr val="FFFFFF"/>
                </a:solidFill>
                <a:latin typeface="Montserrat Semi-Bold"/>
                <a:ea typeface="Montserrat Semi-Bold"/>
                <a:cs typeface="Montserrat Semi-Bold"/>
                <a:sym typeface="Montserrat Semi-Bold"/>
              </a:rPr>
              <a:t>Internet of Things</a:t>
            </a:r>
          </a:p>
        </p:txBody>
      </p:sp>
      <p:sp>
        <p:nvSpPr>
          <p:cNvPr id="4" name="TextBox 4"/>
          <p:cNvSpPr txBox="1"/>
          <p:nvPr/>
        </p:nvSpPr>
        <p:spPr>
          <a:xfrm>
            <a:off x="10558046" y="774056"/>
            <a:ext cx="2352072" cy="1036991"/>
          </a:xfrm>
          <a:prstGeom prst="rect">
            <a:avLst/>
          </a:prstGeom>
        </p:spPr>
        <p:txBody>
          <a:bodyPr lIns="0" tIns="0" rIns="0" bIns="0" rtlCol="0" anchor="t">
            <a:spAutoFit/>
          </a:bodyPr>
          <a:lstStyle/>
          <a:p>
            <a:pPr algn="ctr">
              <a:lnSpc>
                <a:spcPts val="1681"/>
              </a:lnSpc>
            </a:pPr>
            <a:r>
              <a:rPr lang="en-US" sz="1200">
                <a:solidFill>
                  <a:srgbClr val="FFFFFF"/>
                </a:solidFill>
                <a:latin typeface="Montserrat"/>
                <a:ea typeface="Montserrat"/>
                <a:cs typeface="Montserrat"/>
                <a:sym typeface="Montserrat"/>
              </a:rPr>
              <a:t>Detail and explain each product. Our examination of community and market issues increases with additional products/services.</a:t>
            </a:r>
          </a:p>
        </p:txBody>
      </p:sp>
      <p:sp>
        <p:nvSpPr>
          <p:cNvPr id="5" name="TextBox 5"/>
          <p:cNvSpPr txBox="1"/>
          <p:nvPr/>
        </p:nvSpPr>
        <p:spPr>
          <a:xfrm>
            <a:off x="14171401" y="5776077"/>
            <a:ext cx="2993883" cy="266608"/>
          </a:xfrm>
          <a:prstGeom prst="rect">
            <a:avLst/>
          </a:prstGeom>
        </p:spPr>
        <p:txBody>
          <a:bodyPr lIns="0" tIns="0" rIns="0" bIns="0" rtlCol="0" anchor="t">
            <a:spAutoFit/>
          </a:bodyPr>
          <a:lstStyle/>
          <a:p>
            <a:pPr algn="ctr">
              <a:lnSpc>
                <a:spcPts val="2105"/>
              </a:lnSpc>
            </a:pPr>
            <a:r>
              <a:rPr lang="en-US" sz="1503" b="1">
                <a:solidFill>
                  <a:srgbClr val="FFFFFF"/>
                </a:solidFill>
                <a:latin typeface="Montserrat Semi-Bold"/>
                <a:ea typeface="Montserrat Semi-Bold"/>
                <a:cs typeface="Montserrat Semi-Bold"/>
                <a:sym typeface="Montserrat Semi-Bold"/>
              </a:rPr>
              <a:t>Smart Home Platform</a:t>
            </a:r>
          </a:p>
        </p:txBody>
      </p:sp>
      <p:sp>
        <p:nvSpPr>
          <p:cNvPr id="6" name="AutoShape 6"/>
          <p:cNvSpPr/>
          <p:nvPr/>
        </p:nvSpPr>
        <p:spPr>
          <a:xfrm>
            <a:off x="-1024145" y="9719678"/>
            <a:ext cx="20443391" cy="0"/>
          </a:xfrm>
          <a:prstGeom prst="line">
            <a:avLst/>
          </a:prstGeom>
          <a:ln w="28575" cap="flat">
            <a:solidFill>
              <a:srgbClr val="2254C5"/>
            </a:solidFill>
            <a:prstDash val="solid"/>
            <a:headEnd type="none" w="sm" len="sm"/>
            <a:tailEnd type="none" w="sm" len="sm"/>
          </a:ln>
        </p:spPr>
      </p:sp>
      <p:sp>
        <p:nvSpPr>
          <p:cNvPr id="7" name="AutoShape 7"/>
          <p:cNvSpPr/>
          <p:nvPr/>
        </p:nvSpPr>
        <p:spPr>
          <a:xfrm flipV="1">
            <a:off x="11850061" y="793106"/>
            <a:ext cx="6923190" cy="0"/>
          </a:xfrm>
          <a:prstGeom prst="line">
            <a:avLst/>
          </a:prstGeom>
          <a:ln w="28575" cap="flat">
            <a:solidFill>
              <a:srgbClr val="2254C5"/>
            </a:solidFill>
            <a:prstDash val="solid"/>
            <a:headEnd type="none" w="sm" len="sm"/>
            <a:tailEnd type="none" w="sm" len="sm"/>
          </a:ln>
        </p:spPr>
      </p:sp>
      <p:sp>
        <p:nvSpPr>
          <p:cNvPr id="8" name="TextBox 8"/>
          <p:cNvSpPr txBox="1"/>
          <p:nvPr/>
        </p:nvSpPr>
        <p:spPr>
          <a:xfrm>
            <a:off x="1468039" y="3809537"/>
            <a:ext cx="3208615" cy="1589440"/>
          </a:xfrm>
          <a:prstGeom prst="rect">
            <a:avLst/>
          </a:prstGeom>
        </p:spPr>
        <p:txBody>
          <a:bodyPr lIns="0" tIns="0" rIns="0" bIns="0" rtlCol="0" anchor="t">
            <a:spAutoFit/>
          </a:bodyPr>
          <a:lstStyle/>
          <a:p>
            <a:pPr marL="496271" lvl="1" indent="-248135" algn="just">
              <a:lnSpc>
                <a:spcPts val="3218"/>
              </a:lnSpc>
              <a:spcBef>
                <a:spcPct val="0"/>
              </a:spcBef>
              <a:buAutoNum type="arabicPeriod"/>
            </a:pPr>
            <a:r>
              <a:rPr lang="en-US" sz="2298" b="1">
                <a:solidFill>
                  <a:srgbClr val="000000"/>
                </a:solidFill>
                <a:latin typeface="Montserrat Semi-Bold"/>
                <a:ea typeface="Montserrat Semi-Bold"/>
                <a:cs typeface="Montserrat Semi-Bold"/>
                <a:sym typeface="Montserrat Semi-Bold"/>
              </a:rPr>
              <a:t>Python</a:t>
            </a:r>
          </a:p>
          <a:p>
            <a:pPr marL="496271" lvl="1" indent="-248135" algn="just">
              <a:lnSpc>
                <a:spcPts val="3218"/>
              </a:lnSpc>
              <a:spcBef>
                <a:spcPct val="0"/>
              </a:spcBef>
              <a:buAutoNum type="arabicPeriod"/>
            </a:pPr>
            <a:r>
              <a:rPr lang="en-US" sz="2298" b="1">
                <a:solidFill>
                  <a:srgbClr val="000000"/>
                </a:solidFill>
                <a:latin typeface="Montserrat Semi-Bold"/>
                <a:ea typeface="Montserrat Semi-Bold"/>
                <a:cs typeface="Montserrat Semi-Bold"/>
                <a:sym typeface="Montserrat Semi-Bold"/>
              </a:rPr>
              <a:t>Jupyter Notebook</a:t>
            </a:r>
          </a:p>
          <a:p>
            <a:pPr marL="496271" lvl="1" indent="-248135" algn="just">
              <a:lnSpc>
                <a:spcPts val="3218"/>
              </a:lnSpc>
              <a:spcBef>
                <a:spcPct val="0"/>
              </a:spcBef>
              <a:buAutoNum type="arabicPeriod"/>
            </a:pPr>
            <a:r>
              <a:rPr lang="en-US" sz="2298" b="1">
                <a:solidFill>
                  <a:srgbClr val="000000"/>
                </a:solidFill>
                <a:latin typeface="Montserrat Semi-Bold"/>
                <a:ea typeface="Montserrat Semi-Bold"/>
                <a:cs typeface="Montserrat Semi-Bold"/>
                <a:sym typeface="Montserrat Semi-Bold"/>
              </a:rPr>
              <a:t>Scikit-learn</a:t>
            </a:r>
          </a:p>
          <a:p>
            <a:pPr marL="496271" lvl="1" indent="-248135" algn="just">
              <a:lnSpc>
                <a:spcPts val="3218"/>
              </a:lnSpc>
              <a:spcBef>
                <a:spcPct val="0"/>
              </a:spcBef>
              <a:buAutoNum type="arabicPeriod"/>
            </a:pPr>
            <a:r>
              <a:rPr lang="en-US" sz="2298" b="1">
                <a:solidFill>
                  <a:srgbClr val="000000"/>
                </a:solidFill>
                <a:latin typeface="Montserrat Semi-Bold"/>
                <a:ea typeface="Montserrat Semi-Bold"/>
                <a:cs typeface="Montserrat Semi-Bold"/>
                <a:sym typeface="Montserrat Semi-Bold"/>
              </a:rPr>
              <a:t>Power BI</a:t>
            </a:r>
          </a:p>
        </p:txBody>
      </p:sp>
      <p:sp>
        <p:nvSpPr>
          <p:cNvPr id="9" name="TextBox 9"/>
          <p:cNvSpPr txBox="1"/>
          <p:nvPr/>
        </p:nvSpPr>
        <p:spPr>
          <a:xfrm>
            <a:off x="1468039" y="3189479"/>
            <a:ext cx="5570186" cy="449218"/>
          </a:xfrm>
          <a:prstGeom prst="rect">
            <a:avLst/>
          </a:prstGeom>
        </p:spPr>
        <p:txBody>
          <a:bodyPr lIns="0" tIns="0" rIns="0" bIns="0" rtlCol="0" anchor="t">
            <a:spAutoFit/>
          </a:bodyPr>
          <a:lstStyle/>
          <a:p>
            <a:pPr algn="l">
              <a:lnSpc>
                <a:spcPts val="3395"/>
              </a:lnSpc>
            </a:pPr>
            <a:r>
              <a:rPr lang="en-US" sz="3464" b="1">
                <a:solidFill>
                  <a:srgbClr val="2254C5"/>
                </a:solidFill>
                <a:latin typeface="Montserrat Bold"/>
                <a:ea typeface="Montserrat Bold"/>
                <a:cs typeface="Montserrat Bold"/>
                <a:sym typeface="Montserrat Bold"/>
              </a:rPr>
              <a:t>Tools and Technologies</a:t>
            </a:r>
          </a:p>
        </p:txBody>
      </p:sp>
      <p:sp>
        <p:nvSpPr>
          <p:cNvPr id="10" name="TextBox 10"/>
          <p:cNvSpPr txBox="1"/>
          <p:nvPr/>
        </p:nvSpPr>
        <p:spPr>
          <a:xfrm>
            <a:off x="9450470" y="1852541"/>
            <a:ext cx="6919296" cy="1174921"/>
          </a:xfrm>
          <a:prstGeom prst="rect">
            <a:avLst/>
          </a:prstGeom>
        </p:spPr>
        <p:txBody>
          <a:bodyPr lIns="0" tIns="0" rIns="0" bIns="0" rtlCol="0" anchor="t">
            <a:spAutoFit/>
          </a:bodyPr>
          <a:lstStyle/>
          <a:p>
            <a:pPr algn="l">
              <a:lnSpc>
                <a:spcPts val="8784"/>
              </a:lnSpc>
            </a:pPr>
            <a:r>
              <a:rPr lang="en-US" sz="8963" b="1">
                <a:solidFill>
                  <a:srgbClr val="2254C5"/>
                </a:solidFill>
                <a:latin typeface="Montserrat Bold"/>
                <a:ea typeface="Montserrat Bold"/>
                <a:cs typeface="Montserrat Bold"/>
                <a:sym typeface="Montserrat Bold"/>
              </a:rPr>
              <a:t>Models</a:t>
            </a:r>
          </a:p>
        </p:txBody>
      </p:sp>
      <p:sp>
        <p:nvSpPr>
          <p:cNvPr id="11" name="TextBox 11"/>
          <p:cNvSpPr txBox="1"/>
          <p:nvPr/>
        </p:nvSpPr>
        <p:spPr>
          <a:xfrm>
            <a:off x="9450470" y="3103661"/>
            <a:ext cx="6523867" cy="449218"/>
          </a:xfrm>
          <a:prstGeom prst="rect">
            <a:avLst/>
          </a:prstGeom>
        </p:spPr>
        <p:txBody>
          <a:bodyPr lIns="0" tIns="0" rIns="0" bIns="0" rtlCol="0" anchor="t">
            <a:spAutoFit/>
          </a:bodyPr>
          <a:lstStyle/>
          <a:p>
            <a:pPr algn="l">
              <a:lnSpc>
                <a:spcPts val="3395"/>
              </a:lnSpc>
            </a:pPr>
            <a:r>
              <a:rPr lang="en-US" sz="3464" b="1">
                <a:solidFill>
                  <a:srgbClr val="2254C5"/>
                </a:solidFill>
                <a:latin typeface="Montserrat Bold"/>
                <a:ea typeface="Montserrat Bold"/>
                <a:cs typeface="Montserrat Bold"/>
                <a:sym typeface="Montserrat Bold"/>
              </a:rPr>
              <a:t>Classification Algorithms</a:t>
            </a:r>
          </a:p>
        </p:txBody>
      </p:sp>
      <p:sp>
        <p:nvSpPr>
          <p:cNvPr id="12" name="TextBox 12"/>
          <p:cNvSpPr txBox="1"/>
          <p:nvPr/>
        </p:nvSpPr>
        <p:spPr>
          <a:xfrm>
            <a:off x="9469569" y="3733947"/>
            <a:ext cx="3431024" cy="3989740"/>
          </a:xfrm>
          <a:prstGeom prst="rect">
            <a:avLst/>
          </a:prstGeom>
        </p:spPr>
        <p:txBody>
          <a:bodyPr lIns="0" tIns="0" rIns="0" bIns="0" rtlCol="0" anchor="t">
            <a:spAutoFit/>
          </a:bodyPr>
          <a:lstStyle/>
          <a:p>
            <a:pPr marL="496271" lvl="1" indent="-248135" algn="just">
              <a:lnSpc>
                <a:spcPts val="3218"/>
              </a:lnSpc>
              <a:buAutoNum type="arabicPeriod"/>
            </a:pPr>
            <a:r>
              <a:rPr lang="en-US" sz="2298" b="1">
                <a:solidFill>
                  <a:srgbClr val="000000"/>
                </a:solidFill>
                <a:latin typeface="Montserrat Semi-Bold"/>
                <a:ea typeface="Montserrat Semi-Bold"/>
                <a:cs typeface="Montserrat Semi-Bold"/>
                <a:sym typeface="Montserrat Semi-Bold"/>
              </a:rPr>
              <a:t>Logistic Regression</a:t>
            </a:r>
          </a:p>
          <a:p>
            <a:pPr marL="496271" lvl="1" indent="-248135" algn="just">
              <a:lnSpc>
                <a:spcPts val="3218"/>
              </a:lnSpc>
              <a:buAutoNum type="arabicPeriod"/>
            </a:pPr>
            <a:r>
              <a:rPr lang="en-US" sz="2298" b="1">
                <a:solidFill>
                  <a:srgbClr val="000000"/>
                </a:solidFill>
                <a:latin typeface="Montserrat Semi-Bold"/>
                <a:ea typeface="Montserrat Semi-Bold"/>
                <a:cs typeface="Montserrat Semi-Bold"/>
                <a:sym typeface="Montserrat Semi-Bold"/>
              </a:rPr>
              <a:t>SVM</a:t>
            </a:r>
          </a:p>
          <a:p>
            <a:pPr marL="496271" lvl="1" indent="-248135" algn="just">
              <a:lnSpc>
                <a:spcPts val="3218"/>
              </a:lnSpc>
              <a:buAutoNum type="arabicPeriod"/>
            </a:pPr>
            <a:r>
              <a:rPr lang="en-US" sz="2298" b="1">
                <a:solidFill>
                  <a:srgbClr val="000000"/>
                </a:solidFill>
                <a:latin typeface="Montserrat Semi-Bold"/>
                <a:ea typeface="Montserrat Semi-Bold"/>
                <a:cs typeface="Montserrat Semi-Bold"/>
                <a:sym typeface="Montserrat Semi-Bold"/>
              </a:rPr>
              <a:t>KNN</a:t>
            </a:r>
          </a:p>
          <a:p>
            <a:pPr marL="496271" lvl="1" indent="-248135" algn="just">
              <a:lnSpc>
                <a:spcPts val="3218"/>
              </a:lnSpc>
              <a:buAutoNum type="arabicPeriod"/>
            </a:pPr>
            <a:r>
              <a:rPr lang="en-US" sz="2298" b="1">
                <a:solidFill>
                  <a:srgbClr val="000000"/>
                </a:solidFill>
                <a:latin typeface="Montserrat Semi-Bold"/>
                <a:ea typeface="Montserrat Semi-Bold"/>
                <a:cs typeface="Montserrat Semi-Bold"/>
                <a:sym typeface="Montserrat Semi-Bold"/>
              </a:rPr>
              <a:t>Decision Trees</a:t>
            </a:r>
          </a:p>
          <a:p>
            <a:pPr marL="496271" lvl="1" indent="-248135" algn="just">
              <a:lnSpc>
                <a:spcPts val="3218"/>
              </a:lnSpc>
              <a:buAutoNum type="arabicPeriod"/>
            </a:pPr>
            <a:r>
              <a:rPr lang="en-US" sz="2298" b="1">
                <a:solidFill>
                  <a:srgbClr val="000000"/>
                </a:solidFill>
                <a:latin typeface="Montserrat Semi-Bold"/>
                <a:ea typeface="Montserrat Semi-Bold"/>
                <a:cs typeface="Montserrat Semi-Bold"/>
                <a:sym typeface="Montserrat Semi-Bold"/>
              </a:rPr>
              <a:t>Random Forest</a:t>
            </a:r>
          </a:p>
          <a:p>
            <a:pPr marL="496271" lvl="1" indent="-248135" algn="just">
              <a:lnSpc>
                <a:spcPts val="3218"/>
              </a:lnSpc>
              <a:buAutoNum type="arabicPeriod"/>
            </a:pPr>
            <a:r>
              <a:rPr lang="en-US" sz="2298" b="1">
                <a:solidFill>
                  <a:srgbClr val="000000"/>
                </a:solidFill>
                <a:latin typeface="Montserrat Semi-Bold"/>
                <a:ea typeface="Montserrat Semi-Bold"/>
                <a:cs typeface="Montserrat Semi-Bold"/>
                <a:sym typeface="Montserrat Semi-Bold"/>
              </a:rPr>
              <a:t>Gradient Boosting</a:t>
            </a:r>
          </a:p>
          <a:p>
            <a:pPr marL="496271" lvl="1" indent="-248135" algn="just">
              <a:lnSpc>
                <a:spcPts val="3218"/>
              </a:lnSpc>
              <a:buAutoNum type="arabicPeriod"/>
            </a:pPr>
            <a:r>
              <a:rPr lang="en-US" sz="2298" b="1">
                <a:solidFill>
                  <a:srgbClr val="000000"/>
                </a:solidFill>
                <a:latin typeface="Montserrat Semi-Bold"/>
                <a:ea typeface="Montserrat Semi-Bold"/>
                <a:cs typeface="Montserrat Semi-Bold"/>
                <a:sym typeface="Montserrat Semi-Bold"/>
              </a:rPr>
              <a:t>Bagging Algoithms</a:t>
            </a:r>
          </a:p>
          <a:p>
            <a:pPr marL="496271" lvl="1" indent="-248135" algn="just">
              <a:lnSpc>
                <a:spcPts val="3218"/>
              </a:lnSpc>
              <a:buAutoNum type="arabicPeriod"/>
            </a:pPr>
            <a:r>
              <a:rPr lang="en-US" sz="2298" b="1">
                <a:solidFill>
                  <a:srgbClr val="000000"/>
                </a:solidFill>
                <a:latin typeface="Montserrat Semi-Bold"/>
                <a:ea typeface="Montserrat Semi-Bold"/>
                <a:cs typeface="Montserrat Semi-Bold"/>
                <a:sym typeface="Montserrat Semi-Bold"/>
              </a:rPr>
              <a:t>AdaBoost</a:t>
            </a:r>
          </a:p>
          <a:p>
            <a:pPr marL="496271" lvl="1" indent="-248135" algn="just">
              <a:lnSpc>
                <a:spcPts val="3218"/>
              </a:lnSpc>
              <a:buAutoNum type="arabicPeriod"/>
            </a:pPr>
            <a:r>
              <a:rPr lang="en-US" sz="2298" b="1">
                <a:solidFill>
                  <a:srgbClr val="000000"/>
                </a:solidFill>
                <a:latin typeface="Montserrat Semi-Bold"/>
                <a:ea typeface="Montserrat Semi-Bold"/>
                <a:cs typeface="Montserrat Semi-Bold"/>
                <a:sym typeface="Montserrat Semi-Bold"/>
              </a:rPr>
              <a:t>XGBoost</a:t>
            </a:r>
          </a:p>
          <a:p>
            <a:pPr marL="496271" lvl="1" indent="-248135" algn="just">
              <a:lnSpc>
                <a:spcPts val="3218"/>
              </a:lnSpc>
              <a:spcBef>
                <a:spcPct val="0"/>
              </a:spcBef>
              <a:buAutoNum type="arabicPeriod"/>
            </a:pPr>
            <a:r>
              <a:rPr lang="en-US" sz="2298" b="1">
                <a:solidFill>
                  <a:srgbClr val="000000"/>
                </a:solidFill>
                <a:latin typeface="Montserrat Semi-Bold"/>
                <a:ea typeface="Montserrat Semi-Bold"/>
                <a:cs typeface="Montserrat Semi-Bold"/>
                <a:sym typeface="Montserrat Semi-Bold"/>
              </a:rPr>
              <a:t>Extra Trees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A4EFA"/>
        </a:solidFill>
        <a:effectLst/>
      </p:bgPr>
    </p:bg>
    <p:spTree>
      <p:nvGrpSpPr>
        <p:cNvPr id="1" name=""/>
        <p:cNvGrpSpPr/>
        <p:nvPr/>
      </p:nvGrpSpPr>
      <p:grpSpPr>
        <a:xfrm>
          <a:off x="0" y="0"/>
          <a:ext cx="0" cy="0"/>
          <a:chOff x="0" y="0"/>
          <a:chExt cx="0" cy="0"/>
        </a:xfrm>
      </p:grpSpPr>
      <p:sp>
        <p:nvSpPr>
          <p:cNvPr id="2" name="TextBox 2"/>
          <p:cNvSpPr txBox="1"/>
          <p:nvPr/>
        </p:nvSpPr>
        <p:spPr>
          <a:xfrm>
            <a:off x="1028700" y="7067550"/>
            <a:ext cx="4504207" cy="2199739"/>
          </a:xfrm>
          <a:prstGeom prst="rect">
            <a:avLst/>
          </a:prstGeom>
        </p:spPr>
        <p:txBody>
          <a:bodyPr lIns="0" tIns="0" rIns="0" bIns="0" rtlCol="0" anchor="t">
            <a:spAutoFit/>
          </a:bodyPr>
          <a:lstStyle/>
          <a:p>
            <a:pPr algn="l">
              <a:lnSpc>
                <a:spcPts val="8821"/>
              </a:lnSpc>
              <a:spcBef>
                <a:spcPct val="0"/>
              </a:spcBef>
            </a:pPr>
            <a:r>
              <a:rPr lang="en-US" sz="6301" b="1">
                <a:solidFill>
                  <a:srgbClr val="FFFFFF"/>
                </a:solidFill>
                <a:latin typeface="Montserrat Semi-Bold"/>
                <a:ea typeface="Montserrat Semi-Bold"/>
                <a:cs typeface="Montserrat Semi-Bold"/>
                <a:sym typeface="Montserrat Semi-Bold"/>
              </a:rPr>
              <a:t>Our Workflow</a:t>
            </a:r>
          </a:p>
        </p:txBody>
      </p:sp>
      <p:sp>
        <p:nvSpPr>
          <p:cNvPr id="3" name="TextBox 3"/>
          <p:cNvSpPr txBox="1"/>
          <p:nvPr/>
        </p:nvSpPr>
        <p:spPr>
          <a:xfrm>
            <a:off x="7912092" y="909414"/>
            <a:ext cx="8790676" cy="8357875"/>
          </a:xfrm>
          <a:prstGeom prst="rect">
            <a:avLst/>
          </a:prstGeom>
        </p:spPr>
        <p:txBody>
          <a:bodyPr lIns="0" tIns="0" rIns="0" bIns="0" rtlCol="0" anchor="t">
            <a:spAutoFit/>
          </a:bodyPr>
          <a:lstStyle/>
          <a:p>
            <a:pPr marL="596765" lvl="1" indent="-298382" algn="l">
              <a:lnSpc>
                <a:spcPts val="4781"/>
              </a:lnSpc>
              <a:buAutoNum type="arabicPeriod"/>
            </a:pPr>
            <a:r>
              <a:rPr lang="en-US" sz="2764" b="1" spc="30">
                <a:solidFill>
                  <a:srgbClr val="FFFFFF"/>
                </a:solidFill>
                <a:latin typeface="Montserrat Semi-Bold"/>
                <a:ea typeface="Montserrat Semi-Bold"/>
                <a:cs typeface="Montserrat Semi-Bold"/>
                <a:sym typeface="Montserrat Semi-Bold"/>
              </a:rPr>
              <a:t>Understanding the problem statement and doing research on  Fraud Claims in Auto Insurance </a:t>
            </a:r>
          </a:p>
          <a:p>
            <a:pPr marL="596765" lvl="1" indent="-298382" algn="l">
              <a:lnSpc>
                <a:spcPts val="4781"/>
              </a:lnSpc>
              <a:buAutoNum type="arabicPeriod"/>
            </a:pPr>
            <a:r>
              <a:rPr lang="en-US" sz="2764" b="1" spc="30">
                <a:solidFill>
                  <a:srgbClr val="FFFFFF"/>
                </a:solidFill>
                <a:latin typeface="Montserrat Semi-Bold"/>
                <a:ea typeface="Montserrat Semi-Bold"/>
                <a:cs typeface="Montserrat Semi-Bold"/>
                <a:sym typeface="Montserrat Semi-Bold"/>
              </a:rPr>
              <a:t>Preprocess the data using Data Processing Procedures</a:t>
            </a:r>
          </a:p>
          <a:p>
            <a:pPr marL="596765" lvl="1" indent="-298382" algn="l">
              <a:lnSpc>
                <a:spcPts val="4781"/>
              </a:lnSpc>
              <a:buAutoNum type="arabicPeriod"/>
            </a:pPr>
            <a:r>
              <a:rPr lang="en-US" sz="2764" b="1" spc="30">
                <a:solidFill>
                  <a:srgbClr val="FFFFFF"/>
                </a:solidFill>
                <a:latin typeface="Montserrat Semi-Bold"/>
                <a:ea typeface="Montserrat Semi-Bold"/>
                <a:cs typeface="Montserrat Semi-Bold"/>
                <a:sym typeface="Montserrat Semi-Bold"/>
              </a:rPr>
              <a:t>Exploratory Data Analysis</a:t>
            </a:r>
          </a:p>
          <a:p>
            <a:pPr marL="596765" lvl="1" indent="-298382" algn="l">
              <a:lnSpc>
                <a:spcPts val="4781"/>
              </a:lnSpc>
              <a:buAutoNum type="arabicPeriod"/>
            </a:pPr>
            <a:r>
              <a:rPr lang="en-US" sz="2764" b="1" spc="30">
                <a:solidFill>
                  <a:srgbClr val="FFFFFF"/>
                </a:solidFill>
                <a:latin typeface="Montserrat Semi-Bold"/>
                <a:ea typeface="Montserrat Semi-Bold"/>
                <a:cs typeface="Montserrat Semi-Bold"/>
                <a:sym typeface="Montserrat Semi-Bold"/>
              </a:rPr>
              <a:t>Feature Engineering to find unique and relevant KPIs</a:t>
            </a:r>
          </a:p>
          <a:p>
            <a:pPr marL="596765" lvl="1" indent="-298382" algn="l">
              <a:lnSpc>
                <a:spcPts val="4781"/>
              </a:lnSpc>
              <a:buAutoNum type="arabicPeriod"/>
            </a:pPr>
            <a:r>
              <a:rPr lang="en-US" sz="2764" b="1" spc="30">
                <a:solidFill>
                  <a:srgbClr val="FFFFFF"/>
                </a:solidFill>
                <a:latin typeface="Montserrat Semi-Bold"/>
                <a:ea typeface="Montserrat Semi-Bold"/>
                <a:cs typeface="Montserrat Semi-Bold"/>
                <a:sym typeface="Montserrat Semi-Bold"/>
              </a:rPr>
              <a:t>Computing the Principal Components using PCA</a:t>
            </a:r>
          </a:p>
          <a:p>
            <a:pPr marL="596765" lvl="1" indent="-298382" algn="l">
              <a:lnSpc>
                <a:spcPts val="4781"/>
              </a:lnSpc>
              <a:buAutoNum type="arabicPeriod"/>
            </a:pPr>
            <a:r>
              <a:rPr lang="en-US" sz="2764" b="1" spc="30">
                <a:solidFill>
                  <a:srgbClr val="FFFFFF"/>
                </a:solidFill>
                <a:latin typeface="Montserrat Semi-Bold"/>
                <a:ea typeface="Montserrat Semi-Bold"/>
                <a:cs typeface="Montserrat Semi-Bold"/>
                <a:sym typeface="Montserrat Semi-Bold"/>
              </a:rPr>
              <a:t>Model Training and Hyperparameter Tuning</a:t>
            </a:r>
          </a:p>
          <a:p>
            <a:pPr marL="596765" lvl="1" indent="-298382" algn="l">
              <a:lnSpc>
                <a:spcPts val="4781"/>
              </a:lnSpc>
              <a:buAutoNum type="arabicPeriod"/>
            </a:pPr>
            <a:r>
              <a:rPr lang="en-US" sz="2764" b="1" spc="30">
                <a:solidFill>
                  <a:srgbClr val="FFFFFF"/>
                </a:solidFill>
                <a:latin typeface="Montserrat Semi-Bold"/>
                <a:ea typeface="Montserrat Semi-Bold"/>
                <a:cs typeface="Montserrat Semi-Bold"/>
                <a:sym typeface="Montserrat Semi-Bold"/>
              </a:rPr>
              <a:t>Model Validation and Testing</a:t>
            </a:r>
          </a:p>
          <a:p>
            <a:pPr marL="596765" lvl="1" indent="-298382" algn="l">
              <a:lnSpc>
                <a:spcPts val="4781"/>
              </a:lnSpc>
              <a:buAutoNum type="arabicPeriod"/>
            </a:pPr>
            <a:r>
              <a:rPr lang="en-US" sz="2764" b="1" spc="30">
                <a:solidFill>
                  <a:srgbClr val="FFFFFF"/>
                </a:solidFill>
                <a:latin typeface="Montserrat Semi-Bold"/>
                <a:ea typeface="Montserrat Semi-Bold"/>
                <a:cs typeface="Montserrat Semi-Bold"/>
                <a:sym typeface="Montserrat Semi-Bold"/>
              </a:rPr>
              <a:t>Power BI Dashboard Representation and Presentation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4145" y="9719678"/>
            <a:ext cx="20443391" cy="0"/>
          </a:xfrm>
          <a:prstGeom prst="line">
            <a:avLst/>
          </a:prstGeom>
          <a:ln w="28575" cap="flat">
            <a:solidFill>
              <a:srgbClr val="2254C5"/>
            </a:solidFill>
            <a:prstDash val="solid"/>
            <a:headEnd type="none" w="sm" len="sm"/>
            <a:tailEnd type="none" w="sm" len="sm"/>
          </a:ln>
        </p:spPr>
      </p:sp>
      <p:sp>
        <p:nvSpPr>
          <p:cNvPr id="3" name="AutoShape 3"/>
          <p:cNvSpPr/>
          <p:nvPr/>
        </p:nvSpPr>
        <p:spPr>
          <a:xfrm flipV="1">
            <a:off x="11850061" y="793106"/>
            <a:ext cx="6923190" cy="0"/>
          </a:xfrm>
          <a:prstGeom prst="line">
            <a:avLst/>
          </a:prstGeom>
          <a:ln w="28575" cap="flat">
            <a:solidFill>
              <a:srgbClr val="2254C5"/>
            </a:solidFill>
            <a:prstDash val="solid"/>
            <a:headEnd type="none" w="sm" len="sm"/>
            <a:tailEnd type="none" w="sm" len="sm"/>
          </a:ln>
        </p:spPr>
      </p:sp>
      <p:sp>
        <p:nvSpPr>
          <p:cNvPr id="4" name="Freeform 4"/>
          <p:cNvSpPr/>
          <p:nvPr/>
        </p:nvSpPr>
        <p:spPr>
          <a:xfrm>
            <a:off x="1342136" y="929810"/>
            <a:ext cx="15603729" cy="8328490"/>
          </a:xfrm>
          <a:custGeom>
            <a:avLst/>
            <a:gdLst/>
            <a:ahLst/>
            <a:cxnLst/>
            <a:rect l="l" t="t" r="r" b="b"/>
            <a:pathLst>
              <a:path w="15603729" h="8328490">
                <a:moveTo>
                  <a:pt x="0" y="0"/>
                </a:moveTo>
                <a:lnTo>
                  <a:pt x="15603728" y="0"/>
                </a:lnTo>
                <a:lnTo>
                  <a:pt x="15603728" y="8328490"/>
                </a:lnTo>
                <a:lnTo>
                  <a:pt x="0" y="8328490"/>
                </a:lnTo>
                <a:lnTo>
                  <a:pt x="0" y="0"/>
                </a:lnTo>
                <a:close/>
              </a:path>
            </a:pathLst>
          </a:custGeom>
          <a:blipFill>
            <a:blip r:embed="rId2"/>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4145" y="9719678"/>
            <a:ext cx="20443391" cy="0"/>
          </a:xfrm>
          <a:prstGeom prst="line">
            <a:avLst/>
          </a:prstGeom>
          <a:ln w="28575" cap="flat">
            <a:solidFill>
              <a:srgbClr val="2254C5"/>
            </a:solidFill>
            <a:prstDash val="solid"/>
            <a:headEnd type="none" w="sm" len="sm"/>
            <a:tailEnd type="none" w="sm" len="sm"/>
          </a:ln>
        </p:spPr>
      </p:sp>
      <p:sp>
        <p:nvSpPr>
          <p:cNvPr id="3" name="AutoShape 3"/>
          <p:cNvSpPr/>
          <p:nvPr/>
        </p:nvSpPr>
        <p:spPr>
          <a:xfrm flipV="1">
            <a:off x="11850061" y="793106"/>
            <a:ext cx="6923190" cy="0"/>
          </a:xfrm>
          <a:prstGeom prst="line">
            <a:avLst/>
          </a:prstGeom>
          <a:ln w="28575" cap="flat">
            <a:solidFill>
              <a:srgbClr val="2254C5"/>
            </a:solidFill>
            <a:prstDash val="solid"/>
            <a:headEnd type="none" w="sm" len="sm"/>
            <a:tailEnd type="none" w="sm" len="sm"/>
          </a:ln>
        </p:spPr>
      </p:sp>
      <p:sp>
        <p:nvSpPr>
          <p:cNvPr id="4" name="Freeform 4"/>
          <p:cNvSpPr/>
          <p:nvPr/>
        </p:nvSpPr>
        <p:spPr>
          <a:xfrm>
            <a:off x="1580169" y="1732416"/>
            <a:ext cx="15127662" cy="7525884"/>
          </a:xfrm>
          <a:custGeom>
            <a:avLst/>
            <a:gdLst/>
            <a:ahLst/>
            <a:cxnLst/>
            <a:rect l="l" t="t" r="r" b="b"/>
            <a:pathLst>
              <a:path w="15127662" h="7525884">
                <a:moveTo>
                  <a:pt x="0" y="0"/>
                </a:moveTo>
                <a:lnTo>
                  <a:pt x="15127662" y="0"/>
                </a:lnTo>
                <a:lnTo>
                  <a:pt x="15127662" y="7525884"/>
                </a:lnTo>
                <a:lnTo>
                  <a:pt x="0" y="7525884"/>
                </a:lnTo>
                <a:lnTo>
                  <a:pt x="0" y="0"/>
                </a:lnTo>
                <a:close/>
              </a:path>
            </a:pathLst>
          </a:custGeom>
          <a:blipFill>
            <a:blip r:embed="rId2"/>
            <a:stretch>
              <a:fillRect t="-151260"/>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4145" y="9719678"/>
            <a:ext cx="20443391" cy="0"/>
          </a:xfrm>
          <a:prstGeom prst="line">
            <a:avLst/>
          </a:prstGeom>
          <a:ln w="28575" cap="flat">
            <a:solidFill>
              <a:srgbClr val="2254C5"/>
            </a:solidFill>
            <a:prstDash val="solid"/>
            <a:headEnd type="none" w="sm" len="sm"/>
            <a:tailEnd type="none" w="sm" len="sm"/>
          </a:ln>
        </p:spPr>
      </p:sp>
      <p:sp>
        <p:nvSpPr>
          <p:cNvPr id="3" name="AutoShape 3"/>
          <p:cNvSpPr/>
          <p:nvPr/>
        </p:nvSpPr>
        <p:spPr>
          <a:xfrm flipV="1">
            <a:off x="11850061" y="793106"/>
            <a:ext cx="6923190" cy="0"/>
          </a:xfrm>
          <a:prstGeom prst="line">
            <a:avLst/>
          </a:prstGeom>
          <a:ln w="28575" cap="flat">
            <a:solidFill>
              <a:srgbClr val="2254C5"/>
            </a:solidFill>
            <a:prstDash val="solid"/>
            <a:headEnd type="none" w="sm" len="sm"/>
            <a:tailEnd type="none" w="sm" len="sm"/>
          </a:ln>
        </p:spPr>
      </p:sp>
      <p:sp>
        <p:nvSpPr>
          <p:cNvPr id="4" name="Freeform 4"/>
          <p:cNvSpPr/>
          <p:nvPr/>
        </p:nvSpPr>
        <p:spPr>
          <a:xfrm>
            <a:off x="1580169" y="1306332"/>
            <a:ext cx="15127662" cy="7674336"/>
          </a:xfrm>
          <a:custGeom>
            <a:avLst/>
            <a:gdLst/>
            <a:ahLst/>
            <a:cxnLst/>
            <a:rect l="l" t="t" r="r" b="b"/>
            <a:pathLst>
              <a:path w="15127662" h="7674336">
                <a:moveTo>
                  <a:pt x="0" y="0"/>
                </a:moveTo>
                <a:lnTo>
                  <a:pt x="15127662" y="0"/>
                </a:lnTo>
                <a:lnTo>
                  <a:pt x="15127662" y="7674336"/>
                </a:lnTo>
                <a:lnTo>
                  <a:pt x="0" y="7674336"/>
                </a:lnTo>
                <a:lnTo>
                  <a:pt x="0" y="0"/>
                </a:lnTo>
                <a:close/>
              </a:path>
            </a:pathLst>
          </a:custGeom>
          <a:blipFill>
            <a:blip r:embed="rId2"/>
            <a:stretch>
              <a:fillRect t="-51531" b="-94868"/>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54C5"/>
        </a:solidFill>
        <a:effectLst/>
      </p:bgPr>
    </p:bg>
    <p:spTree>
      <p:nvGrpSpPr>
        <p:cNvPr id="1" name=""/>
        <p:cNvGrpSpPr/>
        <p:nvPr/>
      </p:nvGrpSpPr>
      <p:grpSpPr>
        <a:xfrm>
          <a:off x="0" y="0"/>
          <a:ext cx="0" cy="0"/>
          <a:chOff x="0" y="0"/>
          <a:chExt cx="0" cy="0"/>
        </a:xfrm>
      </p:grpSpPr>
      <p:sp>
        <p:nvSpPr>
          <p:cNvPr id="2" name="Freeform 2"/>
          <p:cNvSpPr/>
          <p:nvPr/>
        </p:nvSpPr>
        <p:spPr>
          <a:xfrm>
            <a:off x="11850061" y="1967893"/>
            <a:ext cx="5851774" cy="6351214"/>
          </a:xfrm>
          <a:custGeom>
            <a:avLst/>
            <a:gdLst/>
            <a:ahLst/>
            <a:cxnLst/>
            <a:rect l="l" t="t" r="r" b="b"/>
            <a:pathLst>
              <a:path w="5851774" h="6351214">
                <a:moveTo>
                  <a:pt x="0" y="0"/>
                </a:moveTo>
                <a:lnTo>
                  <a:pt x="5851774" y="0"/>
                </a:lnTo>
                <a:lnTo>
                  <a:pt x="5851774" y="6351214"/>
                </a:lnTo>
                <a:lnTo>
                  <a:pt x="0" y="6351214"/>
                </a:lnTo>
                <a:lnTo>
                  <a:pt x="0" y="0"/>
                </a:lnTo>
                <a:close/>
              </a:path>
            </a:pathLst>
          </a:custGeom>
          <a:blipFill>
            <a:blip r:embed="rId2"/>
            <a:stretch>
              <a:fillRect t="-9717" b="-28486"/>
            </a:stretch>
          </a:blipFill>
        </p:spPr>
      </p:sp>
      <p:sp>
        <p:nvSpPr>
          <p:cNvPr id="3" name="TextBox 3"/>
          <p:cNvSpPr txBox="1"/>
          <p:nvPr/>
        </p:nvSpPr>
        <p:spPr>
          <a:xfrm>
            <a:off x="1345688" y="6984303"/>
            <a:ext cx="2455771" cy="738000"/>
          </a:xfrm>
          <a:prstGeom prst="rect">
            <a:avLst/>
          </a:prstGeom>
        </p:spPr>
        <p:txBody>
          <a:bodyPr lIns="0" tIns="0" rIns="0" bIns="0" rtlCol="0" anchor="t">
            <a:spAutoFit/>
          </a:bodyPr>
          <a:lstStyle/>
          <a:p>
            <a:pPr algn="l">
              <a:lnSpc>
                <a:spcPts val="6047"/>
              </a:lnSpc>
            </a:pPr>
            <a:r>
              <a:rPr lang="en-US" sz="4319" b="1">
                <a:solidFill>
                  <a:srgbClr val="FFFFFF"/>
                </a:solidFill>
                <a:latin typeface="Montserrat Semi-Bold"/>
                <a:ea typeface="Montserrat Semi-Bold"/>
                <a:cs typeface="Montserrat Semi-Bold"/>
                <a:sym typeface="Montserrat Semi-Bold"/>
              </a:rPr>
              <a:t>99.0%</a:t>
            </a:r>
          </a:p>
        </p:txBody>
      </p:sp>
      <p:sp>
        <p:nvSpPr>
          <p:cNvPr id="4" name="TextBox 4"/>
          <p:cNvSpPr txBox="1"/>
          <p:nvPr/>
        </p:nvSpPr>
        <p:spPr>
          <a:xfrm>
            <a:off x="1159740" y="1173718"/>
            <a:ext cx="9899716" cy="2468019"/>
          </a:xfrm>
          <a:prstGeom prst="rect">
            <a:avLst/>
          </a:prstGeom>
        </p:spPr>
        <p:txBody>
          <a:bodyPr lIns="0" tIns="0" rIns="0" bIns="0" rtlCol="0" anchor="t">
            <a:spAutoFit/>
          </a:bodyPr>
          <a:lstStyle/>
          <a:p>
            <a:pPr algn="l">
              <a:lnSpc>
                <a:spcPts val="9912"/>
              </a:lnSpc>
            </a:pPr>
            <a:r>
              <a:rPr lang="en-US" sz="7080" b="1">
                <a:solidFill>
                  <a:srgbClr val="FFFFFF"/>
                </a:solidFill>
                <a:latin typeface="Montserrat Bold"/>
                <a:ea typeface="Montserrat Bold"/>
                <a:cs typeface="Montserrat Bold"/>
                <a:sym typeface="Montserrat Bold"/>
              </a:rPr>
              <a:t>Final Verdict and Evaluation</a:t>
            </a:r>
          </a:p>
        </p:txBody>
      </p:sp>
      <p:sp>
        <p:nvSpPr>
          <p:cNvPr id="5" name="TextBox 5"/>
          <p:cNvSpPr txBox="1"/>
          <p:nvPr/>
        </p:nvSpPr>
        <p:spPr>
          <a:xfrm>
            <a:off x="1345688" y="7924767"/>
            <a:ext cx="2210353" cy="390266"/>
          </a:xfrm>
          <a:prstGeom prst="rect">
            <a:avLst/>
          </a:prstGeom>
        </p:spPr>
        <p:txBody>
          <a:bodyPr lIns="0" tIns="0" rIns="0" bIns="0" rtlCol="0" anchor="t">
            <a:spAutoFit/>
          </a:bodyPr>
          <a:lstStyle/>
          <a:p>
            <a:pPr algn="l">
              <a:lnSpc>
                <a:spcPts val="3164"/>
              </a:lnSpc>
            </a:pPr>
            <a:r>
              <a:rPr lang="en-US" sz="2260" b="1">
                <a:solidFill>
                  <a:srgbClr val="FFFFFF"/>
                </a:solidFill>
                <a:latin typeface="Montserrat Semi-Bold"/>
                <a:ea typeface="Montserrat Semi-Bold"/>
                <a:cs typeface="Montserrat Semi-Bold"/>
                <a:sym typeface="Montserrat Semi-Bold"/>
              </a:rPr>
              <a:t>by KKN Model</a:t>
            </a:r>
          </a:p>
        </p:txBody>
      </p:sp>
      <p:sp>
        <p:nvSpPr>
          <p:cNvPr id="6" name="TextBox 6"/>
          <p:cNvSpPr txBox="1"/>
          <p:nvPr/>
        </p:nvSpPr>
        <p:spPr>
          <a:xfrm>
            <a:off x="1345688" y="6489713"/>
            <a:ext cx="2455771" cy="325016"/>
          </a:xfrm>
          <a:prstGeom prst="rect">
            <a:avLst/>
          </a:prstGeom>
        </p:spPr>
        <p:txBody>
          <a:bodyPr lIns="0" tIns="0" rIns="0" bIns="0" rtlCol="0" anchor="t">
            <a:spAutoFit/>
          </a:bodyPr>
          <a:lstStyle/>
          <a:p>
            <a:pPr algn="l">
              <a:lnSpc>
                <a:spcPts val="2651"/>
              </a:lnSpc>
            </a:pPr>
            <a:r>
              <a:rPr lang="en-US" sz="1893">
                <a:solidFill>
                  <a:srgbClr val="FFFFFF"/>
                </a:solidFill>
                <a:latin typeface="Montserrat"/>
                <a:ea typeface="Montserrat"/>
                <a:cs typeface="Montserrat"/>
                <a:sym typeface="Montserrat"/>
              </a:rPr>
              <a:t>Highest Accuracy</a:t>
            </a:r>
          </a:p>
        </p:txBody>
      </p:sp>
      <p:sp>
        <p:nvSpPr>
          <p:cNvPr id="7" name="TextBox 7"/>
          <p:cNvSpPr txBox="1"/>
          <p:nvPr/>
        </p:nvSpPr>
        <p:spPr>
          <a:xfrm>
            <a:off x="4094472" y="6984303"/>
            <a:ext cx="2335402" cy="738000"/>
          </a:xfrm>
          <a:prstGeom prst="rect">
            <a:avLst/>
          </a:prstGeom>
        </p:spPr>
        <p:txBody>
          <a:bodyPr lIns="0" tIns="0" rIns="0" bIns="0" rtlCol="0" anchor="t">
            <a:spAutoFit/>
          </a:bodyPr>
          <a:lstStyle/>
          <a:p>
            <a:pPr algn="l">
              <a:lnSpc>
                <a:spcPts val="6047"/>
              </a:lnSpc>
            </a:pPr>
            <a:r>
              <a:rPr lang="en-US" sz="4319" b="1">
                <a:solidFill>
                  <a:srgbClr val="FFFFFF"/>
                </a:solidFill>
                <a:latin typeface="Montserrat Semi-Bold"/>
                <a:ea typeface="Montserrat Semi-Bold"/>
                <a:cs typeface="Montserrat Semi-Bold"/>
                <a:sym typeface="Montserrat Semi-Bold"/>
              </a:rPr>
              <a:t>97.8%</a:t>
            </a:r>
          </a:p>
        </p:txBody>
      </p:sp>
      <p:sp>
        <p:nvSpPr>
          <p:cNvPr id="8" name="TextBox 8"/>
          <p:cNvSpPr txBox="1"/>
          <p:nvPr/>
        </p:nvSpPr>
        <p:spPr>
          <a:xfrm>
            <a:off x="4094472" y="7924767"/>
            <a:ext cx="2261606" cy="790397"/>
          </a:xfrm>
          <a:prstGeom prst="rect">
            <a:avLst/>
          </a:prstGeom>
        </p:spPr>
        <p:txBody>
          <a:bodyPr lIns="0" tIns="0" rIns="0" bIns="0" rtlCol="0" anchor="t">
            <a:spAutoFit/>
          </a:bodyPr>
          <a:lstStyle/>
          <a:p>
            <a:pPr algn="l">
              <a:lnSpc>
                <a:spcPts val="3159"/>
              </a:lnSpc>
            </a:pPr>
            <a:r>
              <a:rPr lang="en-US" sz="2257" b="1">
                <a:solidFill>
                  <a:srgbClr val="FFFFFF"/>
                </a:solidFill>
                <a:latin typeface="Montserrat Semi-Bold"/>
                <a:ea typeface="Montserrat Semi-Bold"/>
                <a:cs typeface="Montserrat Semi-Bold"/>
                <a:sym typeface="Montserrat Semi-Bold"/>
              </a:rPr>
              <a:t>by Bagging Models</a:t>
            </a:r>
          </a:p>
        </p:txBody>
      </p:sp>
      <p:sp>
        <p:nvSpPr>
          <p:cNvPr id="9" name="TextBox 9"/>
          <p:cNvSpPr txBox="1"/>
          <p:nvPr/>
        </p:nvSpPr>
        <p:spPr>
          <a:xfrm>
            <a:off x="6800480" y="6976097"/>
            <a:ext cx="2381800" cy="738000"/>
          </a:xfrm>
          <a:prstGeom prst="rect">
            <a:avLst/>
          </a:prstGeom>
        </p:spPr>
        <p:txBody>
          <a:bodyPr lIns="0" tIns="0" rIns="0" bIns="0" rtlCol="0" anchor="t">
            <a:spAutoFit/>
          </a:bodyPr>
          <a:lstStyle/>
          <a:p>
            <a:pPr algn="l">
              <a:lnSpc>
                <a:spcPts val="6047"/>
              </a:lnSpc>
            </a:pPr>
            <a:r>
              <a:rPr lang="en-US" sz="4319" b="1">
                <a:solidFill>
                  <a:srgbClr val="FFFFFF"/>
                </a:solidFill>
                <a:latin typeface="Montserrat Semi-Bold"/>
                <a:ea typeface="Montserrat Semi-Bold"/>
                <a:cs typeface="Montserrat Semi-Bold"/>
                <a:sym typeface="Montserrat Semi-Bold"/>
              </a:rPr>
              <a:t>98.3%</a:t>
            </a:r>
          </a:p>
        </p:txBody>
      </p:sp>
      <p:sp>
        <p:nvSpPr>
          <p:cNvPr id="10" name="TextBox 10"/>
          <p:cNvSpPr txBox="1"/>
          <p:nvPr/>
        </p:nvSpPr>
        <p:spPr>
          <a:xfrm>
            <a:off x="6800480" y="7924767"/>
            <a:ext cx="2164480" cy="390347"/>
          </a:xfrm>
          <a:prstGeom prst="rect">
            <a:avLst/>
          </a:prstGeom>
        </p:spPr>
        <p:txBody>
          <a:bodyPr lIns="0" tIns="0" rIns="0" bIns="0" rtlCol="0" anchor="t">
            <a:spAutoFit/>
          </a:bodyPr>
          <a:lstStyle/>
          <a:p>
            <a:pPr algn="l">
              <a:lnSpc>
                <a:spcPts val="3159"/>
              </a:lnSpc>
            </a:pPr>
            <a:r>
              <a:rPr lang="en-US" sz="2257" b="1">
                <a:solidFill>
                  <a:srgbClr val="FFFFFF"/>
                </a:solidFill>
                <a:latin typeface="Montserrat Semi-Bold"/>
                <a:ea typeface="Montserrat Semi-Bold"/>
                <a:cs typeface="Montserrat Semi-Bold"/>
                <a:sym typeface="Montserrat Semi-Bold"/>
              </a:rPr>
              <a:t>by XGBoost</a:t>
            </a:r>
          </a:p>
        </p:txBody>
      </p:sp>
      <p:sp>
        <p:nvSpPr>
          <p:cNvPr id="11" name="TextBox 11"/>
          <p:cNvSpPr txBox="1"/>
          <p:nvPr/>
        </p:nvSpPr>
        <p:spPr>
          <a:xfrm>
            <a:off x="4094472" y="6489713"/>
            <a:ext cx="2261606" cy="325016"/>
          </a:xfrm>
          <a:prstGeom prst="rect">
            <a:avLst/>
          </a:prstGeom>
        </p:spPr>
        <p:txBody>
          <a:bodyPr lIns="0" tIns="0" rIns="0" bIns="0" rtlCol="0" anchor="t">
            <a:spAutoFit/>
          </a:bodyPr>
          <a:lstStyle/>
          <a:p>
            <a:pPr algn="l">
              <a:lnSpc>
                <a:spcPts val="2651"/>
              </a:lnSpc>
            </a:pPr>
            <a:r>
              <a:rPr lang="en-US" sz="1893">
                <a:solidFill>
                  <a:srgbClr val="FFFFFF"/>
                </a:solidFill>
                <a:latin typeface="Montserrat"/>
                <a:ea typeface="Montserrat"/>
                <a:cs typeface="Montserrat"/>
                <a:sym typeface="Montserrat"/>
              </a:rPr>
              <a:t>Highest Precision</a:t>
            </a:r>
          </a:p>
        </p:txBody>
      </p:sp>
      <p:sp>
        <p:nvSpPr>
          <p:cNvPr id="12" name="TextBox 12"/>
          <p:cNvSpPr txBox="1"/>
          <p:nvPr/>
        </p:nvSpPr>
        <p:spPr>
          <a:xfrm>
            <a:off x="6800480" y="6489713"/>
            <a:ext cx="1983701" cy="325016"/>
          </a:xfrm>
          <a:prstGeom prst="rect">
            <a:avLst/>
          </a:prstGeom>
        </p:spPr>
        <p:txBody>
          <a:bodyPr lIns="0" tIns="0" rIns="0" bIns="0" rtlCol="0" anchor="t">
            <a:spAutoFit/>
          </a:bodyPr>
          <a:lstStyle/>
          <a:p>
            <a:pPr algn="l">
              <a:lnSpc>
                <a:spcPts val="2651"/>
              </a:lnSpc>
            </a:pPr>
            <a:r>
              <a:rPr lang="en-US" sz="1893">
                <a:solidFill>
                  <a:srgbClr val="FFFFFF"/>
                </a:solidFill>
                <a:latin typeface="Montserrat"/>
                <a:ea typeface="Montserrat"/>
                <a:cs typeface="Montserrat"/>
                <a:sym typeface="Montserrat"/>
              </a:rPr>
              <a:t>ROC-AUC</a:t>
            </a:r>
          </a:p>
        </p:txBody>
      </p:sp>
      <p:sp>
        <p:nvSpPr>
          <p:cNvPr id="13" name="AutoShape 13"/>
          <p:cNvSpPr/>
          <p:nvPr/>
        </p:nvSpPr>
        <p:spPr>
          <a:xfrm>
            <a:off x="-970252" y="9719678"/>
            <a:ext cx="20335605" cy="0"/>
          </a:xfrm>
          <a:prstGeom prst="line">
            <a:avLst/>
          </a:prstGeom>
          <a:ln w="28575" cap="flat">
            <a:solidFill>
              <a:srgbClr val="FFFFFF"/>
            </a:solidFill>
            <a:prstDash val="solid"/>
            <a:headEnd type="none" w="sm" len="sm"/>
            <a:tailEnd type="none" w="sm" len="sm"/>
          </a:ln>
        </p:spPr>
      </p:sp>
      <p:sp>
        <p:nvSpPr>
          <p:cNvPr id="14" name="AutoShape 14"/>
          <p:cNvSpPr/>
          <p:nvPr/>
        </p:nvSpPr>
        <p:spPr>
          <a:xfrm flipV="1">
            <a:off x="11850061" y="793106"/>
            <a:ext cx="6976926" cy="0"/>
          </a:xfrm>
          <a:prstGeom prst="line">
            <a:avLst/>
          </a:prstGeom>
          <a:ln w="28575" cap="flat">
            <a:solidFill>
              <a:srgbClr val="FFFFFF"/>
            </a:solidFill>
            <a:prstDash val="solid"/>
            <a:headEnd type="none" w="sm" len="sm"/>
            <a:tailEnd type="none" w="sm" len="sm"/>
          </a:ln>
        </p:spPr>
      </p:sp>
      <p:sp>
        <p:nvSpPr>
          <p:cNvPr id="15" name="TextBox 15"/>
          <p:cNvSpPr txBox="1"/>
          <p:nvPr/>
        </p:nvSpPr>
        <p:spPr>
          <a:xfrm>
            <a:off x="1159740" y="3733676"/>
            <a:ext cx="7031857" cy="1989490"/>
          </a:xfrm>
          <a:prstGeom prst="rect">
            <a:avLst/>
          </a:prstGeom>
        </p:spPr>
        <p:txBody>
          <a:bodyPr lIns="0" tIns="0" rIns="0" bIns="0" rtlCol="0" anchor="t">
            <a:spAutoFit/>
          </a:bodyPr>
          <a:lstStyle/>
          <a:p>
            <a:pPr algn="l">
              <a:lnSpc>
                <a:spcPts val="3218"/>
              </a:lnSpc>
              <a:spcBef>
                <a:spcPct val="0"/>
              </a:spcBef>
            </a:pPr>
            <a:r>
              <a:rPr lang="en-US" sz="2298" b="1">
                <a:solidFill>
                  <a:srgbClr val="FFFFFF"/>
                </a:solidFill>
                <a:latin typeface="Montserrat Semi-Bold"/>
                <a:ea typeface="Montserrat Semi-Bold"/>
                <a:cs typeface="Montserrat Semi-Bold"/>
                <a:sym typeface="Montserrat Semi-Bold"/>
              </a:rPr>
              <a:t>We found out the 5 KPI as Principal Components based on the features provided. We create 10 models and 10 evaluation metrics to find out which models have more business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54C5"/>
        </a:solidFill>
        <a:effectLst/>
      </p:bgPr>
    </p:bg>
    <p:spTree>
      <p:nvGrpSpPr>
        <p:cNvPr id="1" name=""/>
        <p:cNvGrpSpPr/>
        <p:nvPr/>
      </p:nvGrpSpPr>
      <p:grpSpPr>
        <a:xfrm>
          <a:off x="0" y="0"/>
          <a:ext cx="0" cy="0"/>
          <a:chOff x="0" y="0"/>
          <a:chExt cx="0" cy="0"/>
        </a:xfrm>
      </p:grpSpPr>
      <p:sp>
        <p:nvSpPr>
          <p:cNvPr id="2" name="TextBox 2"/>
          <p:cNvSpPr txBox="1"/>
          <p:nvPr/>
        </p:nvSpPr>
        <p:spPr>
          <a:xfrm>
            <a:off x="1371235" y="2655124"/>
            <a:ext cx="13059340" cy="2488376"/>
          </a:xfrm>
          <a:prstGeom prst="rect">
            <a:avLst/>
          </a:prstGeom>
        </p:spPr>
        <p:txBody>
          <a:bodyPr lIns="0" tIns="0" rIns="0" bIns="0" rtlCol="0" anchor="t">
            <a:spAutoFit/>
          </a:bodyPr>
          <a:lstStyle/>
          <a:p>
            <a:pPr algn="l">
              <a:lnSpc>
                <a:spcPts val="20345"/>
              </a:lnSpc>
            </a:pPr>
            <a:r>
              <a:rPr lang="en-US" sz="14532" b="1">
                <a:solidFill>
                  <a:srgbClr val="FFFFFF"/>
                </a:solidFill>
                <a:latin typeface="Montserrat Bold"/>
                <a:ea typeface="Montserrat Bold"/>
                <a:cs typeface="Montserrat Bold"/>
                <a:sym typeface="Montserrat Bold"/>
              </a:rPr>
              <a:t>Thank You</a:t>
            </a:r>
          </a:p>
        </p:txBody>
      </p:sp>
      <p:sp>
        <p:nvSpPr>
          <p:cNvPr id="3" name="AutoShape 3"/>
          <p:cNvSpPr/>
          <p:nvPr/>
        </p:nvSpPr>
        <p:spPr>
          <a:xfrm>
            <a:off x="-970252" y="9719678"/>
            <a:ext cx="20335605" cy="0"/>
          </a:xfrm>
          <a:prstGeom prst="line">
            <a:avLst/>
          </a:prstGeom>
          <a:ln w="28575" cap="flat">
            <a:solidFill>
              <a:srgbClr val="FFFFFF"/>
            </a:solidFill>
            <a:prstDash val="solid"/>
            <a:headEnd type="none" w="sm" len="sm"/>
            <a:tailEnd type="none" w="sm" len="sm"/>
          </a:ln>
        </p:spPr>
      </p:sp>
      <p:sp>
        <p:nvSpPr>
          <p:cNvPr id="4" name="AutoShape 4"/>
          <p:cNvSpPr/>
          <p:nvPr/>
        </p:nvSpPr>
        <p:spPr>
          <a:xfrm flipV="1">
            <a:off x="11850061" y="793106"/>
            <a:ext cx="6976926" cy="0"/>
          </a:xfrm>
          <a:prstGeom prst="line">
            <a:avLst/>
          </a:prstGeom>
          <a:ln w="28575" cap="flat">
            <a:solidFill>
              <a:srgbClr val="FFFFFF"/>
            </a:solidFill>
            <a:prstDash val="solid"/>
            <a:headEnd type="none" w="sm" len="sm"/>
            <a:tailEnd type="none" w="sm" len="sm"/>
          </a:ln>
        </p:spPr>
      </p:sp>
      <p:sp>
        <p:nvSpPr>
          <p:cNvPr id="5" name="TextBox 5"/>
          <p:cNvSpPr txBox="1"/>
          <p:nvPr/>
        </p:nvSpPr>
        <p:spPr>
          <a:xfrm>
            <a:off x="1371234" y="5086350"/>
            <a:ext cx="5105765" cy="2463816"/>
          </a:xfrm>
          <a:prstGeom prst="rect">
            <a:avLst/>
          </a:prstGeom>
        </p:spPr>
        <p:txBody>
          <a:bodyPr wrap="square" lIns="0" tIns="0" rIns="0" bIns="0" rtlCol="0" anchor="t">
            <a:spAutoFit/>
          </a:bodyPr>
          <a:lstStyle/>
          <a:p>
            <a:pPr algn="just">
              <a:lnSpc>
                <a:spcPts val="3896"/>
              </a:lnSpc>
            </a:pPr>
            <a:r>
              <a:rPr lang="en-US" sz="2783" b="1" dirty="0">
                <a:solidFill>
                  <a:srgbClr val="FFFFFF"/>
                </a:solidFill>
                <a:latin typeface="Montserrat Semi-Bold"/>
                <a:ea typeface="Montserrat Semi-Bold"/>
                <a:cs typeface="Montserrat Semi-Bold"/>
                <a:sym typeface="Montserrat Semi-Bold"/>
              </a:rPr>
              <a:t>Team Member:</a:t>
            </a:r>
          </a:p>
          <a:p>
            <a:pPr marL="600944" lvl="1" indent="-300472" algn="just">
              <a:lnSpc>
                <a:spcPts val="3896"/>
              </a:lnSpc>
              <a:buAutoNum type="arabicPeriod"/>
            </a:pPr>
            <a:r>
              <a:rPr lang="en-US" sz="2783" b="1" dirty="0">
                <a:solidFill>
                  <a:srgbClr val="FFFFFF"/>
                </a:solidFill>
                <a:latin typeface="Montserrat Semi-Bold"/>
                <a:ea typeface="Montserrat Semi-Bold"/>
                <a:cs typeface="Montserrat Semi-Bold"/>
                <a:sym typeface="Montserrat Semi-Bold"/>
              </a:rPr>
              <a:t>R. Kiran Kumar Reddy</a:t>
            </a:r>
          </a:p>
          <a:p>
            <a:pPr marL="600944" lvl="1" indent="-300472" algn="just">
              <a:lnSpc>
                <a:spcPts val="3896"/>
              </a:lnSpc>
              <a:buAutoNum type="arabicPeriod"/>
            </a:pPr>
            <a:r>
              <a:rPr lang="en-US" sz="2783" b="1" dirty="0">
                <a:solidFill>
                  <a:srgbClr val="FFFFFF"/>
                </a:solidFill>
                <a:latin typeface="Montserrat Semi-Bold"/>
                <a:ea typeface="Montserrat Semi-Bold"/>
                <a:cs typeface="Montserrat Semi-Bold"/>
                <a:sym typeface="Montserrat Semi-Bold"/>
              </a:rPr>
              <a:t> Vishnu Prasad Korada</a:t>
            </a:r>
          </a:p>
          <a:p>
            <a:pPr marL="600944" lvl="1" indent="-300472" algn="just">
              <a:lnSpc>
                <a:spcPts val="3896"/>
              </a:lnSpc>
              <a:buAutoNum type="arabicPeriod"/>
            </a:pPr>
            <a:r>
              <a:rPr lang="en-US" sz="2783" b="1" dirty="0">
                <a:solidFill>
                  <a:srgbClr val="FFFFFF"/>
                </a:solidFill>
                <a:latin typeface="Montserrat Semi-Bold"/>
                <a:ea typeface="Montserrat Semi-Bold"/>
                <a:cs typeface="Montserrat Semi-Bold"/>
                <a:sym typeface="Montserrat Semi-Bold"/>
              </a:rPr>
              <a:t>A Paritosh</a:t>
            </a:r>
          </a:p>
          <a:p>
            <a:pPr marL="600944" lvl="1" indent="-300472" algn="just">
              <a:lnSpc>
                <a:spcPts val="3896"/>
              </a:lnSpc>
              <a:spcBef>
                <a:spcPct val="0"/>
              </a:spcBef>
              <a:buAutoNum type="arabicPeriod"/>
            </a:pPr>
            <a:r>
              <a:rPr lang="en-US" sz="2783" b="1" dirty="0" err="1">
                <a:solidFill>
                  <a:srgbClr val="FFFFFF"/>
                </a:solidFill>
                <a:latin typeface="Montserrat Semi-Bold"/>
                <a:ea typeface="Montserrat Semi-Bold"/>
                <a:cs typeface="Montserrat Semi-Bold"/>
                <a:sym typeface="Montserrat Semi-Bold"/>
              </a:rPr>
              <a:t>Tusharkanta</a:t>
            </a:r>
            <a:r>
              <a:rPr lang="en-US" sz="2783" b="1" dirty="0">
                <a:solidFill>
                  <a:srgbClr val="FFFFFF"/>
                </a:solidFill>
                <a:latin typeface="Montserrat Semi-Bold"/>
                <a:ea typeface="Montserrat Semi-Bold"/>
                <a:cs typeface="Montserrat Semi-Bold"/>
                <a:sym typeface="Montserrat Semi-Bold"/>
              </a:rPr>
              <a:t> Behera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338</Words>
  <Application>Microsoft Office PowerPoint</Application>
  <PresentationFormat>Custom</PresentationFormat>
  <Paragraphs>55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Montserrat Medium</vt:lpstr>
      <vt:lpstr>Calibri</vt:lpstr>
      <vt:lpstr>Montserrat Bold</vt:lpstr>
      <vt:lpstr>Montserrat Semi-Bold</vt:lpstr>
      <vt:lpstr>Montserrat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Al-Powered Fraud Detection In Auto Insurance: Predictive Modellng for Smarter Claims Management</dc:title>
  <cp:lastModifiedBy>kiran kumar</cp:lastModifiedBy>
  <cp:revision>2</cp:revision>
  <dcterms:created xsi:type="dcterms:W3CDTF">2006-08-16T00:00:00Z</dcterms:created>
  <dcterms:modified xsi:type="dcterms:W3CDTF">2025-07-25T20:11:51Z</dcterms:modified>
  <dc:identifier>DAGuK9PMaJU</dc:identifier>
</cp:coreProperties>
</file>