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2" r:id="rId5"/>
    <p:sldId id="265" r:id="rId6"/>
    <p:sldId id="258" r:id="rId7"/>
    <p:sldId id="259" r:id="rId8"/>
    <p:sldId id="261" r:id="rId9"/>
    <p:sldId id="271" r:id="rId10"/>
    <p:sldId id="264" r:id="rId11"/>
    <p:sldId id="266" r:id="rId12"/>
    <p:sldId id="268" r:id="rId13"/>
    <p:sldId id="269" r:id="rId14"/>
    <p:sldId id="270" r:id="rId15"/>
    <p:sldId id="272" r:id="rId16"/>
    <p:sldId id="273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7E3"/>
    <a:srgbClr val="1C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>
        <p:scale>
          <a:sx n="100" d="100"/>
          <a:sy n="100" d="100"/>
        </p:scale>
        <p:origin x="9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5F76C-1EE3-43CF-8BE0-D94405F4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61E1F8-AF2B-4672-843C-0E25677D8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4823E-32A8-42D9-9ADF-10E708AD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922118-0D08-4C25-BA92-BDB2BC3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25546-6543-418B-899A-7293F67B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3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37288-7097-464B-B55A-A1D9B099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F611CF-D86B-4331-833F-9359697F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B921B-7415-4C5F-9D7E-83B4F54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BCE8CE-5CF8-492C-9775-E3FF3BD6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409F7-3AC9-4C4C-BC89-01AA4F0E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7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186E49-99B8-4BFA-91A3-26AE29698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E60078-F1DE-4B1D-BC46-A7A5441AE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AE1D76-1128-4AAA-B45C-D1C3B06C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D6D1E-FB4B-45A2-9BBB-328AF49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6192B-94F6-460E-BD3F-5262992A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25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2D184-5E2E-4F1F-BD65-50634AFC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7CECA-6AF6-4DB4-8ECC-A736E578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369F5-BD5A-4C17-A237-D65EDA3F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D302E4-11A3-4A69-A808-EDBC49D5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26E61-8092-45BE-8807-AE5E4CEA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D1FA-97EC-4A35-8DA9-3B32C16A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FC4F97-69A4-4AE9-9F7A-8F12F84F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8F20AF-C34E-4839-B528-703021AD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7BBCE-07E1-447B-906C-5823F1EE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81AA4-B5D0-48A5-A4CA-41107C20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63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7D56F-2E54-49E6-AFBD-9235307C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44333-DDCC-477D-8558-57F8AB8E3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38700B-22FF-45FD-929F-61D7C004B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F88BCC-249A-4B61-AA0B-9FE45E35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A6816B-D136-4F7E-9AB8-912E782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30CE1C-4033-4A1B-B57B-38F69FC6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3C4B-B0F7-4138-8456-BFB8250D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5770BB-FCF3-4B0E-A2F5-D9F38EEF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5DCF6-B736-425F-9CC6-E45BF42E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9D7E15-6CCC-46FE-B1FC-C451B1549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973330-F1CB-4B35-90AC-A09B4039A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4A3969-D548-4BCE-883E-A60EBA05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CD210E-799F-4F41-BBDD-3155352D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B4E5A2-55E3-403F-8ADD-AEA63DA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91797-5A98-49F2-947C-081BAC5A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6318D5-90FE-43CD-AE55-19A7E51E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C1BD83-2829-433F-BF4B-2A13813E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F728A1-173F-480C-BFB1-6F0D8F2B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03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BA8F70-F89D-4F99-B643-AA4A6BDF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E93BC9-63CC-49FF-BD0F-E9E7EF95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A74CE4-0282-4C21-B57B-17D9C540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8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634DC-163F-436D-B052-2CDD4534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9B740-59B3-4DF3-BC59-4C9A7DC7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857B0C-DD6C-4E74-8C27-53E78E32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CFA6EF-C850-4034-8956-6B318AAE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848761-D1B9-4A59-B11B-380CB96F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564E2-2C6A-40E3-8E23-C3247000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9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60879-06B3-49B9-B014-8157EE6F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4422CB-8D3D-4145-BAB4-0828E92B4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432927-1A8A-4BA5-A888-21BF4AA4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76BDF6-310D-4B44-94E1-12325665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FDFF3F-ACC1-4958-A7C1-DD85FD47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46505D-21C9-4173-AE20-DB5825C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8F8E08-114B-4BA0-8565-9F368BBD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C269C1-AF4B-48D2-BA00-C6410811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E6BE9-507E-4C39-8828-A9E39DD2E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CFCD-C122-4DA1-8559-219C7F56F910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F6FD6-555E-4480-B5A2-38B4C7657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998A1-8BF1-4EAA-9332-892B67AA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5D44-7CA0-4552-956C-C1F6A717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01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39B4C4-7F22-41F2-9F1C-FA6954C0E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t="17660" r="9565" b="14689"/>
          <a:stretch/>
        </p:blipFill>
        <p:spPr>
          <a:xfrm>
            <a:off x="4135769" y="2062865"/>
            <a:ext cx="3920461" cy="332254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1C96B64-4F63-4278-8F19-4AEEC0E4E4D4}"/>
              </a:ext>
            </a:extLst>
          </p:cNvPr>
          <p:cNvGrpSpPr/>
          <p:nvPr/>
        </p:nvGrpSpPr>
        <p:grpSpPr>
          <a:xfrm flipH="1">
            <a:off x="5676435" y="-2430601"/>
            <a:ext cx="7945943" cy="9477284"/>
            <a:chOff x="-2552636" y="-2619285"/>
            <a:chExt cx="7945943" cy="9477284"/>
          </a:xfrm>
          <a:solidFill>
            <a:srgbClr val="4FC7E3"/>
          </a:solidFill>
        </p:grpSpPr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CAA20C93-1A65-4B4B-BB3B-A7940BD349FC}"/>
                </a:ext>
              </a:extLst>
            </p:cNvPr>
            <p:cNvSpPr/>
            <p:nvPr/>
          </p:nvSpPr>
          <p:spPr>
            <a:xfrm>
              <a:off x="-2552636" y="1247686"/>
              <a:ext cx="5956968" cy="561031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04506E45-57FC-442B-851F-BEA11082851F}"/>
                </a:ext>
              </a:extLst>
            </p:cNvPr>
            <p:cNvSpPr/>
            <p:nvPr/>
          </p:nvSpPr>
          <p:spPr>
            <a:xfrm>
              <a:off x="-1146629" y="-2619285"/>
              <a:ext cx="6539936" cy="386697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133D274-3881-45C2-9CF1-F23EB6C52E97}"/>
              </a:ext>
            </a:extLst>
          </p:cNvPr>
          <p:cNvGrpSpPr/>
          <p:nvPr/>
        </p:nvGrpSpPr>
        <p:grpSpPr>
          <a:xfrm flipH="1">
            <a:off x="6605351" y="-2619285"/>
            <a:ext cx="7945943" cy="9477284"/>
            <a:chOff x="-2552636" y="-2619285"/>
            <a:chExt cx="7945943" cy="9477284"/>
          </a:xfrm>
          <a:solidFill>
            <a:srgbClr val="1CADCB"/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C8C8968F-2E0C-4BD5-B77D-5E57DCA0D095}"/>
                </a:ext>
              </a:extLst>
            </p:cNvPr>
            <p:cNvSpPr/>
            <p:nvPr/>
          </p:nvSpPr>
          <p:spPr>
            <a:xfrm>
              <a:off x="-2552636" y="1247686"/>
              <a:ext cx="5956968" cy="561031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BB229E65-A43F-4DD3-846E-0273535B9A9E}"/>
                </a:ext>
              </a:extLst>
            </p:cNvPr>
            <p:cNvSpPr/>
            <p:nvPr/>
          </p:nvSpPr>
          <p:spPr>
            <a:xfrm>
              <a:off x="-1146629" y="-2619285"/>
              <a:ext cx="6539936" cy="386697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F671AC4-9C89-418B-BE71-851C5150EF12}"/>
              </a:ext>
            </a:extLst>
          </p:cNvPr>
          <p:cNvGrpSpPr/>
          <p:nvPr/>
        </p:nvGrpSpPr>
        <p:grpSpPr>
          <a:xfrm>
            <a:off x="-1499007" y="-2430601"/>
            <a:ext cx="7945943" cy="9477284"/>
            <a:chOff x="-2552636" y="-2619285"/>
            <a:chExt cx="7945943" cy="9477284"/>
          </a:xfrm>
          <a:solidFill>
            <a:srgbClr val="4FC7E3"/>
          </a:solidFill>
        </p:grpSpPr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CAD87B6B-FD8A-409B-9970-4EF572019BE5}"/>
                </a:ext>
              </a:extLst>
            </p:cNvPr>
            <p:cNvSpPr/>
            <p:nvPr/>
          </p:nvSpPr>
          <p:spPr>
            <a:xfrm>
              <a:off x="-2552636" y="1247686"/>
              <a:ext cx="5956968" cy="561031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59B58D1B-D7BC-4B20-A7E9-879675E6165C}"/>
                </a:ext>
              </a:extLst>
            </p:cNvPr>
            <p:cNvSpPr/>
            <p:nvPr/>
          </p:nvSpPr>
          <p:spPr>
            <a:xfrm>
              <a:off x="-1146629" y="-2619285"/>
              <a:ext cx="6539936" cy="386697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5C63D5A-E910-40D3-A644-08F2CDBEEE60}"/>
              </a:ext>
            </a:extLst>
          </p:cNvPr>
          <p:cNvGrpSpPr/>
          <p:nvPr/>
        </p:nvGrpSpPr>
        <p:grpSpPr>
          <a:xfrm>
            <a:off x="-2465552" y="-2619285"/>
            <a:ext cx="7945943" cy="9477284"/>
            <a:chOff x="-2552636" y="-2619285"/>
            <a:chExt cx="7945943" cy="9477284"/>
          </a:xfrm>
          <a:solidFill>
            <a:srgbClr val="1CADCB"/>
          </a:solidFill>
        </p:grpSpPr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C34701E9-E72A-4552-BD44-F7EE05C02BE7}"/>
                </a:ext>
              </a:extLst>
            </p:cNvPr>
            <p:cNvSpPr/>
            <p:nvPr/>
          </p:nvSpPr>
          <p:spPr>
            <a:xfrm>
              <a:off x="-2552636" y="1247686"/>
              <a:ext cx="5956968" cy="5610313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1B2F419B-A285-4986-9810-6F3DBC64662D}"/>
                </a:ext>
              </a:extLst>
            </p:cNvPr>
            <p:cNvSpPr/>
            <p:nvPr/>
          </p:nvSpPr>
          <p:spPr>
            <a:xfrm>
              <a:off x="-1146629" y="-2619285"/>
              <a:ext cx="6539936" cy="386697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70F67F-282B-42FF-A12B-3F76477AA343}"/>
              </a:ext>
            </a:extLst>
          </p:cNvPr>
          <p:cNvSpPr txBox="1"/>
          <p:nvPr/>
        </p:nvSpPr>
        <p:spPr>
          <a:xfrm>
            <a:off x="9894576" y="6056851"/>
            <a:ext cx="2297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作者</a:t>
            </a:r>
            <a:r>
              <a:rPr lang="en-US" altLang="zh-TW" sz="20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  電機系大二</a:t>
            </a:r>
            <a:endParaRPr lang="en-US" altLang="zh-TW" sz="2000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0710802 </a:t>
            </a:r>
            <a:r>
              <a:rPr lang="zh-TW" altLang="en-US" sz="20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沈俊宇</a:t>
            </a:r>
          </a:p>
        </p:txBody>
      </p:sp>
    </p:spTree>
    <p:extLst>
      <p:ext uri="{BB962C8B-B14F-4D97-AF65-F5344CB8AC3E}">
        <p14:creationId xmlns:p14="http://schemas.microsoft.com/office/powerpoint/2010/main" val="119950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DCD204-C53E-47D0-94B4-C2DAA15C5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5" t="18836" r="43452" b="12804"/>
          <a:stretch/>
        </p:blipFill>
        <p:spPr>
          <a:xfrm>
            <a:off x="609600" y="420227"/>
            <a:ext cx="3856445" cy="60175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284DE7-1A6F-4D49-83A1-FC0D3C92317B}"/>
              </a:ext>
            </a:extLst>
          </p:cNvPr>
          <p:cNvSpPr/>
          <p:nvPr/>
        </p:nvSpPr>
        <p:spPr>
          <a:xfrm>
            <a:off x="2984500" y="319717"/>
            <a:ext cx="990600" cy="303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F5A72D-8B39-4CA4-A11E-D2594948D1CB}"/>
              </a:ext>
            </a:extLst>
          </p:cNvPr>
          <p:cNvSpPr/>
          <p:nvPr/>
        </p:nvSpPr>
        <p:spPr>
          <a:xfrm>
            <a:off x="3632200" y="3402473"/>
            <a:ext cx="774700" cy="3035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7DBFD3-6854-41E1-92BB-F2A36BD4FDBE}"/>
              </a:ext>
            </a:extLst>
          </p:cNvPr>
          <p:cNvSpPr/>
          <p:nvPr/>
        </p:nvSpPr>
        <p:spPr>
          <a:xfrm>
            <a:off x="2819400" y="3402473"/>
            <a:ext cx="774700" cy="3035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094FC2-B032-49AA-92E0-593DCC4ED2FC}"/>
              </a:ext>
            </a:extLst>
          </p:cNvPr>
          <p:cNvSpPr/>
          <p:nvPr/>
        </p:nvSpPr>
        <p:spPr>
          <a:xfrm>
            <a:off x="609600" y="3202617"/>
            <a:ext cx="1981200" cy="323515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3A239A-E9D2-41CF-8735-8AE254D6B605}"/>
              </a:ext>
            </a:extLst>
          </p:cNvPr>
          <p:cNvSpPr/>
          <p:nvPr/>
        </p:nvSpPr>
        <p:spPr>
          <a:xfrm>
            <a:off x="5359400" y="1101011"/>
            <a:ext cx="736600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832DC1-6515-4257-9E93-86A85E450206}"/>
              </a:ext>
            </a:extLst>
          </p:cNvPr>
          <p:cNvSpPr/>
          <p:nvPr/>
        </p:nvSpPr>
        <p:spPr>
          <a:xfrm>
            <a:off x="5359400" y="2397889"/>
            <a:ext cx="736600" cy="736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587D7B-CD33-43AC-BDFF-BA96CE829CF7}"/>
              </a:ext>
            </a:extLst>
          </p:cNvPr>
          <p:cNvSpPr/>
          <p:nvPr/>
        </p:nvSpPr>
        <p:spPr>
          <a:xfrm>
            <a:off x="5359400" y="3694767"/>
            <a:ext cx="736600" cy="736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9549D5-580B-4A07-A29F-24037D709449}"/>
              </a:ext>
            </a:extLst>
          </p:cNvPr>
          <p:cNvSpPr/>
          <p:nvPr/>
        </p:nvSpPr>
        <p:spPr>
          <a:xfrm>
            <a:off x="5359400" y="4991645"/>
            <a:ext cx="736600" cy="736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9CACE9-F8D5-46B4-817A-8C09B6138916}"/>
              </a:ext>
            </a:extLst>
          </p:cNvPr>
          <p:cNvSpPr txBox="1"/>
          <p:nvPr/>
        </p:nvSpPr>
        <p:spPr>
          <a:xfrm>
            <a:off x="6350000" y="12077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讓玩家漸漸了解部分故事背景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6D5ED9-FA49-4779-8855-803B246010A4}"/>
              </a:ext>
            </a:extLst>
          </p:cNvPr>
          <p:cNvSpPr txBox="1"/>
          <p:nvPr/>
        </p:nvSpPr>
        <p:spPr>
          <a:xfrm>
            <a:off x="6350000" y="2504579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打不過就加入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直接轉學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DA0691-E0D2-427C-80C5-FECC7C528FAD}"/>
              </a:ext>
            </a:extLst>
          </p:cNvPr>
          <p:cNvSpPr txBox="1"/>
          <p:nvPr/>
        </p:nvSpPr>
        <p:spPr>
          <a:xfrm>
            <a:off x="6350000" y="3793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主角徹查陰謀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FFBC3C5-3CEB-4CF4-8799-38501FE86C88}"/>
              </a:ext>
            </a:extLst>
          </p:cNvPr>
          <p:cNvSpPr txBox="1"/>
          <p:nvPr/>
        </p:nvSpPr>
        <p:spPr>
          <a:xfrm>
            <a:off x="6350000" y="508250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受幫助下的抉擇</a:t>
            </a:r>
          </a:p>
        </p:txBody>
      </p:sp>
    </p:spTree>
    <p:extLst>
      <p:ext uri="{BB962C8B-B14F-4D97-AF65-F5344CB8AC3E}">
        <p14:creationId xmlns:p14="http://schemas.microsoft.com/office/powerpoint/2010/main" val="203684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979AF3-1603-401A-9FA9-5DBEAFCFF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9" t="19074" r="50000" b="14445"/>
          <a:stretch/>
        </p:blipFill>
        <p:spPr>
          <a:xfrm>
            <a:off x="2603500" y="567611"/>
            <a:ext cx="2933700" cy="56929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A04A21-EC2C-48E0-88AB-30D5BCD32462}"/>
              </a:ext>
            </a:extLst>
          </p:cNvPr>
          <p:cNvSpPr/>
          <p:nvPr/>
        </p:nvSpPr>
        <p:spPr>
          <a:xfrm>
            <a:off x="660400" y="567611"/>
            <a:ext cx="736600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04DA7A-3D51-41EB-8D86-2B5CC152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79" t="20370" r="51250" b="13519"/>
          <a:stretch/>
        </p:blipFill>
        <p:spPr>
          <a:xfrm>
            <a:off x="6096000" y="486189"/>
            <a:ext cx="2654300" cy="5885622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A55FAE2-926D-4E65-8100-D2B786CFCD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 flipH="1" flipV="1">
            <a:off x="2859557" y="1696982"/>
            <a:ext cx="5774386" cy="3352800"/>
          </a:xfrm>
          <a:prstGeom prst="bentConnector5">
            <a:avLst>
              <a:gd name="adj1" fmla="val -3959"/>
              <a:gd name="adj2" fmla="val 52083"/>
              <a:gd name="adj3" fmla="val 1039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CA68C2-0F7B-4420-B8A9-BA0CC0F1B08B}"/>
              </a:ext>
            </a:extLst>
          </p:cNvPr>
          <p:cNvSpPr txBox="1"/>
          <p:nvPr/>
        </p:nvSpPr>
        <p:spPr>
          <a:xfrm>
            <a:off x="720923" y="144780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第一部分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6E512D-9832-4B8B-BD0A-F8AEB0A7E893}"/>
              </a:ext>
            </a:extLst>
          </p:cNvPr>
          <p:cNvSpPr txBox="1"/>
          <p:nvPr/>
        </p:nvSpPr>
        <p:spPr>
          <a:xfrm>
            <a:off x="7920037" y="2506201"/>
            <a:ext cx="227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4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這裡的行動玩家不知道</a:t>
            </a:r>
          </a:p>
        </p:txBody>
      </p:sp>
    </p:spTree>
    <p:extLst>
      <p:ext uri="{BB962C8B-B14F-4D97-AF65-F5344CB8AC3E}">
        <p14:creationId xmlns:p14="http://schemas.microsoft.com/office/powerpoint/2010/main" val="414942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5A04A21-EC2C-48E0-88AB-30D5BCD32462}"/>
              </a:ext>
            </a:extLst>
          </p:cNvPr>
          <p:cNvSpPr/>
          <p:nvPr/>
        </p:nvSpPr>
        <p:spPr>
          <a:xfrm>
            <a:off x="660400" y="567611"/>
            <a:ext cx="736600" cy="736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CA68C2-0F7B-4420-B8A9-BA0CC0F1B08B}"/>
              </a:ext>
            </a:extLst>
          </p:cNvPr>
          <p:cNvSpPr txBox="1"/>
          <p:nvPr/>
        </p:nvSpPr>
        <p:spPr>
          <a:xfrm>
            <a:off x="720923" y="144780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第二部分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371B8D-1278-4129-9938-F7EEA68FF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9" t="22630" r="37041" b="15801"/>
          <a:stretch/>
        </p:blipFill>
        <p:spPr>
          <a:xfrm>
            <a:off x="3944975" y="232572"/>
            <a:ext cx="4385293" cy="47879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0EB5CF7-650C-4183-A69A-759191376CEA}"/>
              </a:ext>
            </a:extLst>
          </p:cNvPr>
          <p:cNvSpPr/>
          <p:nvPr/>
        </p:nvSpPr>
        <p:spPr>
          <a:xfrm>
            <a:off x="3774405" y="1447800"/>
            <a:ext cx="1779106" cy="37365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EE5CAF6-E56F-43A2-AF3C-3FC4D4941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49" t="56599" r="42615" b="25015"/>
          <a:stretch/>
        </p:blipFill>
        <p:spPr>
          <a:xfrm>
            <a:off x="6604935" y="5020523"/>
            <a:ext cx="945157" cy="13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5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5A04A21-EC2C-48E0-88AB-30D5BCD32462}"/>
              </a:ext>
            </a:extLst>
          </p:cNvPr>
          <p:cNvSpPr/>
          <p:nvPr/>
        </p:nvSpPr>
        <p:spPr>
          <a:xfrm>
            <a:off x="660400" y="567611"/>
            <a:ext cx="736600" cy="736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CA68C2-0F7B-4420-B8A9-BA0CC0F1B08B}"/>
              </a:ext>
            </a:extLst>
          </p:cNvPr>
          <p:cNvSpPr txBox="1"/>
          <p:nvPr/>
        </p:nvSpPr>
        <p:spPr>
          <a:xfrm>
            <a:off x="720923" y="144780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第三部分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D0F82C-A5B6-478F-B706-27B79C525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8" t="21110" r="50000" b="25206"/>
          <a:stretch/>
        </p:blipFill>
        <p:spPr>
          <a:xfrm>
            <a:off x="2072081" y="303811"/>
            <a:ext cx="2023839" cy="395779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16454C2-C485-45B6-A242-39738EBF3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1" t="18445" r="50001" b="16234"/>
          <a:stretch/>
        </p:blipFill>
        <p:spPr>
          <a:xfrm>
            <a:off x="4451909" y="1742813"/>
            <a:ext cx="2594291" cy="4479722"/>
          </a:xfrm>
          <a:prstGeom prst="rect">
            <a:avLst/>
          </a:prstGeom>
        </p:spPr>
      </p:pic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022EDF02-100A-498B-A5DE-147146BF83AF}"/>
              </a:ext>
            </a:extLst>
          </p:cNvPr>
          <p:cNvCxnSpPr/>
          <p:nvPr/>
        </p:nvCxnSpPr>
        <p:spPr>
          <a:xfrm flipV="1">
            <a:off x="2852257" y="1742813"/>
            <a:ext cx="3053593" cy="2518795"/>
          </a:xfrm>
          <a:prstGeom prst="bentConnector3">
            <a:avLst>
              <a:gd name="adj1" fmla="val 483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DEFA0883-30D5-4802-B531-87A134A287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30" t="48953" r="37798" b="18899"/>
          <a:stretch/>
        </p:blipFill>
        <p:spPr>
          <a:xfrm>
            <a:off x="7267662" y="2617364"/>
            <a:ext cx="4068661" cy="2204637"/>
          </a:xfrm>
          <a:prstGeom prst="rect">
            <a:avLst/>
          </a:prstGeom>
        </p:spPr>
      </p:pic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719C2D3-C8D0-4560-BE86-D735AF5EDCA6}"/>
              </a:ext>
            </a:extLst>
          </p:cNvPr>
          <p:cNvCxnSpPr>
            <a:cxnSpLocks/>
          </p:cNvCxnSpPr>
          <p:nvPr/>
        </p:nvCxnSpPr>
        <p:spPr>
          <a:xfrm>
            <a:off x="7284042" y="2315813"/>
            <a:ext cx="1423731" cy="301552"/>
          </a:xfrm>
          <a:prstGeom prst="bentConnector3">
            <a:avLst>
              <a:gd name="adj1" fmla="val 1000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5D25A7F-E302-40EA-B3A9-203A1670F8FC}"/>
              </a:ext>
            </a:extLst>
          </p:cNvPr>
          <p:cNvCxnSpPr/>
          <p:nvPr/>
        </p:nvCxnSpPr>
        <p:spPr>
          <a:xfrm rot="5400000" flipH="1" flipV="1">
            <a:off x="4658137" y="3596630"/>
            <a:ext cx="3873618" cy="1378192"/>
          </a:xfrm>
          <a:prstGeom prst="bentConnector3">
            <a:avLst>
              <a:gd name="adj1" fmla="val -56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6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5A04A21-EC2C-48E0-88AB-30D5BCD32462}"/>
              </a:ext>
            </a:extLst>
          </p:cNvPr>
          <p:cNvSpPr/>
          <p:nvPr/>
        </p:nvSpPr>
        <p:spPr>
          <a:xfrm>
            <a:off x="660400" y="567611"/>
            <a:ext cx="736600" cy="736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A55FAE2-926D-4E65-8100-D2B786CFCD7C}"/>
              </a:ext>
            </a:extLst>
          </p:cNvPr>
          <p:cNvCxnSpPr>
            <a:cxnSpLocks/>
          </p:cNvCxnSpPr>
          <p:nvPr/>
        </p:nvCxnSpPr>
        <p:spPr>
          <a:xfrm flipV="1">
            <a:off x="2782386" y="463842"/>
            <a:ext cx="5950553" cy="4752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CA68C2-0F7B-4420-B8A9-BA0CC0F1B08B}"/>
              </a:ext>
            </a:extLst>
          </p:cNvPr>
          <p:cNvSpPr txBox="1"/>
          <p:nvPr/>
        </p:nvSpPr>
        <p:spPr>
          <a:xfrm>
            <a:off x="720923" y="144780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第四部分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D1E923-19FC-4A6A-A18C-2C462F493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5" t="23241" r="38555" b="22370"/>
          <a:stretch/>
        </p:blipFill>
        <p:spPr>
          <a:xfrm>
            <a:off x="1616435" y="95504"/>
            <a:ext cx="3969593" cy="441610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F9F103-72D4-4DD9-BABB-53BDEF6CD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99" t="21111" r="36009" b="13762"/>
          <a:stretch/>
        </p:blipFill>
        <p:spPr>
          <a:xfrm>
            <a:off x="6123141" y="548976"/>
            <a:ext cx="6043390" cy="6309024"/>
          </a:xfrm>
          <a:prstGeom prst="rect">
            <a:avLst/>
          </a:prstGeom>
        </p:spPr>
      </p:pic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2A29BF4-7E41-477F-B2EE-6DDBDD140478}"/>
              </a:ext>
            </a:extLst>
          </p:cNvPr>
          <p:cNvCxnSpPr>
            <a:cxnSpLocks/>
          </p:cNvCxnSpPr>
          <p:nvPr/>
        </p:nvCxnSpPr>
        <p:spPr>
          <a:xfrm flipV="1">
            <a:off x="5187956" y="298508"/>
            <a:ext cx="5986180" cy="4437776"/>
          </a:xfrm>
          <a:prstGeom prst="bentConnector3">
            <a:avLst>
              <a:gd name="adj1" fmla="val 1216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17DC23-F9E5-478D-BCA8-E732023B57EB}"/>
              </a:ext>
            </a:extLst>
          </p:cNvPr>
          <p:cNvCxnSpPr/>
          <p:nvPr/>
        </p:nvCxnSpPr>
        <p:spPr>
          <a:xfrm>
            <a:off x="5184396" y="4362276"/>
            <a:ext cx="0" cy="35233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01CE732-C75D-48E3-BA31-4B26058958D3}"/>
              </a:ext>
            </a:extLst>
          </p:cNvPr>
          <p:cNvCxnSpPr/>
          <p:nvPr/>
        </p:nvCxnSpPr>
        <p:spPr>
          <a:xfrm>
            <a:off x="11174136" y="372807"/>
            <a:ext cx="0" cy="35233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28F8949-BBDB-4D95-84E1-095E2C0C3983}"/>
              </a:ext>
            </a:extLst>
          </p:cNvPr>
          <p:cNvCxnSpPr/>
          <p:nvPr/>
        </p:nvCxnSpPr>
        <p:spPr>
          <a:xfrm>
            <a:off x="2782387" y="4511609"/>
            <a:ext cx="0" cy="704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7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830D8F-820E-49A8-8F68-EAC48E64F385}"/>
              </a:ext>
            </a:extLst>
          </p:cNvPr>
          <p:cNvSpPr/>
          <p:nvPr/>
        </p:nvSpPr>
        <p:spPr>
          <a:xfrm>
            <a:off x="3294743" y="2743200"/>
            <a:ext cx="5355771" cy="1107996"/>
          </a:xfrm>
          <a:prstGeom prst="rect">
            <a:avLst/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E116C05-A732-4FDD-AFED-B8CC3C5D640B}"/>
              </a:ext>
            </a:extLst>
          </p:cNvPr>
          <p:cNvSpPr txBox="1"/>
          <p:nvPr/>
        </p:nvSpPr>
        <p:spPr>
          <a:xfrm>
            <a:off x="4071256" y="2743200"/>
            <a:ext cx="3802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故事特色</a:t>
            </a:r>
            <a:endParaRPr lang="en-US" altLang="zh-TW" sz="6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97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所有學生學習相關內容…">
            <a:extLst>
              <a:ext uri="{FF2B5EF4-FFF2-40B4-BE49-F238E27FC236}">
                <a16:creationId xmlns:a16="http://schemas.microsoft.com/office/drawing/2014/main" id="{A10BFA2F-E4EB-4901-99A5-011E65014CF1}"/>
              </a:ext>
            </a:extLst>
          </p:cNvPr>
          <p:cNvSpPr txBox="1"/>
          <p:nvPr/>
        </p:nvSpPr>
        <p:spPr>
          <a:xfrm>
            <a:off x="4485180" y="3777943"/>
            <a:ext cx="272614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刻意不讓第一次遊玩故事的知道誰是陷害主角的老師，可能需要完兩次以上不同支線才知</a:t>
            </a:r>
          </a:p>
        </p:txBody>
      </p:sp>
      <p:sp>
        <p:nvSpPr>
          <p:cNvPr id="18" name="學校手機 APP">
            <a:extLst>
              <a:ext uri="{FF2B5EF4-FFF2-40B4-BE49-F238E27FC236}">
                <a16:creationId xmlns:a16="http://schemas.microsoft.com/office/drawing/2014/main" id="{4A22574B-3F2F-451E-9246-9202A04E9D8B}"/>
              </a:ext>
            </a:extLst>
          </p:cNvPr>
          <p:cNvSpPr txBox="1"/>
          <p:nvPr/>
        </p:nvSpPr>
        <p:spPr>
          <a:xfrm>
            <a:off x="8388833" y="2645935"/>
            <a:ext cx="1026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學生入口">
            <a:extLst>
              <a:ext uri="{FF2B5EF4-FFF2-40B4-BE49-F238E27FC236}">
                <a16:creationId xmlns:a16="http://schemas.microsoft.com/office/drawing/2014/main" id="{7791855E-2A01-47B4-BC2A-7A3C9914A30B}"/>
              </a:ext>
            </a:extLst>
          </p:cNvPr>
          <p:cNvSpPr txBox="1"/>
          <p:nvPr/>
        </p:nvSpPr>
        <p:spPr>
          <a:xfrm>
            <a:off x="1583563" y="2619778"/>
            <a:ext cx="1336904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14000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0" name="數位學園">
            <a:extLst>
              <a:ext uri="{FF2B5EF4-FFF2-40B4-BE49-F238E27FC236}">
                <a16:creationId xmlns:a16="http://schemas.microsoft.com/office/drawing/2014/main" id="{1E0AB4FA-BA6E-4B2D-A1C0-F9DEB01ECCB7}"/>
              </a:ext>
            </a:extLst>
          </p:cNvPr>
          <p:cNvSpPr txBox="1"/>
          <p:nvPr/>
        </p:nvSpPr>
        <p:spPr>
          <a:xfrm>
            <a:off x="4521729" y="2631421"/>
            <a:ext cx="2277868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誰是壞人</a:t>
            </a:r>
            <a:r>
              <a:rPr lang="en-US" altLang="zh-TW" dirty="0">
                <a:solidFill>
                  <a:sysClr val="windowText" lastClr="000000"/>
                </a:solidFill>
              </a:rPr>
              <a:t>?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22" name="手機版的學生入口…">
            <a:extLst>
              <a:ext uri="{FF2B5EF4-FFF2-40B4-BE49-F238E27FC236}">
                <a16:creationId xmlns:a16="http://schemas.microsoft.com/office/drawing/2014/main" id="{28E3DFAD-7852-4DB4-B9B5-6401396B9AB4}"/>
              </a:ext>
            </a:extLst>
          </p:cNvPr>
          <p:cNvSpPr txBox="1"/>
          <p:nvPr/>
        </p:nvSpPr>
        <p:spPr>
          <a:xfrm>
            <a:off x="8406968" y="3794513"/>
            <a:ext cx="286493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希望在故事路線上呈現更多元，將重要支線盡量交錯，連接上也力求合理</a:t>
            </a:r>
            <a:endParaRPr lang="en-US" altLang="zh-TW" dirty="0">
              <a:solidFill>
                <a:sysClr val="windowText" lastClr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3" name="線條">
            <a:extLst>
              <a:ext uri="{FF2B5EF4-FFF2-40B4-BE49-F238E27FC236}">
                <a16:creationId xmlns:a16="http://schemas.microsoft.com/office/drawing/2014/main" id="{A5B82907-602D-4C38-B1D9-C6F4F5C9EA8A}"/>
              </a:ext>
            </a:extLst>
          </p:cNvPr>
          <p:cNvSpPr/>
          <p:nvPr/>
        </p:nvSpPr>
        <p:spPr>
          <a:xfrm>
            <a:off x="888944" y="3567502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4" name="線條">
            <a:extLst>
              <a:ext uri="{FF2B5EF4-FFF2-40B4-BE49-F238E27FC236}">
                <a16:creationId xmlns:a16="http://schemas.microsoft.com/office/drawing/2014/main" id="{8DBA3AFF-10F0-43EB-80B4-A1CA45F90694}"/>
              </a:ext>
            </a:extLst>
          </p:cNvPr>
          <p:cNvSpPr/>
          <p:nvPr/>
        </p:nvSpPr>
        <p:spPr>
          <a:xfrm>
            <a:off x="4485180" y="3565211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5" name="線條">
            <a:extLst>
              <a:ext uri="{FF2B5EF4-FFF2-40B4-BE49-F238E27FC236}">
                <a16:creationId xmlns:a16="http://schemas.microsoft.com/office/drawing/2014/main" id="{A4480A7B-5C8D-4559-A1D9-70390287C0E3}"/>
              </a:ext>
            </a:extLst>
          </p:cNvPr>
          <p:cNvSpPr/>
          <p:nvPr/>
        </p:nvSpPr>
        <p:spPr>
          <a:xfrm>
            <a:off x="8406967" y="3565211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26" name="所有學生學習相關內容…">
            <a:extLst>
              <a:ext uri="{FF2B5EF4-FFF2-40B4-BE49-F238E27FC236}">
                <a16:creationId xmlns:a16="http://schemas.microsoft.com/office/drawing/2014/main" id="{CB3E67B2-01E4-4FE1-A8AD-F95CBA8E741F}"/>
              </a:ext>
            </a:extLst>
          </p:cNvPr>
          <p:cNvSpPr txBox="1"/>
          <p:nvPr/>
        </p:nvSpPr>
        <p:spPr>
          <a:xfrm>
            <a:off x="888944" y="3777943"/>
            <a:ext cx="27261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故事內容超過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14000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字，內容上有不少對話內容能看出一些角色特色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例如廢克說詞的變動</a:t>
            </a:r>
            <a:r>
              <a:rPr lang="en-US" altLang="zh-TW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，使玩家更為有代入感</a:t>
            </a:r>
            <a:endParaRPr lang="en-US" altLang="zh-TW" dirty="0">
              <a:solidFill>
                <a:sysClr val="windowText" lastClr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7" name="數位學園">
            <a:extLst>
              <a:ext uri="{FF2B5EF4-FFF2-40B4-BE49-F238E27FC236}">
                <a16:creationId xmlns:a16="http://schemas.microsoft.com/office/drawing/2014/main" id="{C6EAE448-1774-4797-B5A1-DD6E68BB8AF3}"/>
              </a:ext>
            </a:extLst>
          </p:cNvPr>
          <p:cNvSpPr txBox="1"/>
          <p:nvPr/>
        </p:nvSpPr>
        <p:spPr>
          <a:xfrm>
            <a:off x="8687173" y="2585455"/>
            <a:ext cx="2051844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交錯選擇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757D34-0CBB-4C14-A8F3-223ACCF39DE3}"/>
              </a:ext>
            </a:extLst>
          </p:cNvPr>
          <p:cNvSpPr/>
          <p:nvPr/>
        </p:nvSpPr>
        <p:spPr>
          <a:xfrm>
            <a:off x="3418114" y="2875002"/>
            <a:ext cx="5355771" cy="1107996"/>
          </a:xfrm>
          <a:prstGeom prst="rect">
            <a:avLst/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55D4D2-9FD6-4E8C-962D-BB935A0CF0C1}"/>
              </a:ext>
            </a:extLst>
          </p:cNvPr>
          <p:cNvSpPr txBox="1"/>
          <p:nvPr/>
        </p:nvSpPr>
        <p:spPr>
          <a:xfrm>
            <a:off x="4746171" y="2875002"/>
            <a:ext cx="26996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009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830D8F-820E-49A8-8F68-EAC48E64F385}"/>
              </a:ext>
            </a:extLst>
          </p:cNvPr>
          <p:cNvSpPr/>
          <p:nvPr/>
        </p:nvSpPr>
        <p:spPr>
          <a:xfrm>
            <a:off x="3294743" y="2743200"/>
            <a:ext cx="5355771" cy="1107996"/>
          </a:xfrm>
          <a:prstGeom prst="rect">
            <a:avLst/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E116C05-A732-4FDD-AFED-B8CC3C5D640B}"/>
              </a:ext>
            </a:extLst>
          </p:cNvPr>
          <p:cNvSpPr txBox="1"/>
          <p:nvPr/>
        </p:nvSpPr>
        <p:spPr>
          <a:xfrm>
            <a:off x="4071256" y="2743200"/>
            <a:ext cx="3802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故事背景</a:t>
            </a:r>
          </a:p>
        </p:txBody>
      </p:sp>
    </p:spTree>
    <p:extLst>
      <p:ext uri="{BB962C8B-B14F-4D97-AF65-F5344CB8AC3E}">
        <p14:creationId xmlns:p14="http://schemas.microsoft.com/office/powerpoint/2010/main" val="16007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24808D7-3B56-41FE-814C-EE731D952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4" t="15845" r="34580" b="14444"/>
          <a:stretch/>
        </p:blipFill>
        <p:spPr>
          <a:xfrm>
            <a:off x="1615712" y="75979"/>
            <a:ext cx="8747488" cy="67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1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6AD0E68-0DAD-471B-AF89-1EC300DEAC6F}"/>
              </a:ext>
            </a:extLst>
          </p:cNvPr>
          <p:cNvSpPr txBox="1"/>
          <p:nvPr/>
        </p:nvSpPr>
        <p:spPr>
          <a:xfrm>
            <a:off x="3385483" y="831575"/>
            <a:ext cx="44935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全球少子化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人才高度缺乏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高校資源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自行分布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強勢大學掌握這府要職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國家相互搶奪人才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第三次世界大戰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調停下各國設人才壁壘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搶奪人才的手段轉為地下化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滲透、陷害、挖腳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D5D9B0-3620-4DF6-9A39-64F352EE3E32}"/>
              </a:ext>
            </a:extLst>
          </p:cNvPr>
          <p:cNvSpPr txBox="1"/>
          <p:nvPr/>
        </p:nvSpPr>
        <p:spPr>
          <a:xfrm>
            <a:off x="2374178" y="5380094"/>
            <a:ext cx="6516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這是個發生在大戰後的小故事</a:t>
            </a:r>
            <a:endParaRPr lang="en-US" altLang="zh-TW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35D3EAB-D07A-4EE9-A476-DAB352B0312B}"/>
              </a:ext>
            </a:extLst>
          </p:cNvPr>
          <p:cNvSpPr/>
          <p:nvPr/>
        </p:nvSpPr>
        <p:spPr>
          <a:xfrm flipV="1">
            <a:off x="2196960" y="5996840"/>
            <a:ext cx="6870584" cy="45719"/>
          </a:xfrm>
          <a:prstGeom prst="roundRect">
            <a:avLst>
              <a:gd name="adj" fmla="val 50000"/>
            </a:avLst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03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所有學生學習相關內容…">
            <a:extLst>
              <a:ext uri="{FF2B5EF4-FFF2-40B4-BE49-F238E27FC236}">
                <a16:creationId xmlns:a16="http://schemas.microsoft.com/office/drawing/2014/main" id="{31630556-E8A9-49BF-86CD-95DC20D9F276}"/>
              </a:ext>
            </a:extLst>
          </p:cNvPr>
          <p:cNvSpPr txBox="1"/>
          <p:nvPr/>
        </p:nvSpPr>
        <p:spPr>
          <a:xfrm>
            <a:off x="4476067" y="3777943"/>
            <a:ext cx="2726144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第三次世界大戰前跟陳鈐倫老師是皇家大學同學，現在為焦土大學老師，學術之路順遂，十分在乎學生感受</a:t>
            </a:r>
            <a:endParaRPr lang="en-US" altLang="zh-TW" dirty="0">
              <a:solidFill>
                <a:sysClr val="windowText" lastClr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學校手機 APP">
            <a:extLst>
              <a:ext uri="{FF2B5EF4-FFF2-40B4-BE49-F238E27FC236}">
                <a16:creationId xmlns:a16="http://schemas.microsoft.com/office/drawing/2014/main" id="{B89E9BDD-AEDA-4D28-BAEE-BDD99531F98E}"/>
              </a:ext>
            </a:extLst>
          </p:cNvPr>
          <p:cNvSpPr txBox="1"/>
          <p:nvPr/>
        </p:nvSpPr>
        <p:spPr>
          <a:xfrm>
            <a:off x="8388833" y="2645935"/>
            <a:ext cx="2539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陳鈐倫老師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學生入口">
            <a:extLst>
              <a:ext uri="{FF2B5EF4-FFF2-40B4-BE49-F238E27FC236}">
                <a16:creationId xmlns:a16="http://schemas.microsoft.com/office/drawing/2014/main" id="{D6175692-1738-4D82-A9EE-5773813508E9}"/>
              </a:ext>
            </a:extLst>
          </p:cNvPr>
          <p:cNvSpPr txBox="1"/>
          <p:nvPr/>
        </p:nvSpPr>
        <p:spPr>
          <a:xfrm>
            <a:off x="1116896" y="2619198"/>
            <a:ext cx="185948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玩家</a:t>
            </a:r>
            <a:r>
              <a:rPr lang="en-US" altLang="zh-TW" dirty="0">
                <a:solidFill>
                  <a:sysClr val="windowText" lastClr="000000"/>
                </a:solidFill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</a:rPr>
              <a:t>你</a:t>
            </a:r>
            <a:r>
              <a:rPr lang="en-US" altLang="zh-TW" dirty="0">
                <a:solidFill>
                  <a:sysClr val="windowText" lastClr="000000"/>
                </a:solidFill>
              </a:rPr>
              <a:t>)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0" name="數位學園">
            <a:extLst>
              <a:ext uri="{FF2B5EF4-FFF2-40B4-BE49-F238E27FC236}">
                <a16:creationId xmlns:a16="http://schemas.microsoft.com/office/drawing/2014/main" id="{6AB24AEB-3932-439C-84B5-235215B67305}"/>
              </a:ext>
            </a:extLst>
          </p:cNvPr>
          <p:cNvSpPr txBox="1"/>
          <p:nvPr/>
        </p:nvSpPr>
        <p:spPr>
          <a:xfrm>
            <a:off x="4521729" y="2631421"/>
            <a:ext cx="2539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梁哲新老師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1" name="所有學生切身相關內容…">
            <a:extLst>
              <a:ext uri="{FF2B5EF4-FFF2-40B4-BE49-F238E27FC236}">
                <a16:creationId xmlns:a16="http://schemas.microsoft.com/office/drawing/2014/main" id="{7A8FE15A-8483-4D57-9D7F-0F8FA6C2346C}"/>
              </a:ext>
            </a:extLst>
          </p:cNvPr>
          <p:cNvSpPr txBox="1"/>
          <p:nvPr/>
        </p:nvSpPr>
        <p:spPr>
          <a:xfrm>
            <a:off x="520580" y="3765720"/>
            <a:ext cx="331103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2300" spc="0">
                <a:solidFill>
                  <a:srgbClr val="FFFFFF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pPr>
            <a:r>
              <a:rPr lang="zh-TW" altLang="en-US" sz="2000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外界號稱</a:t>
            </a:r>
            <a:r>
              <a:rPr lang="en-US" altLang="zh-TW" sz="2000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AI</a:t>
            </a:r>
            <a:r>
              <a:rPr lang="zh-TW" altLang="en-US" sz="2000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天才，但自己沒什麼感覺，寫了一個段話機器人</a:t>
            </a:r>
            <a:r>
              <a:rPr lang="en-US" altLang="zh-TW" sz="2000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(-</a:t>
            </a:r>
            <a:r>
              <a:rPr lang="zh-TW" altLang="en-US" sz="2000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廢克</a:t>
            </a:r>
            <a:r>
              <a:rPr lang="en-US" altLang="zh-TW" sz="2000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2000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時常與他對話</a:t>
            </a:r>
          </a:p>
        </p:txBody>
      </p:sp>
      <p:sp>
        <p:nvSpPr>
          <p:cNvPr id="12" name="手機版的學生入口…">
            <a:extLst>
              <a:ext uri="{FF2B5EF4-FFF2-40B4-BE49-F238E27FC236}">
                <a16:creationId xmlns:a16="http://schemas.microsoft.com/office/drawing/2014/main" id="{AD1DA19E-735D-41C7-9D7B-104D6B3597DE}"/>
              </a:ext>
            </a:extLst>
          </p:cNvPr>
          <p:cNvSpPr txBox="1"/>
          <p:nvPr/>
        </p:nvSpPr>
        <p:spPr>
          <a:xfrm>
            <a:off x="8406968" y="3794513"/>
            <a:ext cx="2864936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TW" altLang="en-US" dirty="0">
                <a:solidFill>
                  <a:sysClr val="windowText" lastClr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第三次世界大戰前跟梁哲新老師是皇家大學同學，現在為焦土大學助教，由於大學時資料外洩事件，學術之路並不得志，忌妒梁老師</a:t>
            </a:r>
            <a:endParaRPr lang="en-US" altLang="zh-TW" dirty="0">
              <a:solidFill>
                <a:sysClr val="windowText" lastClr="0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線條">
            <a:extLst>
              <a:ext uri="{FF2B5EF4-FFF2-40B4-BE49-F238E27FC236}">
                <a16:creationId xmlns:a16="http://schemas.microsoft.com/office/drawing/2014/main" id="{FA335B7B-09E0-4928-BAAC-002BD821F1DC}"/>
              </a:ext>
            </a:extLst>
          </p:cNvPr>
          <p:cNvSpPr/>
          <p:nvPr/>
        </p:nvSpPr>
        <p:spPr>
          <a:xfrm>
            <a:off x="888944" y="3567502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273BFF-5408-4FD7-941F-A517C7BCFC1F}"/>
              </a:ext>
            </a:extLst>
          </p:cNvPr>
          <p:cNvSpPr/>
          <p:nvPr/>
        </p:nvSpPr>
        <p:spPr>
          <a:xfrm>
            <a:off x="0" y="377371"/>
            <a:ext cx="5355771" cy="1107996"/>
          </a:xfrm>
          <a:prstGeom prst="rect">
            <a:avLst/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37793D-3DE1-41E6-8189-2D56C8D19963}"/>
              </a:ext>
            </a:extLst>
          </p:cNvPr>
          <p:cNvSpPr txBox="1"/>
          <p:nvPr/>
        </p:nvSpPr>
        <p:spPr>
          <a:xfrm>
            <a:off x="28870" y="406273"/>
            <a:ext cx="3802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主要角色</a:t>
            </a:r>
          </a:p>
        </p:txBody>
      </p:sp>
      <p:sp>
        <p:nvSpPr>
          <p:cNvPr id="18" name="線條">
            <a:extLst>
              <a:ext uri="{FF2B5EF4-FFF2-40B4-BE49-F238E27FC236}">
                <a16:creationId xmlns:a16="http://schemas.microsoft.com/office/drawing/2014/main" id="{4BD00672-3B17-43A4-B667-61CD759F8CAD}"/>
              </a:ext>
            </a:extLst>
          </p:cNvPr>
          <p:cNvSpPr/>
          <p:nvPr/>
        </p:nvSpPr>
        <p:spPr>
          <a:xfrm>
            <a:off x="4485180" y="3565211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19" name="線條">
            <a:extLst>
              <a:ext uri="{FF2B5EF4-FFF2-40B4-BE49-F238E27FC236}">
                <a16:creationId xmlns:a16="http://schemas.microsoft.com/office/drawing/2014/main" id="{CDC848D9-32C5-4773-8305-B29106F918F4}"/>
              </a:ext>
            </a:extLst>
          </p:cNvPr>
          <p:cNvSpPr/>
          <p:nvPr/>
        </p:nvSpPr>
        <p:spPr>
          <a:xfrm>
            <a:off x="8406967" y="3565211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學校手機 APP">
            <a:extLst>
              <a:ext uri="{FF2B5EF4-FFF2-40B4-BE49-F238E27FC236}">
                <a16:creationId xmlns:a16="http://schemas.microsoft.com/office/drawing/2014/main" id="{B89E9BDD-AEDA-4D28-BAEE-BDD99531F98E}"/>
              </a:ext>
            </a:extLst>
          </p:cNvPr>
          <p:cNvSpPr txBox="1"/>
          <p:nvPr/>
        </p:nvSpPr>
        <p:spPr>
          <a:xfrm>
            <a:off x="8665028" y="3142863"/>
            <a:ext cx="2539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拼湊出時代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學生入口">
            <a:extLst>
              <a:ext uri="{FF2B5EF4-FFF2-40B4-BE49-F238E27FC236}">
                <a16:creationId xmlns:a16="http://schemas.microsoft.com/office/drawing/2014/main" id="{D6175692-1738-4D82-A9EE-5773813508E9}"/>
              </a:ext>
            </a:extLst>
          </p:cNvPr>
          <p:cNvSpPr txBox="1"/>
          <p:nvPr/>
        </p:nvSpPr>
        <p:spPr>
          <a:xfrm>
            <a:off x="843220" y="3131257"/>
            <a:ext cx="2539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選擇被選擇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0" name="數位學園">
            <a:extLst>
              <a:ext uri="{FF2B5EF4-FFF2-40B4-BE49-F238E27FC236}">
                <a16:creationId xmlns:a16="http://schemas.microsoft.com/office/drawing/2014/main" id="{6AB24AEB-3932-439C-84B5-235215B67305}"/>
              </a:ext>
            </a:extLst>
          </p:cNvPr>
          <p:cNvSpPr txBox="1"/>
          <p:nvPr/>
        </p:nvSpPr>
        <p:spPr>
          <a:xfrm>
            <a:off x="4644571" y="3145771"/>
            <a:ext cx="2539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6F141"/>
                </a:solidFill>
                <a:latin typeface="Noto Sans CJK TC Bold"/>
                <a:ea typeface="Noto Sans CJK TC Bold"/>
                <a:cs typeface="Noto Sans CJK TC Bold"/>
                <a:sym typeface="Noto Sans CJK TC Bold"/>
              </a:defRPr>
            </a:lvl1pPr>
          </a:lstStyle>
          <a:p>
            <a:r>
              <a:rPr lang="zh-TW" altLang="en-US" dirty="0">
                <a:solidFill>
                  <a:sysClr val="windowText" lastClr="000000"/>
                </a:solidFill>
              </a:rPr>
              <a:t>人物間對話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4" name="線條">
            <a:extLst>
              <a:ext uri="{FF2B5EF4-FFF2-40B4-BE49-F238E27FC236}">
                <a16:creationId xmlns:a16="http://schemas.microsoft.com/office/drawing/2014/main" id="{FA335B7B-09E0-4928-BAAC-002BD821F1DC}"/>
              </a:ext>
            </a:extLst>
          </p:cNvPr>
          <p:cNvSpPr/>
          <p:nvPr/>
        </p:nvSpPr>
        <p:spPr>
          <a:xfrm>
            <a:off x="843220" y="4079561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273BFF-5408-4FD7-941F-A517C7BCFC1F}"/>
              </a:ext>
            </a:extLst>
          </p:cNvPr>
          <p:cNvSpPr/>
          <p:nvPr/>
        </p:nvSpPr>
        <p:spPr>
          <a:xfrm>
            <a:off x="0" y="377371"/>
            <a:ext cx="5355771" cy="1107996"/>
          </a:xfrm>
          <a:prstGeom prst="rect">
            <a:avLst/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37793D-3DE1-41E6-8189-2D56C8D19963}"/>
              </a:ext>
            </a:extLst>
          </p:cNvPr>
          <p:cNvSpPr txBox="1"/>
          <p:nvPr/>
        </p:nvSpPr>
        <p:spPr>
          <a:xfrm>
            <a:off x="28870" y="406273"/>
            <a:ext cx="3802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故事重心</a:t>
            </a:r>
          </a:p>
        </p:txBody>
      </p:sp>
      <p:sp>
        <p:nvSpPr>
          <p:cNvPr id="18" name="線條">
            <a:extLst>
              <a:ext uri="{FF2B5EF4-FFF2-40B4-BE49-F238E27FC236}">
                <a16:creationId xmlns:a16="http://schemas.microsoft.com/office/drawing/2014/main" id="{4BD00672-3B17-43A4-B667-61CD759F8CAD}"/>
              </a:ext>
            </a:extLst>
          </p:cNvPr>
          <p:cNvSpPr/>
          <p:nvPr/>
        </p:nvSpPr>
        <p:spPr>
          <a:xfrm>
            <a:off x="4644571" y="4079561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19" name="線條">
            <a:extLst>
              <a:ext uri="{FF2B5EF4-FFF2-40B4-BE49-F238E27FC236}">
                <a16:creationId xmlns:a16="http://schemas.microsoft.com/office/drawing/2014/main" id="{CDC848D9-32C5-4773-8305-B29106F918F4}"/>
              </a:ext>
            </a:extLst>
          </p:cNvPr>
          <p:cNvSpPr/>
          <p:nvPr/>
        </p:nvSpPr>
        <p:spPr>
          <a:xfrm>
            <a:off x="8665028" y="4079561"/>
            <a:ext cx="2612256" cy="0"/>
          </a:xfrm>
          <a:prstGeom prst="line">
            <a:avLst/>
          </a:prstGeom>
          <a:ln w="12700">
            <a:solidFill>
              <a:srgbClr val="4FC7E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A72AB9-8DD5-439C-A8FA-1671251A7680}"/>
              </a:ext>
            </a:extLst>
          </p:cNvPr>
          <p:cNvSpPr/>
          <p:nvPr/>
        </p:nvSpPr>
        <p:spPr>
          <a:xfrm>
            <a:off x="0" y="377371"/>
            <a:ext cx="5355771" cy="1107996"/>
          </a:xfrm>
          <a:prstGeom prst="rect">
            <a:avLst/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F6BA25-F2FC-4DAF-B0D8-194EAAF32FB5}"/>
              </a:ext>
            </a:extLst>
          </p:cNvPr>
          <p:cNvSpPr txBox="1"/>
          <p:nvPr/>
        </p:nvSpPr>
        <p:spPr>
          <a:xfrm>
            <a:off x="0" y="377371"/>
            <a:ext cx="5500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故事、</a:t>
            </a:r>
            <a:r>
              <a:rPr lang="en-US" altLang="zh-TW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Wiki</a:t>
            </a:r>
            <a:endParaRPr lang="zh-TW" altLang="en-US" sz="6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A55583-303E-4074-BE4F-816C395D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78" y="1834624"/>
            <a:ext cx="3472890" cy="34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BDA9B6-9710-469F-B520-94C9B7746FDA}"/>
              </a:ext>
            </a:extLst>
          </p:cNvPr>
          <p:cNvSpPr txBox="1"/>
          <p:nvPr/>
        </p:nvSpPr>
        <p:spPr>
          <a:xfrm>
            <a:off x="3288710" y="5322948"/>
            <a:ext cx="664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D1A7EC-D194-4DD1-8C27-91FE9203D271}"/>
              </a:ext>
            </a:extLst>
          </p:cNvPr>
          <p:cNvSpPr txBox="1"/>
          <p:nvPr/>
        </p:nvSpPr>
        <p:spPr>
          <a:xfrm>
            <a:off x="8646537" y="5322948"/>
            <a:ext cx="664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wiki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3C4E11-CE05-46DE-A768-BE55794F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150" y="2006370"/>
            <a:ext cx="3129399" cy="31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757D34-0CBB-4C14-A8F3-223ACCF39DE3}"/>
              </a:ext>
            </a:extLst>
          </p:cNvPr>
          <p:cNvSpPr/>
          <p:nvPr/>
        </p:nvSpPr>
        <p:spPr>
          <a:xfrm>
            <a:off x="3418114" y="2875002"/>
            <a:ext cx="5355771" cy="1107996"/>
          </a:xfrm>
          <a:prstGeom prst="rect">
            <a:avLst/>
          </a:prstGeom>
          <a:solidFill>
            <a:srgbClr val="4F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55D4D2-9FD6-4E8C-962D-BB935A0CF0C1}"/>
              </a:ext>
            </a:extLst>
          </p:cNvPr>
          <p:cNvSpPr txBox="1"/>
          <p:nvPr/>
        </p:nvSpPr>
        <p:spPr>
          <a:xfrm>
            <a:off x="4194627" y="2875002"/>
            <a:ext cx="3802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故事架構</a:t>
            </a:r>
            <a:endParaRPr lang="en-US" altLang="zh-TW" sz="6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4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4BC89-D5B2-45AE-B754-1328B93A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8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307</Words>
  <Application>Microsoft Office PowerPoint</Application>
  <PresentationFormat>寬螢幕</PresentationFormat>
  <Paragraphs>45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MStiffHeiHK-UltraBold</vt:lpstr>
      <vt:lpstr>Noto Sans CJK TC Bold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沈俊宇</dc:creator>
  <cp:lastModifiedBy>沈俊宇</cp:lastModifiedBy>
  <cp:revision>26</cp:revision>
  <dcterms:created xsi:type="dcterms:W3CDTF">2020-07-02T15:14:03Z</dcterms:created>
  <dcterms:modified xsi:type="dcterms:W3CDTF">2020-07-03T04:24:11Z</dcterms:modified>
</cp:coreProperties>
</file>