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9" r:id="rId4"/>
    <p:sldId id="258" r:id="rId5"/>
    <p:sldId id="265" r:id="rId6"/>
    <p:sldId id="260" r:id="rId7"/>
    <p:sldId id="261" r:id="rId8"/>
    <p:sldId id="262" r:id="rId9"/>
    <p:sldId id="266" r:id="rId10"/>
    <p:sldId id="269" r:id="rId11"/>
    <p:sldId id="268" r:id="rId12"/>
    <p:sldId id="270" r:id="rId13"/>
    <p:sldId id="271" r:id="rId14"/>
    <p:sldId id="272"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95" autoAdjust="0"/>
    <p:restoredTop sz="70200" autoAdjust="0"/>
  </p:normalViewPr>
  <p:slideViewPr>
    <p:cSldViewPr snapToGrid="0">
      <p:cViewPr varScale="1">
        <p:scale>
          <a:sx n="80" d="100"/>
          <a:sy n="80" d="100"/>
        </p:scale>
        <p:origin x="194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A78132-D870-4CC2-A4B8-6EBC70081D82}" type="datetimeFigureOut">
              <a:rPr lang="de-DE" smtClean="0"/>
              <a:t>03.11.2019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A4B25E-9178-4F96-BE6D-2F0DED8703A8}" type="slidenum">
              <a:rPr lang="de-DE" smtClean="0"/>
              <a:t>‹Nr.›</a:t>
            </a:fld>
            <a:endParaRPr lang="de-DE"/>
          </a:p>
        </p:txBody>
      </p:sp>
    </p:spTree>
    <p:extLst>
      <p:ext uri="{BB962C8B-B14F-4D97-AF65-F5344CB8AC3E}">
        <p14:creationId xmlns:p14="http://schemas.microsoft.com/office/powerpoint/2010/main" val="3987554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5"/>
          </p:nvPr>
        </p:nvSpPr>
        <p:spPr/>
        <p:txBody>
          <a:bodyPr/>
          <a:lstStyle/>
          <a:p>
            <a:fld id="{6CA4B25E-9178-4F96-BE6D-2F0DED8703A8}" type="slidenum">
              <a:rPr lang="de-DE" smtClean="0"/>
              <a:t>1</a:t>
            </a:fld>
            <a:endParaRPr lang="de-DE"/>
          </a:p>
        </p:txBody>
      </p:sp>
    </p:spTree>
    <p:extLst>
      <p:ext uri="{BB962C8B-B14F-4D97-AF65-F5344CB8AC3E}">
        <p14:creationId xmlns:p14="http://schemas.microsoft.com/office/powerpoint/2010/main" val="3237403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erkennen, dass </a:t>
            </a:r>
            <a:r>
              <a:rPr lang="de-DE" dirty="0" err="1"/>
              <a:t>Foodsharing</a:t>
            </a:r>
            <a:r>
              <a:rPr lang="de-DE" dirty="0"/>
              <a:t> mit Aufwand verbunden ist</a:t>
            </a:r>
          </a:p>
          <a:p>
            <a:pPr marL="171450" indent="-171450">
              <a:buFontTx/>
              <a:buChar char="-"/>
            </a:pPr>
            <a:r>
              <a:rPr lang="de-DE" dirty="0"/>
              <a:t>Der Kommunikationsprozess kann lange dauern, da der Abnehmer erst ermittelt werden muss</a:t>
            </a:r>
          </a:p>
          <a:p>
            <a:pPr marL="171450" indent="-171450">
              <a:buFontTx/>
              <a:buChar char="-"/>
            </a:pPr>
            <a:r>
              <a:rPr lang="de-DE" dirty="0"/>
              <a:t>Landwirte müssen ihre Produkte wegen den Normen wegwerfen und erzielen so keinen Umsatz</a:t>
            </a:r>
          </a:p>
        </p:txBody>
      </p:sp>
      <p:sp>
        <p:nvSpPr>
          <p:cNvPr id="4" name="Foliennummernplatzhalter 3"/>
          <p:cNvSpPr>
            <a:spLocks noGrp="1"/>
          </p:cNvSpPr>
          <p:nvPr>
            <p:ph type="sldNum" sz="quarter" idx="5"/>
          </p:nvPr>
        </p:nvSpPr>
        <p:spPr/>
        <p:txBody>
          <a:bodyPr/>
          <a:lstStyle/>
          <a:p>
            <a:fld id="{6CA4B25E-9178-4F96-BE6D-2F0DED8703A8}" type="slidenum">
              <a:rPr lang="de-DE" smtClean="0"/>
              <a:t>10</a:t>
            </a:fld>
            <a:endParaRPr lang="de-DE"/>
          </a:p>
        </p:txBody>
      </p:sp>
    </p:spTree>
    <p:extLst>
      <p:ext uri="{BB962C8B-B14F-4D97-AF65-F5344CB8AC3E}">
        <p14:creationId xmlns:p14="http://schemas.microsoft.com/office/powerpoint/2010/main" val="1289383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sz="1200" kern="1200" dirty="0">
                <a:solidFill>
                  <a:schemeClr val="tx1"/>
                </a:solidFill>
                <a:effectLst/>
                <a:latin typeface="+mn-lt"/>
                <a:ea typeface="+mn-ea"/>
                <a:cs typeface="+mn-cs"/>
              </a:rPr>
              <a:t>Kommunikationsprozess zwischen den Benutzern sowohl präziser als auch Aufwand minimiert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sz="1200" kern="1200" dirty="0">
                <a:solidFill>
                  <a:schemeClr val="tx1"/>
                </a:solidFill>
                <a:effectLst/>
                <a:latin typeface="+mn-lt"/>
                <a:ea typeface="+mn-ea"/>
                <a:cs typeface="+mn-cs"/>
              </a:rPr>
              <a:t>Dauer der Kommunikationsprozesse wird deutlich verringert, da das System durch die Benutzer eine Auswahl an potentiellen Abnehmern vorsieht. </a:t>
            </a:r>
          </a:p>
          <a:p>
            <a:pPr marL="171450" indent="-171450">
              <a:buFontTx/>
              <a:buChar char="-"/>
            </a:pPr>
            <a:r>
              <a:rPr lang="de-DE" sz="1200" kern="1200" dirty="0">
                <a:solidFill>
                  <a:schemeClr val="tx1"/>
                </a:solidFill>
                <a:effectLst/>
                <a:latin typeface="+mn-lt"/>
                <a:ea typeface="+mn-ea"/>
                <a:cs typeface="+mn-cs"/>
              </a:rPr>
              <a:t>Landwirten wird ermöglicht, die Verschwendung von Produkten zu verringern, indem sie diese innerhalb des Systems anbieten können und auch so Umsatz erzielen</a:t>
            </a:r>
            <a:endParaRPr lang="de-DE" dirty="0"/>
          </a:p>
        </p:txBody>
      </p:sp>
      <p:sp>
        <p:nvSpPr>
          <p:cNvPr id="4" name="Foliennummernplatzhalter 3"/>
          <p:cNvSpPr>
            <a:spLocks noGrp="1"/>
          </p:cNvSpPr>
          <p:nvPr>
            <p:ph type="sldNum" sz="quarter" idx="5"/>
          </p:nvPr>
        </p:nvSpPr>
        <p:spPr/>
        <p:txBody>
          <a:bodyPr/>
          <a:lstStyle/>
          <a:p>
            <a:fld id="{6CA4B25E-9178-4F96-BE6D-2F0DED8703A8}" type="slidenum">
              <a:rPr lang="de-DE" smtClean="0"/>
              <a:t>11</a:t>
            </a:fld>
            <a:endParaRPr lang="de-DE"/>
          </a:p>
        </p:txBody>
      </p:sp>
    </p:spTree>
    <p:extLst>
      <p:ext uri="{BB962C8B-B14F-4D97-AF65-F5344CB8AC3E}">
        <p14:creationId xmlns:p14="http://schemas.microsoft.com/office/powerpoint/2010/main" val="3452200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Server</a:t>
            </a:r>
          </a:p>
          <a:p>
            <a:pPr marL="171450" indent="-171450">
              <a:buFontTx/>
              <a:buChar char="-"/>
            </a:pPr>
            <a:r>
              <a:rPr lang="de-DE" dirty="0"/>
              <a:t>Datenaustausch zwischen den Komponenten</a:t>
            </a:r>
          </a:p>
          <a:p>
            <a:pPr marL="171450" indent="-171450">
              <a:buFontTx/>
              <a:buChar char="-"/>
            </a:pPr>
            <a:r>
              <a:rPr lang="de-DE" dirty="0"/>
              <a:t>Benachrichtigung über Cloud Messaging</a:t>
            </a:r>
          </a:p>
          <a:p>
            <a:pPr marL="171450" indent="-171450">
              <a:buFontTx/>
              <a:buChar char="-"/>
            </a:pPr>
            <a:r>
              <a:rPr lang="de-DE" dirty="0"/>
              <a:t>durchsucht auf Basis der Benutzereingabe in der Einkaufsliste die Datenbank, ob ein anderer Benutzer das gleiche Produkt anbietet</a:t>
            </a:r>
          </a:p>
          <a:p>
            <a:pPr marL="171450" indent="-171450">
              <a:buFontTx/>
              <a:buChar char="-"/>
            </a:pPr>
            <a:r>
              <a:rPr lang="de-DE" dirty="0"/>
              <a:t>Benachrichtigung, wenn Produkt kurz vor dem Ablaufen ist</a:t>
            </a:r>
          </a:p>
          <a:p>
            <a:pPr marL="0" indent="0">
              <a:buFontTx/>
              <a:buNone/>
            </a:pPr>
            <a:r>
              <a:rPr lang="de-DE" dirty="0"/>
              <a:t>Client</a:t>
            </a:r>
          </a:p>
          <a:p>
            <a:pPr marL="171450" indent="-171450">
              <a:buFontTx/>
              <a:buChar char="-"/>
            </a:pPr>
            <a:r>
              <a:rPr lang="de-DE" dirty="0"/>
              <a:t>Datenspeicher, in dem Einkaufslisten, Inventare gespeichert werden</a:t>
            </a:r>
          </a:p>
          <a:p>
            <a:pPr marL="171450" indent="-171450">
              <a:buFontTx/>
              <a:buChar char="-"/>
            </a:pPr>
            <a:r>
              <a:rPr lang="de-DE" dirty="0"/>
              <a:t>Dadurch offline Zugriff gewährleistet und Datenverlust vermieden</a:t>
            </a:r>
          </a:p>
          <a:p>
            <a:pPr marL="171450" indent="-171450">
              <a:buFontTx/>
              <a:buChar char="-"/>
            </a:pPr>
            <a:r>
              <a:rPr lang="de-DE" dirty="0"/>
              <a:t>Wenn online, dann kann der Datenspeicher mit der Datenbank synchronisiert werden</a:t>
            </a:r>
          </a:p>
          <a:p>
            <a:pPr marL="0" indent="0">
              <a:buFontTx/>
              <a:buNone/>
            </a:pPr>
            <a:r>
              <a:rPr lang="de-DE" dirty="0"/>
              <a:t>Cloud Messaging</a:t>
            </a:r>
          </a:p>
          <a:p>
            <a:pPr marL="171450" indent="-171450">
              <a:buFontTx/>
              <a:buChar char="-"/>
            </a:pPr>
            <a:r>
              <a:rPr lang="de-DE" dirty="0"/>
              <a:t>Kommunikation zwischen Client und Server per Push-</a:t>
            </a:r>
            <a:r>
              <a:rPr lang="de-DE" dirty="0" err="1"/>
              <a:t>Notifications</a:t>
            </a:r>
            <a:endParaRPr lang="de-DE" dirty="0"/>
          </a:p>
          <a:p>
            <a:pPr marL="0" indent="0">
              <a:buFontTx/>
              <a:buNone/>
            </a:pPr>
            <a:r>
              <a:rPr lang="de-DE" dirty="0"/>
              <a:t>API Codecheck</a:t>
            </a:r>
          </a:p>
          <a:p>
            <a:pPr marL="171450" indent="-171450">
              <a:buFontTx/>
              <a:buChar char="-"/>
            </a:pPr>
            <a:r>
              <a:rPr lang="de-DE" dirty="0"/>
              <a:t>Ermöglicht Nährwerte und Inhaltsstoffe von Produkten anzuzeigen</a:t>
            </a:r>
          </a:p>
          <a:p>
            <a:pPr marL="171450" indent="-171450">
              <a:buFontTx/>
              <a:buChar char="-"/>
            </a:pPr>
            <a:r>
              <a:rPr lang="de-DE" dirty="0"/>
              <a:t>Enorm große Datenbank an Produkten mit Informationen</a:t>
            </a:r>
          </a:p>
          <a:p>
            <a:pPr marL="171450" indent="-171450">
              <a:buFontTx/>
              <a:buChar char="-"/>
            </a:pPr>
            <a:r>
              <a:rPr lang="de-DE" dirty="0"/>
              <a:t>Datenbank kann dadurch erweitert werden</a:t>
            </a:r>
          </a:p>
          <a:p>
            <a:pPr marL="171450" indent="-171450">
              <a:buFontTx/>
              <a:buChar char="-"/>
            </a:pPr>
            <a:r>
              <a:rPr lang="de-DE" dirty="0"/>
              <a:t>Mit Hilfe EAN kann das Einscannen der Produkte realisiert werden</a:t>
            </a:r>
          </a:p>
          <a:p>
            <a:pPr marL="0" indent="0">
              <a:buFontTx/>
              <a:buNone/>
            </a:pPr>
            <a:endParaRPr lang="de-DE" dirty="0"/>
          </a:p>
        </p:txBody>
      </p:sp>
      <p:sp>
        <p:nvSpPr>
          <p:cNvPr id="4" name="Foliennummernplatzhalter 3"/>
          <p:cNvSpPr>
            <a:spLocks noGrp="1"/>
          </p:cNvSpPr>
          <p:nvPr>
            <p:ph type="sldNum" sz="quarter" idx="5"/>
          </p:nvPr>
        </p:nvSpPr>
        <p:spPr/>
        <p:txBody>
          <a:bodyPr/>
          <a:lstStyle/>
          <a:p>
            <a:fld id="{6CA4B25E-9178-4F96-BE6D-2F0DED8703A8}" type="slidenum">
              <a:rPr lang="de-DE" smtClean="0"/>
              <a:t>12</a:t>
            </a:fld>
            <a:endParaRPr lang="de-DE"/>
          </a:p>
        </p:txBody>
      </p:sp>
    </p:spTree>
    <p:extLst>
      <p:ext uri="{BB962C8B-B14F-4D97-AF65-F5344CB8AC3E}">
        <p14:creationId xmlns:p14="http://schemas.microsoft.com/office/powerpoint/2010/main" val="34263281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6CA4B25E-9178-4F96-BE6D-2F0DED8703A8}" type="slidenum">
              <a:rPr lang="de-DE" smtClean="0"/>
              <a:t>13</a:t>
            </a:fld>
            <a:endParaRPr lang="de-DE"/>
          </a:p>
        </p:txBody>
      </p:sp>
    </p:spTree>
    <p:extLst>
      <p:ext uri="{BB962C8B-B14F-4D97-AF65-F5344CB8AC3E}">
        <p14:creationId xmlns:p14="http://schemas.microsoft.com/office/powerpoint/2010/main" val="3792182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6CA4B25E-9178-4F96-BE6D-2F0DED8703A8}" type="slidenum">
              <a:rPr lang="de-DE" smtClean="0"/>
              <a:t>14</a:t>
            </a:fld>
            <a:endParaRPr lang="de-DE"/>
          </a:p>
        </p:txBody>
      </p:sp>
    </p:spTree>
    <p:extLst>
      <p:ext uri="{BB962C8B-B14F-4D97-AF65-F5344CB8AC3E}">
        <p14:creationId xmlns:p14="http://schemas.microsoft.com/office/powerpoint/2010/main" val="13777619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6CA4B25E-9178-4F96-BE6D-2F0DED8703A8}" type="slidenum">
              <a:rPr lang="de-DE" smtClean="0"/>
              <a:t>15</a:t>
            </a:fld>
            <a:endParaRPr lang="de-DE"/>
          </a:p>
        </p:txBody>
      </p:sp>
    </p:spTree>
    <p:extLst>
      <p:ext uri="{BB962C8B-B14F-4D97-AF65-F5344CB8AC3E}">
        <p14:creationId xmlns:p14="http://schemas.microsoft.com/office/powerpoint/2010/main" val="2255996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Drittel des aktuellen Nahrungsmittelverbrauchs	</a:t>
            </a:r>
          </a:p>
          <a:p>
            <a:pPr marL="171450" indent="-171450">
              <a:buFontTx/>
              <a:buChar char="-"/>
            </a:pPr>
            <a:r>
              <a:rPr lang="de-DE" dirty="0"/>
              <a:t> Je näher man in der Wertschöpfungskette dem Verbraucher kommt, desto höher ist das Vermeidungspotenzial</a:t>
            </a:r>
          </a:p>
          <a:p>
            <a:pPr marL="171450" indent="-171450">
              <a:buFontTx/>
              <a:buChar char="-"/>
            </a:pPr>
            <a:r>
              <a:rPr lang="de-DE" dirty="0"/>
              <a:t> durch sorgsameren Umgang mit Nahrungsmitteln würden bis zu 67 Millionen Tonnen CO²-Äquivalente vermieden werden</a:t>
            </a:r>
          </a:p>
          <a:p>
            <a:pPr marL="171450" indent="-171450">
              <a:buFontTx/>
              <a:buChar char="-"/>
            </a:pPr>
            <a:r>
              <a:rPr lang="de-DE"/>
              <a:t>Nahrungsmittel an Wert verloren</a:t>
            </a:r>
            <a:endParaRPr lang="de-DE" dirty="0"/>
          </a:p>
          <a:p>
            <a:pPr marL="171450" indent="-171450">
              <a:buFontTx/>
              <a:buChar char="-"/>
            </a:pPr>
            <a:r>
              <a:rPr lang="de-DE" dirty="0"/>
              <a:t> unkontrolliert eingekauft, so dass Nahrungsmittel im Kühlschrank nicht verzehrt werden und dann in der Tonne landen</a:t>
            </a:r>
          </a:p>
        </p:txBody>
      </p:sp>
      <p:sp>
        <p:nvSpPr>
          <p:cNvPr id="4" name="Foliennummernplatzhalter 3"/>
          <p:cNvSpPr>
            <a:spLocks noGrp="1"/>
          </p:cNvSpPr>
          <p:nvPr>
            <p:ph type="sldNum" sz="quarter" idx="5"/>
          </p:nvPr>
        </p:nvSpPr>
        <p:spPr/>
        <p:txBody>
          <a:bodyPr/>
          <a:lstStyle/>
          <a:p>
            <a:fld id="{6CA4B25E-9178-4F96-BE6D-2F0DED8703A8}" type="slidenum">
              <a:rPr lang="de-DE" smtClean="0"/>
              <a:t>2</a:t>
            </a:fld>
            <a:endParaRPr lang="de-DE"/>
          </a:p>
        </p:txBody>
      </p:sp>
    </p:spTree>
    <p:extLst>
      <p:ext uri="{BB962C8B-B14F-4D97-AF65-F5344CB8AC3E}">
        <p14:creationId xmlns:p14="http://schemas.microsoft.com/office/powerpoint/2010/main" val="1672955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sz="1200" kern="1200" dirty="0">
                <a:solidFill>
                  <a:schemeClr val="tx1"/>
                </a:solidFill>
                <a:effectLst/>
                <a:latin typeface="+mn-lt"/>
                <a:ea typeface="+mn-ea"/>
                <a:cs typeface="+mn-cs"/>
              </a:rPr>
              <a:t>Mit den Anwendungen in der Marktrecherche lassen sich jeweils Teilaspekte zur Lösung des Nutzungsproblems beitragen</a:t>
            </a:r>
          </a:p>
          <a:p>
            <a:pPr marL="171450" indent="-171450">
              <a:buFontTx/>
              <a:buChar char="-"/>
            </a:pPr>
            <a:r>
              <a:rPr lang="de-DE" sz="1200" kern="1200" dirty="0">
                <a:solidFill>
                  <a:schemeClr val="tx1"/>
                </a:solidFill>
                <a:effectLst/>
                <a:latin typeface="+mn-lt"/>
                <a:ea typeface="+mn-ea"/>
                <a:cs typeface="+mn-cs"/>
              </a:rPr>
              <a:t>eine Anwendung fehlt, die nicht nur die wesentlichen Funktionen vereint, sondern auch den Benutzer dabei unterstützen soll</a:t>
            </a:r>
          </a:p>
          <a:p>
            <a:pPr marL="171450" indent="-171450">
              <a:buFontTx/>
              <a:buChar char="-"/>
            </a:pPr>
            <a:r>
              <a:rPr lang="de-DE" dirty="0"/>
              <a:t>Benachrichtigung: basiert auf einer Dokumentation des Systems</a:t>
            </a:r>
          </a:p>
          <a:p>
            <a:pPr marL="171450" indent="-171450">
              <a:buFontTx/>
              <a:buChar char="-"/>
            </a:pPr>
            <a:endParaRPr lang="de-DE" dirty="0"/>
          </a:p>
        </p:txBody>
      </p:sp>
      <p:sp>
        <p:nvSpPr>
          <p:cNvPr id="4" name="Foliennummernplatzhalter 3"/>
          <p:cNvSpPr>
            <a:spLocks noGrp="1"/>
          </p:cNvSpPr>
          <p:nvPr>
            <p:ph type="sldNum" sz="quarter" idx="5"/>
          </p:nvPr>
        </p:nvSpPr>
        <p:spPr/>
        <p:txBody>
          <a:bodyPr/>
          <a:lstStyle/>
          <a:p>
            <a:fld id="{6CA4B25E-9178-4F96-BE6D-2F0DED8703A8}" type="slidenum">
              <a:rPr lang="de-DE" smtClean="0"/>
              <a:t>3</a:t>
            </a:fld>
            <a:endParaRPr lang="de-DE"/>
          </a:p>
        </p:txBody>
      </p:sp>
    </p:spTree>
    <p:extLst>
      <p:ext uri="{BB962C8B-B14F-4D97-AF65-F5344CB8AC3E}">
        <p14:creationId xmlns:p14="http://schemas.microsoft.com/office/powerpoint/2010/main" val="2475591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endParaRPr lang="de-DE" dirty="0"/>
          </a:p>
        </p:txBody>
      </p:sp>
      <p:sp>
        <p:nvSpPr>
          <p:cNvPr id="4" name="Foliennummernplatzhalter 3"/>
          <p:cNvSpPr>
            <a:spLocks noGrp="1"/>
          </p:cNvSpPr>
          <p:nvPr>
            <p:ph type="sldNum" sz="quarter" idx="5"/>
          </p:nvPr>
        </p:nvSpPr>
        <p:spPr/>
        <p:txBody>
          <a:bodyPr/>
          <a:lstStyle/>
          <a:p>
            <a:fld id="{6CA4B25E-9178-4F96-BE6D-2F0DED8703A8}" type="slidenum">
              <a:rPr lang="de-DE" smtClean="0"/>
              <a:t>4</a:t>
            </a:fld>
            <a:endParaRPr lang="de-DE"/>
          </a:p>
        </p:txBody>
      </p:sp>
    </p:spTree>
    <p:extLst>
      <p:ext uri="{BB962C8B-B14F-4D97-AF65-F5344CB8AC3E}">
        <p14:creationId xmlns:p14="http://schemas.microsoft.com/office/powerpoint/2010/main" val="2930208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Kostet natürlich Wartungskosten sowie Geräte </a:t>
            </a:r>
          </a:p>
        </p:txBody>
      </p:sp>
      <p:sp>
        <p:nvSpPr>
          <p:cNvPr id="4" name="Foliennummernplatzhalter 3"/>
          <p:cNvSpPr>
            <a:spLocks noGrp="1"/>
          </p:cNvSpPr>
          <p:nvPr>
            <p:ph type="sldNum" sz="quarter" idx="5"/>
          </p:nvPr>
        </p:nvSpPr>
        <p:spPr/>
        <p:txBody>
          <a:bodyPr/>
          <a:lstStyle/>
          <a:p>
            <a:fld id="{6CA4B25E-9178-4F96-BE6D-2F0DED8703A8}" type="slidenum">
              <a:rPr lang="de-DE" smtClean="0"/>
              <a:t>5</a:t>
            </a:fld>
            <a:endParaRPr lang="de-DE"/>
          </a:p>
        </p:txBody>
      </p:sp>
    </p:spTree>
    <p:extLst>
      <p:ext uri="{BB962C8B-B14F-4D97-AF65-F5344CB8AC3E}">
        <p14:creationId xmlns:p14="http://schemas.microsoft.com/office/powerpoint/2010/main" val="3839395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Hauptnutzer</a:t>
            </a:r>
          </a:p>
          <a:p>
            <a:pPr marL="171450" indent="-171450">
              <a:buFontTx/>
              <a:buChar char="-"/>
            </a:pPr>
            <a:r>
              <a:rPr lang="de-DE" dirty="0"/>
              <a:t>Von Anfang an einen Bezug zur Lebensmittelverschwendung</a:t>
            </a:r>
          </a:p>
          <a:p>
            <a:pPr marL="171450" indent="-171450">
              <a:buFontTx/>
              <a:buChar char="-"/>
            </a:pPr>
            <a:r>
              <a:rPr lang="de-DE" dirty="0"/>
              <a:t>Möglichkeit einfacher ihr ohnehin gesetztes Ziel zu erreichen</a:t>
            </a:r>
          </a:p>
          <a:p>
            <a:pPr marL="171450" indent="-171450">
              <a:buFontTx/>
              <a:buChar char="-"/>
            </a:pPr>
            <a:r>
              <a:rPr lang="de-DE" dirty="0"/>
              <a:t>Benutzer mit geringer Erfahrung im Umgang mit Applikationen müssen berücksichtigt werden </a:t>
            </a:r>
          </a:p>
        </p:txBody>
      </p:sp>
      <p:sp>
        <p:nvSpPr>
          <p:cNvPr id="4" name="Foliennummernplatzhalter 3"/>
          <p:cNvSpPr>
            <a:spLocks noGrp="1"/>
          </p:cNvSpPr>
          <p:nvPr>
            <p:ph type="sldNum" sz="quarter" idx="5"/>
          </p:nvPr>
        </p:nvSpPr>
        <p:spPr/>
        <p:txBody>
          <a:bodyPr/>
          <a:lstStyle/>
          <a:p>
            <a:fld id="{6CA4B25E-9178-4F96-BE6D-2F0DED8703A8}" type="slidenum">
              <a:rPr lang="de-DE" smtClean="0"/>
              <a:t>6</a:t>
            </a:fld>
            <a:endParaRPr lang="de-DE"/>
          </a:p>
        </p:txBody>
      </p:sp>
    </p:spTree>
    <p:extLst>
      <p:ext uri="{BB962C8B-B14F-4D97-AF65-F5344CB8AC3E}">
        <p14:creationId xmlns:p14="http://schemas.microsoft.com/office/powerpoint/2010/main" val="2077436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Zusammengefasst, weil sie sich im Grunde ähneln</a:t>
            </a:r>
          </a:p>
          <a:p>
            <a:pPr marL="171450" indent="-171450">
              <a:buFontTx/>
              <a:buChar char="-"/>
            </a:pPr>
            <a:r>
              <a:rPr lang="de-DE" dirty="0"/>
              <a:t>Spricht verschiedene Altersgruppen an</a:t>
            </a:r>
          </a:p>
          <a:p>
            <a:pPr marL="171450" indent="-171450">
              <a:buFontTx/>
              <a:buChar char="-"/>
            </a:pPr>
            <a:r>
              <a:rPr lang="de-DE" dirty="0"/>
              <a:t>Es ist zu erwarten, dass bei den älteren Generationen keine Kenntnisse für ein solches System vorhanden sind</a:t>
            </a:r>
          </a:p>
        </p:txBody>
      </p:sp>
      <p:sp>
        <p:nvSpPr>
          <p:cNvPr id="4" name="Foliennummernplatzhalter 3"/>
          <p:cNvSpPr>
            <a:spLocks noGrp="1"/>
          </p:cNvSpPr>
          <p:nvPr>
            <p:ph type="sldNum" sz="quarter" idx="5"/>
          </p:nvPr>
        </p:nvSpPr>
        <p:spPr/>
        <p:txBody>
          <a:bodyPr/>
          <a:lstStyle/>
          <a:p>
            <a:fld id="{6CA4B25E-9178-4F96-BE6D-2F0DED8703A8}" type="slidenum">
              <a:rPr lang="de-DE" smtClean="0"/>
              <a:t>7</a:t>
            </a:fld>
            <a:endParaRPr lang="de-DE"/>
          </a:p>
        </p:txBody>
      </p:sp>
    </p:spTree>
    <p:extLst>
      <p:ext uri="{BB962C8B-B14F-4D97-AF65-F5344CB8AC3E}">
        <p14:creationId xmlns:p14="http://schemas.microsoft.com/office/powerpoint/2010/main" val="472626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Spielen eine große bei der Lebensmittelverschwendung</a:t>
            </a:r>
          </a:p>
          <a:p>
            <a:pPr marL="171450" indent="-171450">
              <a:buFontTx/>
              <a:buChar char="-"/>
            </a:pPr>
            <a:r>
              <a:rPr lang="de-DE" dirty="0"/>
              <a:t>Gezwungen ihre Ernte </a:t>
            </a:r>
            <a:r>
              <a:rPr lang="de-DE" sz="1200" kern="1200" dirty="0">
                <a:solidFill>
                  <a:schemeClr val="tx1"/>
                </a:solidFill>
                <a:effectLst/>
                <a:latin typeface="+mn-lt"/>
                <a:ea typeface="+mn-ea"/>
                <a:cs typeface="+mn-cs"/>
              </a:rPr>
              <a:t>der ästhetischen Ansprüche entsprechend zu entsorgen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sz="1200" kern="1200" dirty="0">
                <a:solidFill>
                  <a:schemeClr val="tx1"/>
                </a:solidFill>
                <a:effectLst/>
                <a:latin typeface="+mn-lt"/>
                <a:ea typeface="+mn-ea"/>
                <a:cs typeface="+mn-cs"/>
              </a:rPr>
              <a:t>Dadurch das Landwirte ihre verzehrbare Ware zum Verkauf oder Verschenken anbieten können, kann dem Prozess der Entsorgung mit der Applikation entgegengewirkt werden.</a:t>
            </a:r>
          </a:p>
          <a:p>
            <a:pPr marL="171450" indent="-171450">
              <a:buFontTx/>
              <a:buChar char="-"/>
            </a:pPr>
            <a:r>
              <a:rPr lang="de-DE" sz="1200" kern="1200" dirty="0">
                <a:solidFill>
                  <a:schemeClr val="tx1"/>
                </a:solidFill>
                <a:effectLst/>
                <a:latin typeface="+mn-lt"/>
                <a:ea typeface="+mn-ea"/>
                <a:cs typeface="+mn-cs"/>
              </a:rPr>
              <a:t>Es wird angenommen, dass Landwirte, durch die Inventarverwaltung ihres Gutes, über ausreichend Kenntnisse und Erfahrung im Umgang mit Computer-Systemen verfügen</a:t>
            </a:r>
            <a:endParaRPr lang="de-DE" dirty="0"/>
          </a:p>
        </p:txBody>
      </p:sp>
      <p:sp>
        <p:nvSpPr>
          <p:cNvPr id="4" name="Foliennummernplatzhalter 3"/>
          <p:cNvSpPr>
            <a:spLocks noGrp="1"/>
          </p:cNvSpPr>
          <p:nvPr>
            <p:ph type="sldNum" sz="quarter" idx="5"/>
          </p:nvPr>
        </p:nvSpPr>
        <p:spPr/>
        <p:txBody>
          <a:bodyPr/>
          <a:lstStyle/>
          <a:p>
            <a:fld id="{6CA4B25E-9178-4F96-BE6D-2F0DED8703A8}" type="slidenum">
              <a:rPr lang="de-DE" smtClean="0"/>
              <a:t>8</a:t>
            </a:fld>
            <a:endParaRPr lang="de-DE"/>
          </a:p>
        </p:txBody>
      </p:sp>
    </p:spTree>
    <p:extLst>
      <p:ext uri="{BB962C8B-B14F-4D97-AF65-F5344CB8AC3E}">
        <p14:creationId xmlns:p14="http://schemas.microsoft.com/office/powerpoint/2010/main" val="1668630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sz="1200" kern="1200" dirty="0">
                <a:solidFill>
                  <a:schemeClr val="tx1"/>
                </a:solidFill>
                <a:effectLst/>
                <a:latin typeface="+mn-lt"/>
                <a:ea typeface="+mn-ea"/>
                <a:cs typeface="+mn-cs"/>
              </a:rPr>
              <a:t>Es scheint, dass das Eintragen der Produkte in das Inventar, das System sehr zeitaufwändig macht.</a:t>
            </a:r>
          </a:p>
          <a:p>
            <a:pPr marL="171450" indent="-171450">
              <a:buFontTx/>
              <a:buChar char="-"/>
            </a:pPr>
            <a:r>
              <a:rPr lang="de-DE" sz="1200" kern="1200" dirty="0">
                <a:solidFill>
                  <a:schemeClr val="tx1"/>
                </a:solidFill>
                <a:effectLst/>
                <a:latin typeface="+mn-lt"/>
                <a:ea typeface="+mn-ea"/>
                <a:cs typeface="+mn-cs"/>
              </a:rPr>
              <a:t>Risiko an wenigen Nutzern ist hoch</a:t>
            </a:r>
          </a:p>
          <a:p>
            <a:pPr marL="171450" indent="-171450">
              <a:buFontTx/>
              <a:buChar char="-"/>
            </a:pPr>
            <a:endParaRPr lang="de-DE" dirty="0"/>
          </a:p>
        </p:txBody>
      </p:sp>
      <p:sp>
        <p:nvSpPr>
          <p:cNvPr id="4" name="Foliennummernplatzhalter 3"/>
          <p:cNvSpPr>
            <a:spLocks noGrp="1"/>
          </p:cNvSpPr>
          <p:nvPr>
            <p:ph type="sldNum" sz="quarter" idx="5"/>
          </p:nvPr>
        </p:nvSpPr>
        <p:spPr/>
        <p:txBody>
          <a:bodyPr/>
          <a:lstStyle/>
          <a:p>
            <a:fld id="{6CA4B25E-9178-4F96-BE6D-2F0DED8703A8}" type="slidenum">
              <a:rPr lang="de-DE" smtClean="0"/>
              <a:t>9</a:t>
            </a:fld>
            <a:endParaRPr lang="de-DE"/>
          </a:p>
        </p:txBody>
      </p:sp>
    </p:spTree>
    <p:extLst>
      <p:ext uri="{BB962C8B-B14F-4D97-AF65-F5344CB8AC3E}">
        <p14:creationId xmlns:p14="http://schemas.microsoft.com/office/powerpoint/2010/main" val="768583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de-DE"/>
              <a:t>Mastertitelformat bearbeiten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4509A250-FF31-4206-8172-F9D3106AACB1}" type="datetimeFigureOut">
              <a:rPr lang="en-US" dirty="0"/>
              <a:t>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de-DE"/>
              <a:t>Mastertitelformat bearbeiten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4509A250-FF31-4206-8172-F9D3106AACB1}" type="datetimeFigureOut">
              <a:rPr lang="en-US" dirty="0"/>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de-DE"/>
              <a:t>Mastertitelformat bearbeiten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de-DE"/>
              <a:t>Mastertextformat bearbeiten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4509A250-FF31-4206-8172-F9D3106AACB1}" type="datetimeFigureOut">
              <a:rPr lang="en-US" dirty="0"/>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509A250-FF31-4206-8172-F9D3106AACB1}" type="datetimeFigureOut">
              <a:rPr lang="en-US" dirty="0"/>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Mastertitelformat bearbeiten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11/3/2019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Mastertitelformat bearbeiten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11/3/2019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nchorCtr="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de-DE"/>
              <a:t>Mastertitelformat bearbeiten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9796027F-7875-4030-9381-8BD8C4F21935}" type="datetimeFigureOut">
              <a:rPr lang="en-US" dirty="0"/>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11/3/2019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11/3/2019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7" name="Date Placeholder 4"/>
          <p:cNvSpPr>
            <a:spLocks noGrp="1"/>
          </p:cNvSpPr>
          <p:nvPr>
            <p:ph type="dt" sz="half" idx="10"/>
          </p:nvPr>
        </p:nvSpPr>
        <p:spPr/>
        <p:txBody>
          <a:bodyPr/>
          <a:lstStyle/>
          <a:p>
            <a:fld id="{4509A250-FF31-4206-8172-F9D3106AACB1}" type="datetimeFigureOut">
              <a:rPr lang="en-US" dirty="0"/>
              <a:t>11/3/2019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de-DE"/>
              <a:t>Mastertitelformat bearbeiten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4509A250-FF31-4206-8172-F9D3106AACB1}" type="datetimeFigureOut">
              <a:rPr lang="en-US" dirty="0"/>
              <a:t>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de-DE"/>
              <a:t>Mastertitelformat bearbeiten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11/3/2019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‹Nr.›</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4F70E55-865B-41C0-9277-62C235F3C784}"/>
              </a:ext>
            </a:extLst>
          </p:cNvPr>
          <p:cNvSpPr>
            <a:spLocks noGrp="1"/>
          </p:cNvSpPr>
          <p:nvPr>
            <p:ph type="ctrTitle"/>
          </p:nvPr>
        </p:nvSpPr>
        <p:spPr>
          <a:xfrm>
            <a:off x="4872012" y="1447800"/>
            <a:ext cx="5222325" cy="2261841"/>
          </a:xfrm>
        </p:spPr>
        <p:txBody>
          <a:bodyPr>
            <a:normAutofit/>
          </a:bodyPr>
          <a:lstStyle/>
          <a:p>
            <a:r>
              <a:rPr lang="de-DE" sz="5600" dirty="0" err="1">
                <a:solidFill>
                  <a:srgbClr val="EBEBEB"/>
                </a:solidFill>
              </a:rPr>
              <a:t>FoodUP</a:t>
            </a:r>
            <a:endParaRPr lang="de-DE" sz="5600" dirty="0">
              <a:solidFill>
                <a:srgbClr val="EBEBEB"/>
              </a:solidFill>
            </a:endParaRPr>
          </a:p>
        </p:txBody>
      </p:sp>
      <p:sp>
        <p:nvSpPr>
          <p:cNvPr id="18"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0" name="Freeform: Shape 19">
            <a:extLst>
              <a:ext uri="{FF2B5EF4-FFF2-40B4-BE49-F238E27FC236}">
                <a16:creationId xmlns:a16="http://schemas.microsoft.com/office/drawing/2014/main" id="{09811DF6-66E4-43D5-B564-315179653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81964" cy="6858000"/>
          </a:xfrm>
          <a:custGeom>
            <a:avLst/>
            <a:gdLst>
              <a:gd name="connsiteX0" fmla="*/ 3137249 w 4481964"/>
              <a:gd name="connsiteY0" fmla="*/ 0 h 6858000"/>
              <a:gd name="connsiteX1" fmla="*/ 4480787 w 4481964"/>
              <a:gd name="connsiteY1" fmla="*/ 0 h 6858000"/>
              <a:gd name="connsiteX2" fmla="*/ 4455742 w 4481964"/>
              <a:gd name="connsiteY2" fmla="*/ 155676 h 6858000"/>
              <a:gd name="connsiteX3" fmla="*/ 4431873 w 4481964"/>
              <a:gd name="connsiteY3" fmla="*/ 310667 h 6858000"/>
              <a:gd name="connsiteX4" fmla="*/ 4408509 w 4481964"/>
              <a:gd name="connsiteY4" fmla="*/ 466344 h 6858000"/>
              <a:gd name="connsiteX5" fmla="*/ 4388506 w 4481964"/>
              <a:gd name="connsiteY5" fmla="*/ 622706 h 6858000"/>
              <a:gd name="connsiteX6" fmla="*/ 4368335 w 4481964"/>
              <a:gd name="connsiteY6" fmla="*/ 778383 h 6858000"/>
              <a:gd name="connsiteX7" fmla="*/ 4349509 w 4481964"/>
              <a:gd name="connsiteY7" fmla="*/ 934745 h 6858000"/>
              <a:gd name="connsiteX8" fmla="*/ 4333373 w 4481964"/>
              <a:gd name="connsiteY8" fmla="*/ 1089050 h 6858000"/>
              <a:gd name="connsiteX9" fmla="*/ 4318077 w 4481964"/>
              <a:gd name="connsiteY9" fmla="*/ 1245413 h 6858000"/>
              <a:gd name="connsiteX10" fmla="*/ 4304125 w 4481964"/>
              <a:gd name="connsiteY10" fmla="*/ 1401089 h 6858000"/>
              <a:gd name="connsiteX11" fmla="*/ 4292023 w 4481964"/>
              <a:gd name="connsiteY11" fmla="*/ 1554023 h 6858000"/>
              <a:gd name="connsiteX12" fmla="*/ 4279920 w 4481964"/>
              <a:gd name="connsiteY12" fmla="*/ 1709013 h 6858000"/>
              <a:gd name="connsiteX13" fmla="*/ 4269835 w 4481964"/>
              <a:gd name="connsiteY13" fmla="*/ 1861947 h 6858000"/>
              <a:gd name="connsiteX14" fmla="*/ 4261935 w 4481964"/>
              <a:gd name="connsiteY14" fmla="*/ 2014880 h 6858000"/>
              <a:gd name="connsiteX15" fmla="*/ 4253698 w 4481964"/>
              <a:gd name="connsiteY15" fmla="*/ 2167128 h 6858000"/>
              <a:gd name="connsiteX16" fmla="*/ 4246807 w 4481964"/>
              <a:gd name="connsiteY16" fmla="*/ 2318004 h 6858000"/>
              <a:gd name="connsiteX17" fmla="*/ 4241932 w 4481964"/>
              <a:gd name="connsiteY17" fmla="*/ 2467508 h 6858000"/>
              <a:gd name="connsiteX18" fmla="*/ 4237730 w 4481964"/>
              <a:gd name="connsiteY18" fmla="*/ 2617013 h 6858000"/>
              <a:gd name="connsiteX19" fmla="*/ 4233696 w 4481964"/>
              <a:gd name="connsiteY19" fmla="*/ 2765145 h 6858000"/>
              <a:gd name="connsiteX20" fmla="*/ 4231847 w 4481964"/>
              <a:gd name="connsiteY20" fmla="*/ 2911221 h 6858000"/>
              <a:gd name="connsiteX21" fmla="*/ 4229830 w 4481964"/>
              <a:gd name="connsiteY21" fmla="*/ 3057296 h 6858000"/>
              <a:gd name="connsiteX22" fmla="*/ 4228821 w 4481964"/>
              <a:gd name="connsiteY22" fmla="*/ 3201314 h 6858000"/>
              <a:gd name="connsiteX23" fmla="*/ 4229830 w 4481964"/>
              <a:gd name="connsiteY23" fmla="*/ 3343960 h 6858000"/>
              <a:gd name="connsiteX24" fmla="*/ 4229830 w 4481964"/>
              <a:gd name="connsiteY24" fmla="*/ 3485235 h 6858000"/>
              <a:gd name="connsiteX25" fmla="*/ 4231847 w 4481964"/>
              <a:gd name="connsiteY25" fmla="*/ 3625138 h 6858000"/>
              <a:gd name="connsiteX26" fmla="*/ 4234872 w 4481964"/>
              <a:gd name="connsiteY26" fmla="*/ 3762298 h 6858000"/>
              <a:gd name="connsiteX27" fmla="*/ 4237730 w 4481964"/>
              <a:gd name="connsiteY27" fmla="*/ 3898087 h 6858000"/>
              <a:gd name="connsiteX28" fmla="*/ 4240924 w 4481964"/>
              <a:gd name="connsiteY28" fmla="*/ 4031132 h 6858000"/>
              <a:gd name="connsiteX29" fmla="*/ 4245798 w 4481964"/>
              <a:gd name="connsiteY29" fmla="*/ 4163491 h 6858000"/>
              <a:gd name="connsiteX30" fmla="*/ 4251009 w 4481964"/>
              <a:gd name="connsiteY30" fmla="*/ 4293793 h 6858000"/>
              <a:gd name="connsiteX31" fmla="*/ 4255715 w 4481964"/>
              <a:gd name="connsiteY31" fmla="*/ 4421352 h 6858000"/>
              <a:gd name="connsiteX32" fmla="*/ 4268995 w 4481964"/>
              <a:gd name="connsiteY32" fmla="*/ 4670298 h 6858000"/>
              <a:gd name="connsiteX33" fmla="*/ 4283114 w 4481964"/>
              <a:gd name="connsiteY33" fmla="*/ 4908956 h 6858000"/>
              <a:gd name="connsiteX34" fmla="*/ 4297906 w 4481964"/>
              <a:gd name="connsiteY34" fmla="*/ 5138013 h 6858000"/>
              <a:gd name="connsiteX35" fmla="*/ 4314211 w 4481964"/>
              <a:gd name="connsiteY35" fmla="*/ 5354726 h 6858000"/>
              <a:gd name="connsiteX36" fmla="*/ 4331188 w 4481964"/>
              <a:gd name="connsiteY36" fmla="*/ 5561838 h 6858000"/>
              <a:gd name="connsiteX37" fmla="*/ 4349509 w 4481964"/>
              <a:gd name="connsiteY37" fmla="*/ 5753862 h 6858000"/>
              <a:gd name="connsiteX38" fmla="*/ 4367495 w 4481964"/>
              <a:gd name="connsiteY38" fmla="*/ 5934227 h 6858000"/>
              <a:gd name="connsiteX39" fmla="*/ 4385480 w 4481964"/>
              <a:gd name="connsiteY39" fmla="*/ 6100191 h 6858000"/>
              <a:gd name="connsiteX40" fmla="*/ 4402457 w 4481964"/>
              <a:gd name="connsiteY40" fmla="*/ 6252438 h 6858000"/>
              <a:gd name="connsiteX41" fmla="*/ 4418594 w 4481964"/>
              <a:gd name="connsiteY41" fmla="*/ 6387541 h 6858000"/>
              <a:gd name="connsiteX42" fmla="*/ 4433890 w 4481964"/>
              <a:gd name="connsiteY42" fmla="*/ 6509613 h 6858000"/>
              <a:gd name="connsiteX43" fmla="*/ 4446665 w 4481964"/>
              <a:gd name="connsiteY43" fmla="*/ 6612483 h 6858000"/>
              <a:gd name="connsiteX44" fmla="*/ 4458767 w 4481964"/>
              <a:gd name="connsiteY44" fmla="*/ 6698894 h 6858000"/>
              <a:gd name="connsiteX45" fmla="*/ 4476081 w 4481964"/>
              <a:gd name="connsiteY45" fmla="*/ 6817538 h 6858000"/>
              <a:gd name="connsiteX46" fmla="*/ 4481964 w 4481964"/>
              <a:gd name="connsiteY46" fmla="*/ 6858000 h 6858000"/>
              <a:gd name="connsiteX47" fmla="*/ 3577807 w 4481964"/>
              <a:gd name="connsiteY47" fmla="*/ 6858000 h 6858000"/>
              <a:gd name="connsiteX48" fmla="*/ 3577807 w 4481964"/>
              <a:gd name="connsiteY48" fmla="*/ 6858000 h 6858000"/>
              <a:gd name="connsiteX49" fmla="*/ 0 w 4481964"/>
              <a:gd name="connsiteY49" fmla="*/ 6858000 h 6858000"/>
              <a:gd name="connsiteX50" fmla="*/ 0 w 4481964"/>
              <a:gd name="connsiteY50" fmla="*/ 0 h 6858000"/>
              <a:gd name="connsiteX51" fmla="*/ 3137249 w 448196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481964" h="6858000">
                <a:moveTo>
                  <a:pt x="3137249" y="0"/>
                </a:move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3577807" y="6858000"/>
                </a:lnTo>
                <a:lnTo>
                  <a:pt x="0" y="6858000"/>
                </a:lnTo>
                <a:lnTo>
                  <a:pt x="0" y="0"/>
                </a:lnTo>
                <a:lnTo>
                  <a:pt x="313724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Rectangle 21">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Textfeld 12">
            <a:extLst>
              <a:ext uri="{FF2B5EF4-FFF2-40B4-BE49-F238E27FC236}">
                <a16:creationId xmlns:a16="http://schemas.microsoft.com/office/drawing/2014/main" id="{44D8091E-6D5A-49A0-9557-2108B9DAD75E}"/>
              </a:ext>
            </a:extLst>
          </p:cNvPr>
          <p:cNvSpPr txBox="1"/>
          <p:nvPr/>
        </p:nvSpPr>
        <p:spPr>
          <a:xfrm>
            <a:off x="4872012" y="3977788"/>
            <a:ext cx="5609228" cy="870688"/>
          </a:xfrm>
          <a:prstGeom prst="rect">
            <a:avLst/>
          </a:prstGeom>
          <a:noFill/>
        </p:spPr>
        <p:txBody>
          <a:bodyPr wrap="none" rtlCol="0">
            <a:spAutoFit/>
          </a:bodyPr>
          <a:lstStyle/>
          <a:p>
            <a:pPr>
              <a:lnSpc>
                <a:spcPct val="150000"/>
              </a:lnSpc>
            </a:pPr>
            <a:r>
              <a:rPr lang="de-DE" dirty="0">
                <a:solidFill>
                  <a:schemeClr val="bg1"/>
                </a:solidFill>
              </a:rPr>
              <a:t>Entwicklungsprojekt Interaktive Systeme WS19/20</a:t>
            </a:r>
          </a:p>
          <a:p>
            <a:pPr>
              <a:lnSpc>
                <a:spcPct val="150000"/>
              </a:lnSpc>
            </a:pPr>
            <a:r>
              <a:rPr lang="de-DE" dirty="0">
                <a:solidFill>
                  <a:schemeClr val="bg1"/>
                </a:solidFill>
              </a:rPr>
              <a:t>Von Ragna Knes</a:t>
            </a:r>
          </a:p>
        </p:txBody>
      </p:sp>
      <p:pic>
        <p:nvPicPr>
          <p:cNvPr id="5" name="Grafik 4">
            <a:extLst>
              <a:ext uri="{FF2B5EF4-FFF2-40B4-BE49-F238E27FC236}">
                <a16:creationId xmlns:a16="http://schemas.microsoft.com/office/drawing/2014/main" id="{A294C082-D7CA-4385-AAF7-8605F14B4A27}"/>
              </a:ext>
            </a:extLst>
          </p:cNvPr>
          <p:cNvPicPr>
            <a:picLocks noChangeAspect="1"/>
          </p:cNvPicPr>
          <p:nvPr/>
        </p:nvPicPr>
        <p:blipFill>
          <a:blip r:embed="rId3"/>
          <a:stretch>
            <a:fillRect/>
          </a:stretch>
        </p:blipFill>
        <p:spPr>
          <a:xfrm>
            <a:off x="408140" y="1799111"/>
            <a:ext cx="3259777" cy="3259777"/>
          </a:xfrm>
          <a:prstGeom prst="rect">
            <a:avLst/>
          </a:prstGeom>
        </p:spPr>
      </p:pic>
    </p:spTree>
    <p:extLst>
      <p:ext uri="{BB962C8B-B14F-4D97-AF65-F5344CB8AC3E}">
        <p14:creationId xmlns:p14="http://schemas.microsoft.com/office/powerpoint/2010/main" val="604904004"/>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D1FFA3-17AE-4908-BDB6-33FB429AD135}"/>
              </a:ext>
            </a:extLst>
          </p:cNvPr>
          <p:cNvSpPr>
            <a:spLocks noGrp="1"/>
          </p:cNvSpPr>
          <p:nvPr>
            <p:ph type="title"/>
          </p:nvPr>
        </p:nvSpPr>
        <p:spPr/>
        <p:txBody>
          <a:bodyPr/>
          <a:lstStyle/>
          <a:p>
            <a:r>
              <a:rPr lang="de-DE" dirty="0"/>
              <a:t>Deskriptives Kommunikationsmodell</a:t>
            </a:r>
          </a:p>
        </p:txBody>
      </p:sp>
      <p:pic>
        <p:nvPicPr>
          <p:cNvPr id="5" name="Inhaltsplatzhalter 4">
            <a:extLst>
              <a:ext uri="{FF2B5EF4-FFF2-40B4-BE49-F238E27FC236}">
                <a16:creationId xmlns:a16="http://schemas.microsoft.com/office/drawing/2014/main" id="{447C1552-883C-4084-B92E-C73BA1BF824A}"/>
              </a:ext>
            </a:extLst>
          </p:cNvPr>
          <p:cNvPicPr>
            <a:picLocks noGrp="1" noChangeAspect="1"/>
          </p:cNvPicPr>
          <p:nvPr>
            <p:ph idx="1"/>
          </p:nvPr>
        </p:nvPicPr>
        <p:blipFill>
          <a:blip r:embed="rId3"/>
          <a:stretch>
            <a:fillRect/>
          </a:stretch>
        </p:blipFill>
        <p:spPr>
          <a:xfrm>
            <a:off x="2385971" y="1782811"/>
            <a:ext cx="7420058" cy="463137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501781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0F7BA6-3AF9-4F08-8013-8206A544F894}"/>
              </a:ext>
            </a:extLst>
          </p:cNvPr>
          <p:cNvSpPr>
            <a:spLocks noGrp="1"/>
          </p:cNvSpPr>
          <p:nvPr>
            <p:ph type="title"/>
          </p:nvPr>
        </p:nvSpPr>
        <p:spPr/>
        <p:txBody>
          <a:bodyPr/>
          <a:lstStyle/>
          <a:p>
            <a:r>
              <a:rPr lang="de-DE" sz="4100" dirty="0"/>
              <a:t>Präskriptives Kommunikationsmodell</a:t>
            </a:r>
          </a:p>
        </p:txBody>
      </p:sp>
      <p:pic>
        <p:nvPicPr>
          <p:cNvPr id="5" name="Inhaltsplatzhalter 4">
            <a:extLst>
              <a:ext uri="{FF2B5EF4-FFF2-40B4-BE49-F238E27FC236}">
                <a16:creationId xmlns:a16="http://schemas.microsoft.com/office/drawing/2014/main" id="{D4BB2A4A-F962-4FEA-8E42-5B6704468ADD}"/>
              </a:ext>
            </a:extLst>
          </p:cNvPr>
          <p:cNvPicPr>
            <a:picLocks noGrp="1" noChangeAspect="1"/>
          </p:cNvPicPr>
          <p:nvPr>
            <p:ph idx="1"/>
          </p:nvPr>
        </p:nvPicPr>
        <p:blipFill>
          <a:blip r:embed="rId3"/>
          <a:stretch>
            <a:fillRect/>
          </a:stretch>
        </p:blipFill>
        <p:spPr>
          <a:xfrm>
            <a:off x="2708425" y="1626919"/>
            <a:ext cx="6775149" cy="467872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578412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0D1C7B-7BDA-4D11-94AC-B21A3BAA3A42}"/>
              </a:ext>
            </a:extLst>
          </p:cNvPr>
          <p:cNvSpPr>
            <a:spLocks noGrp="1"/>
          </p:cNvSpPr>
          <p:nvPr>
            <p:ph type="title"/>
          </p:nvPr>
        </p:nvSpPr>
        <p:spPr/>
        <p:txBody>
          <a:bodyPr/>
          <a:lstStyle/>
          <a:p>
            <a:r>
              <a:rPr lang="de-DE" dirty="0"/>
              <a:t>Systemarchitektur</a:t>
            </a:r>
          </a:p>
        </p:txBody>
      </p:sp>
      <p:pic>
        <p:nvPicPr>
          <p:cNvPr id="5" name="Inhaltsplatzhalter 4">
            <a:extLst>
              <a:ext uri="{FF2B5EF4-FFF2-40B4-BE49-F238E27FC236}">
                <a16:creationId xmlns:a16="http://schemas.microsoft.com/office/drawing/2014/main" id="{BD575BA1-30EE-4FF3-BA72-C1B1AF85AEE8}"/>
              </a:ext>
            </a:extLst>
          </p:cNvPr>
          <p:cNvPicPr>
            <a:picLocks noGrp="1" noChangeAspect="1"/>
          </p:cNvPicPr>
          <p:nvPr>
            <p:ph idx="1"/>
          </p:nvPr>
        </p:nvPicPr>
        <p:blipFill>
          <a:blip r:embed="rId3"/>
          <a:stretch>
            <a:fillRect/>
          </a:stretch>
        </p:blipFill>
        <p:spPr>
          <a:xfrm>
            <a:off x="1914302" y="1543791"/>
            <a:ext cx="8363395" cy="4952011"/>
          </a:xfrm>
        </p:spPr>
      </p:pic>
    </p:spTree>
    <p:extLst>
      <p:ext uri="{BB962C8B-B14F-4D97-AF65-F5344CB8AC3E}">
        <p14:creationId xmlns:p14="http://schemas.microsoft.com/office/powerpoint/2010/main" val="2856503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9EE84E-B245-4742-9645-33F991D7A396}"/>
              </a:ext>
            </a:extLst>
          </p:cNvPr>
          <p:cNvSpPr>
            <a:spLocks noGrp="1"/>
          </p:cNvSpPr>
          <p:nvPr>
            <p:ph type="title"/>
          </p:nvPr>
        </p:nvSpPr>
        <p:spPr/>
        <p:txBody>
          <a:bodyPr/>
          <a:lstStyle/>
          <a:p>
            <a:r>
              <a:rPr lang="de-DE" dirty="0" err="1"/>
              <a:t>PoC</a:t>
            </a:r>
            <a:r>
              <a:rPr lang="de-DE" dirty="0"/>
              <a:t> Einscannen der Produkte</a:t>
            </a:r>
          </a:p>
        </p:txBody>
      </p:sp>
      <p:sp>
        <p:nvSpPr>
          <p:cNvPr id="3" name="Inhaltsplatzhalter 2">
            <a:extLst>
              <a:ext uri="{FF2B5EF4-FFF2-40B4-BE49-F238E27FC236}">
                <a16:creationId xmlns:a16="http://schemas.microsoft.com/office/drawing/2014/main" id="{1088A6FB-BA39-49A8-8CFD-A5F4D6DDDB06}"/>
              </a:ext>
            </a:extLst>
          </p:cNvPr>
          <p:cNvSpPr>
            <a:spLocks noGrp="1"/>
          </p:cNvSpPr>
          <p:nvPr>
            <p:ph idx="1"/>
          </p:nvPr>
        </p:nvSpPr>
        <p:spPr/>
        <p:txBody>
          <a:bodyPr/>
          <a:lstStyle/>
          <a:p>
            <a:r>
              <a:rPr lang="de-DE" b="1" dirty="0"/>
              <a:t>Exit</a:t>
            </a:r>
            <a:r>
              <a:rPr lang="de-DE" dirty="0"/>
              <a:t>: Das Implementieren eines Barcode Readers war erfolgreich.</a:t>
            </a:r>
          </a:p>
          <a:p>
            <a:r>
              <a:rPr lang="de-DE" b="1" dirty="0"/>
              <a:t>Fail</a:t>
            </a:r>
            <a:r>
              <a:rPr lang="de-DE" dirty="0"/>
              <a:t>: Die Implementierung eines Barcode Readers konnte aufgrund mangelnden Wissens nicht erfolgreich durchgeführt werden. Dies führt dazu, dass Benutzer ihre Produkte nicht einscannen können und das </a:t>
            </a:r>
            <a:r>
              <a:rPr lang="de-DE" dirty="0" err="1"/>
              <a:t>PoC</a:t>
            </a:r>
            <a:r>
              <a:rPr lang="de-DE" dirty="0"/>
              <a:t> gilt als gescheitert. </a:t>
            </a:r>
          </a:p>
          <a:p>
            <a:r>
              <a:rPr lang="de-DE" b="1" dirty="0" err="1"/>
              <a:t>Fallback</a:t>
            </a:r>
            <a:r>
              <a:rPr lang="de-DE" dirty="0"/>
              <a:t>: Falls die Implementierung eines Barcode Readers nicht erfolgreich sein sollte, müssen Alternativen überlegt werden. Eine Möglichkeit wäre das manuelle Eingeben des EAN-Codes, jedoch sollte diese Alternative </a:t>
            </a:r>
            <a:r>
              <a:rPr lang="de-DE" dirty="0" err="1"/>
              <a:t>abgewägt</a:t>
            </a:r>
            <a:r>
              <a:rPr lang="de-DE" dirty="0"/>
              <a:t> werden, in der Hinsicht wie sich die Dauer des Prozesses auswirkt. </a:t>
            </a:r>
          </a:p>
          <a:p>
            <a:endParaRPr lang="de-DE" dirty="0"/>
          </a:p>
        </p:txBody>
      </p:sp>
    </p:spTree>
    <p:extLst>
      <p:ext uri="{BB962C8B-B14F-4D97-AF65-F5344CB8AC3E}">
        <p14:creationId xmlns:p14="http://schemas.microsoft.com/office/powerpoint/2010/main" val="764191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F1C6F2-EE5A-43C8-9FF2-B7D3B45FA366}"/>
              </a:ext>
            </a:extLst>
          </p:cNvPr>
          <p:cNvSpPr>
            <a:spLocks noGrp="1"/>
          </p:cNvSpPr>
          <p:nvPr>
            <p:ph type="title"/>
          </p:nvPr>
        </p:nvSpPr>
        <p:spPr/>
        <p:txBody>
          <a:bodyPr/>
          <a:lstStyle/>
          <a:p>
            <a:r>
              <a:rPr lang="de-DE" dirty="0" err="1"/>
              <a:t>PoCs</a:t>
            </a:r>
            <a:r>
              <a:rPr lang="de-DE" dirty="0"/>
              <a:t> Umgang mit </a:t>
            </a:r>
            <a:r>
              <a:rPr lang="de-DE" dirty="0" err="1"/>
              <a:t>Firebase</a:t>
            </a:r>
            <a:r>
              <a:rPr lang="de-DE" dirty="0"/>
              <a:t> </a:t>
            </a:r>
            <a:br>
              <a:rPr lang="de-DE" dirty="0"/>
            </a:br>
            <a:r>
              <a:rPr lang="de-DE" dirty="0"/>
              <a:t>				Cloud Messaging</a:t>
            </a:r>
          </a:p>
        </p:txBody>
      </p:sp>
      <p:sp>
        <p:nvSpPr>
          <p:cNvPr id="3" name="Inhaltsplatzhalter 2">
            <a:extLst>
              <a:ext uri="{FF2B5EF4-FFF2-40B4-BE49-F238E27FC236}">
                <a16:creationId xmlns:a16="http://schemas.microsoft.com/office/drawing/2014/main" id="{EE1DAF59-7BF4-458E-8139-167D3161AA04}"/>
              </a:ext>
            </a:extLst>
          </p:cNvPr>
          <p:cNvSpPr>
            <a:spLocks noGrp="1"/>
          </p:cNvSpPr>
          <p:nvPr>
            <p:ph idx="1"/>
          </p:nvPr>
        </p:nvSpPr>
        <p:spPr/>
        <p:txBody>
          <a:bodyPr/>
          <a:lstStyle/>
          <a:p>
            <a:r>
              <a:rPr lang="de-DE" b="1" dirty="0"/>
              <a:t>Exit</a:t>
            </a:r>
            <a:r>
              <a:rPr lang="de-DE" dirty="0"/>
              <a:t>: Das Implementieren der Kommunikation in Form von „Push-</a:t>
            </a:r>
            <a:r>
              <a:rPr lang="de-DE" dirty="0" err="1"/>
              <a:t>Notifications</a:t>
            </a:r>
            <a:r>
              <a:rPr lang="de-DE" dirty="0"/>
              <a:t>“ zwischen dem Client und Server war erfolgreich. </a:t>
            </a:r>
          </a:p>
          <a:p>
            <a:r>
              <a:rPr lang="de-DE" b="1" dirty="0"/>
              <a:t>Fail</a:t>
            </a:r>
            <a:r>
              <a:rPr lang="de-DE" dirty="0"/>
              <a:t>: Die Implementierung der Kommunikation konnte aufgrund mangelnden Wissens nicht erfolgreich durchgeführt werden. Dies führt dazu, dass die Kommunikation über „Push-</a:t>
            </a:r>
            <a:r>
              <a:rPr lang="de-DE" dirty="0" err="1"/>
              <a:t>Notifications</a:t>
            </a:r>
            <a:r>
              <a:rPr lang="de-DE" dirty="0"/>
              <a:t>“ nicht realisiert werden kann und das </a:t>
            </a:r>
            <a:r>
              <a:rPr lang="de-DE" dirty="0" err="1"/>
              <a:t>PoC</a:t>
            </a:r>
            <a:r>
              <a:rPr lang="de-DE" dirty="0"/>
              <a:t> gilt als gescheitert. </a:t>
            </a:r>
          </a:p>
          <a:p>
            <a:r>
              <a:rPr lang="de-DE" b="1" dirty="0" err="1"/>
              <a:t>Fallback</a:t>
            </a:r>
            <a:r>
              <a:rPr lang="de-DE" dirty="0"/>
              <a:t>: Falls die Implementierung nicht erfolgreich war, muss nach einer Alternative gesucht werden. </a:t>
            </a:r>
          </a:p>
        </p:txBody>
      </p:sp>
    </p:spTree>
    <p:extLst>
      <p:ext uri="{BB962C8B-B14F-4D97-AF65-F5344CB8AC3E}">
        <p14:creationId xmlns:p14="http://schemas.microsoft.com/office/powerpoint/2010/main" val="4021274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0BB05D-9B49-4871-90D2-CF72D3EC1BB5}"/>
              </a:ext>
            </a:extLst>
          </p:cNvPr>
          <p:cNvSpPr>
            <a:spLocks noGrp="1"/>
          </p:cNvSpPr>
          <p:nvPr>
            <p:ph type="title"/>
          </p:nvPr>
        </p:nvSpPr>
        <p:spPr/>
        <p:txBody>
          <a:bodyPr/>
          <a:lstStyle/>
          <a:p>
            <a:r>
              <a:rPr lang="de-DE" dirty="0" err="1"/>
              <a:t>PoCs</a:t>
            </a:r>
            <a:r>
              <a:rPr lang="de-DE" dirty="0"/>
              <a:t> Implementierung von </a:t>
            </a:r>
            <a:br>
              <a:rPr lang="de-DE" dirty="0"/>
            </a:br>
            <a:r>
              <a:rPr lang="de-DE" dirty="0"/>
              <a:t>			Standortinformationen</a:t>
            </a:r>
          </a:p>
        </p:txBody>
      </p:sp>
      <p:sp>
        <p:nvSpPr>
          <p:cNvPr id="3" name="Inhaltsplatzhalter 2">
            <a:extLst>
              <a:ext uri="{FF2B5EF4-FFF2-40B4-BE49-F238E27FC236}">
                <a16:creationId xmlns:a16="http://schemas.microsoft.com/office/drawing/2014/main" id="{6414EFCB-5403-474D-922E-C5144C7972D7}"/>
              </a:ext>
            </a:extLst>
          </p:cNvPr>
          <p:cNvSpPr>
            <a:spLocks noGrp="1"/>
          </p:cNvSpPr>
          <p:nvPr>
            <p:ph idx="1"/>
          </p:nvPr>
        </p:nvSpPr>
        <p:spPr/>
        <p:txBody>
          <a:bodyPr/>
          <a:lstStyle/>
          <a:p>
            <a:r>
              <a:rPr lang="de-DE" b="1" dirty="0"/>
              <a:t>Exit</a:t>
            </a:r>
            <a:r>
              <a:rPr lang="de-DE" dirty="0"/>
              <a:t>: Die Implementierung der Bestimmung des Umkreises, der zu anzeigenden, ablaufenden Produkte, über das GPS war erfolgreich. </a:t>
            </a:r>
          </a:p>
          <a:p>
            <a:r>
              <a:rPr lang="de-DE" b="1" dirty="0"/>
              <a:t>Fail</a:t>
            </a:r>
            <a:r>
              <a:rPr lang="de-DE" dirty="0"/>
              <a:t>: Die Implementierung konnte aufgrund mangelnden Wissens nicht erfolgreich durchgeführt werden. Dies führt dazu, dass die Benutzer eine Kernfunktion des Systems nicht nutzen können und sich dies auf die Nutzungsmotivation auswirken kann. </a:t>
            </a:r>
          </a:p>
          <a:p>
            <a:r>
              <a:rPr lang="de-DE" b="1" dirty="0" err="1"/>
              <a:t>Fallback</a:t>
            </a:r>
            <a:r>
              <a:rPr lang="de-DE" dirty="0"/>
              <a:t>: Falls die Implementierung nicht erfolgreich war, muss nicht nur eine Alternative gefunden werden, sondern muss auch dafür gesorgt werden, dass die Nutzungsmotivation gewährleitet ist, sonst ist die Nutzung des Systems in Gefahr. </a:t>
            </a:r>
          </a:p>
          <a:p>
            <a:endParaRPr lang="de-DE" dirty="0"/>
          </a:p>
        </p:txBody>
      </p:sp>
    </p:spTree>
    <p:extLst>
      <p:ext uri="{BB962C8B-B14F-4D97-AF65-F5344CB8AC3E}">
        <p14:creationId xmlns:p14="http://schemas.microsoft.com/office/powerpoint/2010/main" val="313993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D21680-4943-4D42-A724-58608C44FE05}"/>
              </a:ext>
            </a:extLst>
          </p:cNvPr>
          <p:cNvSpPr>
            <a:spLocks noGrp="1"/>
          </p:cNvSpPr>
          <p:nvPr>
            <p:ph type="title"/>
          </p:nvPr>
        </p:nvSpPr>
        <p:spPr/>
        <p:txBody>
          <a:bodyPr/>
          <a:lstStyle/>
          <a:p>
            <a:r>
              <a:rPr lang="de-DE" dirty="0"/>
              <a:t>Nutzungsproblem</a:t>
            </a:r>
          </a:p>
        </p:txBody>
      </p:sp>
      <p:sp>
        <p:nvSpPr>
          <p:cNvPr id="3" name="Inhaltsplatzhalter 2">
            <a:extLst>
              <a:ext uri="{FF2B5EF4-FFF2-40B4-BE49-F238E27FC236}">
                <a16:creationId xmlns:a16="http://schemas.microsoft.com/office/drawing/2014/main" id="{ED188A7C-6B67-483A-B1BC-DE4DB4551C57}"/>
              </a:ext>
            </a:extLst>
          </p:cNvPr>
          <p:cNvSpPr>
            <a:spLocks noGrp="1"/>
          </p:cNvSpPr>
          <p:nvPr>
            <p:ph idx="1"/>
          </p:nvPr>
        </p:nvSpPr>
        <p:spPr>
          <a:xfrm>
            <a:off x="645130" y="1615044"/>
            <a:ext cx="10900759" cy="4790238"/>
          </a:xfrm>
        </p:spPr>
        <p:txBody>
          <a:bodyPr anchor="ctr">
            <a:normAutofit lnSpcReduction="10000"/>
          </a:bodyPr>
          <a:lstStyle/>
          <a:p>
            <a:pPr>
              <a:lnSpc>
                <a:spcPct val="150000"/>
              </a:lnSpc>
            </a:pPr>
            <a:r>
              <a:rPr lang="de-DE" sz="2400" dirty="0"/>
              <a:t>18 Millionen Tonnen noch verzehrbare Nahrungsmittel landen in der Tonne in Deutschland</a:t>
            </a:r>
          </a:p>
          <a:p>
            <a:pPr>
              <a:lnSpc>
                <a:spcPct val="150000"/>
              </a:lnSpc>
            </a:pPr>
            <a:r>
              <a:rPr lang="de-DE" sz="2400" dirty="0"/>
              <a:t>2,6 Millionen Hektar Land werden ohne Nutzen bewirtschaftet -&gt; 48 Millionen Tonnen Treibhausgase</a:t>
            </a:r>
          </a:p>
          <a:p>
            <a:pPr>
              <a:lnSpc>
                <a:spcPct val="150000"/>
              </a:lnSpc>
            </a:pPr>
            <a:r>
              <a:rPr lang="de-DE" sz="2400" dirty="0"/>
              <a:t>Vernichtung benötigt Mengen an Rohstoffen, Energie und Wasser</a:t>
            </a:r>
          </a:p>
          <a:p>
            <a:pPr>
              <a:lnSpc>
                <a:spcPct val="150000"/>
              </a:lnSpc>
            </a:pPr>
            <a:r>
              <a:rPr lang="de-DE" sz="2400" dirty="0"/>
              <a:t>60% vom Produzenten zum Großverbraucher</a:t>
            </a:r>
          </a:p>
          <a:p>
            <a:pPr>
              <a:lnSpc>
                <a:spcPct val="150000"/>
              </a:lnSpc>
            </a:pPr>
            <a:r>
              <a:rPr lang="de-DE" sz="2400" dirty="0"/>
              <a:t>40% beim Endverbraucher</a:t>
            </a:r>
          </a:p>
          <a:p>
            <a:pPr>
              <a:lnSpc>
                <a:spcPct val="150000"/>
              </a:lnSpc>
            </a:pPr>
            <a:r>
              <a:rPr lang="de-DE" sz="2400" dirty="0"/>
              <a:t>Nahrungsmittel haben an Wert verloren </a:t>
            </a:r>
          </a:p>
        </p:txBody>
      </p:sp>
    </p:spTree>
    <p:extLst>
      <p:ext uri="{BB962C8B-B14F-4D97-AF65-F5344CB8AC3E}">
        <p14:creationId xmlns:p14="http://schemas.microsoft.com/office/powerpoint/2010/main" val="1552138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FF1730-5FA4-4880-93CB-7176037AEBC0}"/>
              </a:ext>
            </a:extLst>
          </p:cNvPr>
          <p:cNvSpPr>
            <a:spLocks noGrp="1"/>
          </p:cNvSpPr>
          <p:nvPr>
            <p:ph type="title"/>
          </p:nvPr>
        </p:nvSpPr>
        <p:spPr/>
        <p:txBody>
          <a:bodyPr/>
          <a:lstStyle/>
          <a:p>
            <a:r>
              <a:rPr lang="de-DE" dirty="0"/>
              <a:t>Alleinstellungsmerkmal</a:t>
            </a:r>
          </a:p>
        </p:txBody>
      </p:sp>
      <p:sp>
        <p:nvSpPr>
          <p:cNvPr id="3" name="Inhaltsplatzhalter 2">
            <a:extLst>
              <a:ext uri="{FF2B5EF4-FFF2-40B4-BE49-F238E27FC236}">
                <a16:creationId xmlns:a16="http://schemas.microsoft.com/office/drawing/2014/main" id="{8FFB905C-1933-4052-BD16-6C800211243E}"/>
              </a:ext>
            </a:extLst>
          </p:cNvPr>
          <p:cNvSpPr>
            <a:spLocks noGrp="1"/>
          </p:cNvSpPr>
          <p:nvPr>
            <p:ph idx="1"/>
          </p:nvPr>
        </p:nvSpPr>
        <p:spPr>
          <a:xfrm>
            <a:off x="645130" y="1853248"/>
            <a:ext cx="10885810" cy="4552034"/>
          </a:xfrm>
        </p:spPr>
        <p:txBody>
          <a:bodyPr anchor="ctr">
            <a:normAutofit/>
          </a:bodyPr>
          <a:lstStyle/>
          <a:p>
            <a:pPr>
              <a:lnSpc>
                <a:spcPct val="150000"/>
              </a:lnSpc>
            </a:pPr>
            <a:r>
              <a:rPr lang="de-DE" sz="2200" dirty="0"/>
              <a:t>Anwendungen in der Marktrecherche sind nur Teillösungen</a:t>
            </a:r>
          </a:p>
          <a:p>
            <a:pPr>
              <a:lnSpc>
                <a:spcPct val="150000"/>
              </a:lnSpc>
            </a:pPr>
            <a:r>
              <a:rPr lang="de-DE" sz="2200" dirty="0"/>
              <a:t>Benutzer soll dabei unterstützt werden, Einkaufsverhalten und Wegwerfverhalten zu optimieren</a:t>
            </a:r>
          </a:p>
          <a:p>
            <a:pPr>
              <a:lnSpc>
                <a:spcPct val="150000"/>
              </a:lnSpc>
            </a:pPr>
            <a:r>
              <a:rPr lang="de-DE" sz="2200" dirty="0"/>
              <a:t>Erstellung von Einkaufslisten</a:t>
            </a:r>
          </a:p>
          <a:p>
            <a:pPr lvl="1">
              <a:lnSpc>
                <a:spcPct val="150000"/>
              </a:lnSpc>
            </a:pPr>
            <a:r>
              <a:rPr lang="de-DE" sz="2000" dirty="0"/>
              <a:t>Überprüfen, ob das Produkt bei anderen Personen vor dem Ablaufen steht</a:t>
            </a:r>
          </a:p>
          <a:p>
            <a:pPr>
              <a:lnSpc>
                <a:spcPct val="150000"/>
              </a:lnSpc>
            </a:pPr>
            <a:r>
              <a:rPr lang="de-DE" sz="2200" dirty="0"/>
              <a:t>Wird die vorgeschlagene Menge überschritten, sollte der Benutzer darauf hingewiesen werden</a:t>
            </a:r>
          </a:p>
        </p:txBody>
      </p:sp>
    </p:spTree>
    <p:extLst>
      <p:ext uri="{BB962C8B-B14F-4D97-AF65-F5344CB8AC3E}">
        <p14:creationId xmlns:p14="http://schemas.microsoft.com/office/powerpoint/2010/main" val="3690375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9"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el 1">
            <a:extLst>
              <a:ext uri="{FF2B5EF4-FFF2-40B4-BE49-F238E27FC236}">
                <a16:creationId xmlns:a16="http://schemas.microsoft.com/office/drawing/2014/main" id="{6B6003FB-46B4-4CFE-89CC-BAC988F4EE09}"/>
              </a:ext>
            </a:extLst>
          </p:cNvPr>
          <p:cNvSpPr>
            <a:spLocks noGrp="1"/>
          </p:cNvSpPr>
          <p:nvPr>
            <p:ph type="title"/>
          </p:nvPr>
        </p:nvSpPr>
        <p:spPr>
          <a:xfrm>
            <a:off x="648930" y="629267"/>
            <a:ext cx="9252154" cy="1016654"/>
          </a:xfrm>
        </p:spPr>
        <p:txBody>
          <a:bodyPr vert="horz" lIns="91440" tIns="45720" rIns="91440" bIns="45720" rtlCol="0">
            <a:normAutofit/>
          </a:bodyPr>
          <a:lstStyle/>
          <a:p>
            <a:r>
              <a:rPr lang="en-US" sz="4200" b="0" i="0" kern="1200" dirty="0" err="1">
                <a:solidFill>
                  <a:srgbClr val="EBEBEB"/>
                </a:solidFill>
                <a:latin typeface="+mj-lt"/>
                <a:ea typeface="+mj-ea"/>
                <a:cs typeface="+mj-cs"/>
              </a:rPr>
              <a:t>Domänenmodell</a:t>
            </a:r>
            <a:endParaRPr lang="en-US" sz="4200" b="0" i="0" kern="1200" dirty="0">
              <a:solidFill>
                <a:srgbClr val="EBEBEB"/>
              </a:solidFill>
              <a:latin typeface="+mj-lt"/>
              <a:ea typeface="+mj-ea"/>
              <a:cs typeface="+mj-cs"/>
            </a:endParaRPr>
          </a:p>
        </p:txBody>
      </p:sp>
      <p:sp useBgFill="1">
        <p:nvSpPr>
          <p:cNvPr id="41" name="Freeform: Shape 40">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5" name="Inhaltsplatzhalter 4">
            <a:extLst>
              <a:ext uri="{FF2B5EF4-FFF2-40B4-BE49-F238E27FC236}">
                <a16:creationId xmlns:a16="http://schemas.microsoft.com/office/drawing/2014/main" id="{1DC212F3-0755-447B-8D7E-9BE180A7D3FF}"/>
              </a:ext>
            </a:extLst>
          </p:cNvPr>
          <p:cNvPicPr>
            <a:picLocks noChangeAspect="1"/>
          </p:cNvPicPr>
          <p:nvPr/>
        </p:nvPicPr>
        <p:blipFill>
          <a:blip r:embed="rId3"/>
          <a:stretch>
            <a:fillRect/>
          </a:stretch>
        </p:blipFill>
        <p:spPr>
          <a:xfrm>
            <a:off x="1021855" y="2378192"/>
            <a:ext cx="10357944" cy="4479808"/>
          </a:xfrm>
          <a:prstGeom prst="rect">
            <a:avLst/>
          </a:prstGeom>
          <a:effectLst/>
        </p:spPr>
      </p:pic>
    </p:spTree>
    <p:extLst>
      <p:ext uri="{BB962C8B-B14F-4D97-AF65-F5344CB8AC3E}">
        <p14:creationId xmlns:p14="http://schemas.microsoft.com/office/powerpoint/2010/main" val="253633819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884111-0FF2-4AFF-BECA-86C3F97A5395}"/>
              </a:ext>
            </a:extLst>
          </p:cNvPr>
          <p:cNvSpPr>
            <a:spLocks noGrp="1"/>
          </p:cNvSpPr>
          <p:nvPr>
            <p:ph type="title"/>
          </p:nvPr>
        </p:nvSpPr>
        <p:spPr/>
        <p:txBody>
          <a:bodyPr/>
          <a:lstStyle/>
          <a:p>
            <a:r>
              <a:rPr lang="de-DE" dirty="0"/>
              <a:t>Stakeholder</a:t>
            </a:r>
          </a:p>
        </p:txBody>
      </p:sp>
      <p:sp>
        <p:nvSpPr>
          <p:cNvPr id="3" name="Inhaltsplatzhalter 2">
            <a:extLst>
              <a:ext uri="{FF2B5EF4-FFF2-40B4-BE49-F238E27FC236}">
                <a16:creationId xmlns:a16="http://schemas.microsoft.com/office/drawing/2014/main" id="{9D986B04-6507-4DDA-B6FD-C0EEE9BC19C7}"/>
              </a:ext>
            </a:extLst>
          </p:cNvPr>
          <p:cNvSpPr>
            <a:spLocks noGrp="1"/>
          </p:cNvSpPr>
          <p:nvPr>
            <p:ph idx="1"/>
          </p:nvPr>
        </p:nvSpPr>
        <p:spPr>
          <a:xfrm>
            <a:off x="1622729" y="1853248"/>
            <a:ext cx="8946541" cy="3445014"/>
          </a:xfrm>
        </p:spPr>
        <p:txBody>
          <a:bodyPr anchor="ctr">
            <a:normAutofit/>
          </a:bodyPr>
          <a:lstStyle/>
          <a:p>
            <a:pPr>
              <a:lnSpc>
                <a:spcPct val="150000"/>
              </a:lnSpc>
            </a:pPr>
            <a:r>
              <a:rPr lang="de-DE" sz="2000" dirty="0"/>
              <a:t>Umweltorientiert Personen</a:t>
            </a:r>
          </a:p>
          <a:p>
            <a:pPr>
              <a:lnSpc>
                <a:spcPct val="150000"/>
              </a:lnSpc>
            </a:pPr>
            <a:r>
              <a:rPr lang="de-DE" dirty="0"/>
              <a:t>Ein-Zwei Personen Haushalte / Großfamilien / Studenten</a:t>
            </a:r>
          </a:p>
          <a:p>
            <a:pPr>
              <a:lnSpc>
                <a:spcPct val="150000"/>
              </a:lnSpc>
            </a:pPr>
            <a:r>
              <a:rPr lang="de-DE" sz="2000" dirty="0"/>
              <a:t>Landwirte</a:t>
            </a:r>
          </a:p>
        </p:txBody>
      </p:sp>
    </p:spTree>
    <p:extLst>
      <p:ext uri="{BB962C8B-B14F-4D97-AF65-F5344CB8AC3E}">
        <p14:creationId xmlns:p14="http://schemas.microsoft.com/office/powerpoint/2010/main" val="3688761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E17EAC-0DED-4A7B-A8B9-B66F4ECAAEE6}"/>
              </a:ext>
            </a:extLst>
          </p:cNvPr>
          <p:cNvSpPr>
            <a:spLocks noGrp="1"/>
          </p:cNvSpPr>
          <p:nvPr>
            <p:ph type="title"/>
          </p:nvPr>
        </p:nvSpPr>
        <p:spPr/>
        <p:txBody>
          <a:bodyPr/>
          <a:lstStyle/>
          <a:p>
            <a:r>
              <a:rPr lang="de-DE" dirty="0"/>
              <a:t>Umweltorientierte Personen	</a:t>
            </a:r>
          </a:p>
        </p:txBody>
      </p:sp>
      <p:graphicFrame>
        <p:nvGraphicFramePr>
          <p:cNvPr id="4" name="Inhaltsplatzhalter 3">
            <a:extLst>
              <a:ext uri="{FF2B5EF4-FFF2-40B4-BE49-F238E27FC236}">
                <a16:creationId xmlns:a16="http://schemas.microsoft.com/office/drawing/2014/main" id="{801BC137-8B0E-4747-B3A1-10DA2C0FA1D3}"/>
              </a:ext>
            </a:extLst>
          </p:cNvPr>
          <p:cNvGraphicFramePr>
            <a:graphicFrameLocks noGrp="1"/>
          </p:cNvGraphicFramePr>
          <p:nvPr>
            <p:ph idx="1"/>
            <p:extLst>
              <p:ext uri="{D42A27DB-BD31-4B8C-83A1-F6EECF244321}">
                <p14:modId xmlns:p14="http://schemas.microsoft.com/office/powerpoint/2010/main" val="2672485966"/>
              </p:ext>
            </p:extLst>
          </p:nvPr>
        </p:nvGraphicFramePr>
        <p:xfrm>
          <a:off x="1351807" y="1682767"/>
          <a:ext cx="9488385" cy="4552035"/>
        </p:xfrm>
        <a:graphic>
          <a:graphicData uri="http://schemas.openxmlformats.org/drawingml/2006/table">
            <a:tbl>
              <a:tblPr>
                <a:tableStyleId>{5C22544A-7EE6-4342-B048-85BDC9FD1C3A}</a:tableStyleId>
              </a:tblPr>
              <a:tblGrid>
                <a:gridCol w="1759943">
                  <a:extLst>
                    <a:ext uri="{9D8B030D-6E8A-4147-A177-3AD203B41FA5}">
                      <a16:colId xmlns:a16="http://schemas.microsoft.com/office/drawing/2014/main" val="1991681723"/>
                    </a:ext>
                  </a:extLst>
                </a:gridCol>
                <a:gridCol w="2665594">
                  <a:extLst>
                    <a:ext uri="{9D8B030D-6E8A-4147-A177-3AD203B41FA5}">
                      <a16:colId xmlns:a16="http://schemas.microsoft.com/office/drawing/2014/main" val="3068327634"/>
                    </a:ext>
                  </a:extLst>
                </a:gridCol>
                <a:gridCol w="5062848">
                  <a:extLst>
                    <a:ext uri="{9D8B030D-6E8A-4147-A177-3AD203B41FA5}">
                      <a16:colId xmlns:a16="http://schemas.microsoft.com/office/drawing/2014/main" val="128870929"/>
                    </a:ext>
                  </a:extLst>
                </a:gridCol>
              </a:tblGrid>
              <a:tr h="564085">
                <a:tc>
                  <a:txBody>
                    <a:bodyPr/>
                    <a:lstStyle/>
                    <a:p>
                      <a:pPr>
                        <a:spcAft>
                          <a:spcPts val="0"/>
                        </a:spcAft>
                      </a:pPr>
                      <a:r>
                        <a:rPr lang="de-DE" sz="1800" dirty="0">
                          <a:effectLst/>
                        </a:rPr>
                        <a:t>Bezugsbereich</a:t>
                      </a:r>
                      <a:endParaRPr lang="de-DE" sz="1800" dirty="0">
                        <a:effectLst/>
                        <a:latin typeface="Calibri" panose="020F0502020204030204" pitchFamily="34" charset="0"/>
                        <a:ea typeface="Yu Mincho" panose="02020400000000000000" pitchFamily="18" charset="-128"/>
                        <a:cs typeface="Times New Roman" panose="02020603050405020304" pitchFamily="18" charset="0"/>
                      </a:endParaRPr>
                    </a:p>
                  </a:txBody>
                  <a:tcPr marL="38100" marR="38100" marT="25400" marB="25400">
                    <a:solidFill>
                      <a:schemeClr val="tx1">
                        <a:lumMod val="95000"/>
                        <a:alpha val="50000"/>
                      </a:schemeClr>
                    </a:solidFill>
                  </a:tcPr>
                </a:tc>
                <a:tc>
                  <a:txBody>
                    <a:bodyPr/>
                    <a:lstStyle/>
                    <a:p>
                      <a:pPr>
                        <a:spcAft>
                          <a:spcPts val="0"/>
                        </a:spcAft>
                      </a:pPr>
                      <a:r>
                        <a:rPr lang="de-DE" sz="1800" dirty="0">
                          <a:effectLst/>
                        </a:rPr>
                        <a:t>Objektbereich</a:t>
                      </a:r>
                      <a:endParaRPr lang="de-DE" sz="1800" dirty="0">
                        <a:effectLst/>
                        <a:latin typeface="Calibri" panose="020F0502020204030204" pitchFamily="34" charset="0"/>
                        <a:ea typeface="Yu Mincho" panose="02020400000000000000" pitchFamily="18" charset="-128"/>
                        <a:cs typeface="Times New Roman" panose="02020603050405020304" pitchFamily="18" charset="0"/>
                      </a:endParaRPr>
                    </a:p>
                  </a:txBody>
                  <a:tcPr marL="38100" marR="38100" marT="25400" marB="25400">
                    <a:solidFill>
                      <a:schemeClr val="tx1">
                        <a:lumMod val="95000"/>
                        <a:alpha val="50000"/>
                      </a:schemeClr>
                    </a:solidFill>
                  </a:tcPr>
                </a:tc>
                <a:tc>
                  <a:txBody>
                    <a:bodyPr/>
                    <a:lstStyle/>
                    <a:p>
                      <a:pPr>
                        <a:spcAft>
                          <a:spcPts val="0"/>
                        </a:spcAft>
                      </a:pPr>
                      <a:r>
                        <a:rPr lang="de-DE" sz="1800" dirty="0">
                          <a:effectLst/>
                        </a:rPr>
                        <a:t>Erforderns, Erwartung</a:t>
                      </a:r>
                      <a:endParaRPr lang="de-DE" sz="1800" dirty="0">
                        <a:effectLst/>
                        <a:latin typeface="Calibri" panose="020F0502020204030204" pitchFamily="34" charset="0"/>
                        <a:ea typeface="Yu Mincho" panose="02020400000000000000" pitchFamily="18" charset="-128"/>
                        <a:cs typeface="Times New Roman" panose="02020603050405020304" pitchFamily="18" charset="0"/>
                      </a:endParaRPr>
                    </a:p>
                  </a:txBody>
                  <a:tcPr marL="38100" marR="38100" marT="25400" marB="25400">
                    <a:solidFill>
                      <a:schemeClr val="tx1">
                        <a:lumMod val="95000"/>
                        <a:alpha val="50000"/>
                      </a:schemeClr>
                    </a:solidFill>
                  </a:tcPr>
                </a:tc>
                <a:extLst>
                  <a:ext uri="{0D108BD9-81ED-4DB2-BD59-A6C34878D82A}">
                    <a16:rowId xmlns:a16="http://schemas.microsoft.com/office/drawing/2014/main" val="4076311409"/>
                  </a:ext>
                </a:extLst>
              </a:tr>
              <a:tr h="996988">
                <a:tc>
                  <a:txBody>
                    <a:bodyPr/>
                    <a:lstStyle/>
                    <a:p>
                      <a:pPr>
                        <a:spcAft>
                          <a:spcPts val="0"/>
                        </a:spcAft>
                      </a:pPr>
                      <a:r>
                        <a:rPr lang="de-DE" sz="1800">
                          <a:solidFill>
                            <a:schemeClr val="tx1"/>
                          </a:solidFill>
                          <a:effectLst/>
                        </a:rPr>
                        <a:t>Anrecht</a:t>
                      </a:r>
                      <a:endParaRPr lang="de-DE" sz="180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38100" marR="38100" marT="25400" marB="25400">
                    <a:noFill/>
                  </a:tcPr>
                </a:tc>
                <a:tc>
                  <a:txBody>
                    <a:bodyPr/>
                    <a:lstStyle/>
                    <a:p>
                      <a:pPr>
                        <a:spcAft>
                          <a:spcPts val="0"/>
                        </a:spcAft>
                      </a:pPr>
                      <a:r>
                        <a:rPr lang="de-DE" sz="1800">
                          <a:solidFill>
                            <a:schemeClr val="tx1"/>
                          </a:solidFill>
                          <a:effectLst/>
                        </a:rPr>
                        <a:t>An den übermittelten Daten</a:t>
                      </a:r>
                      <a:endParaRPr lang="de-DE" sz="180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38100" marR="38100" marT="25400" marB="25400">
                    <a:noFill/>
                  </a:tcPr>
                </a:tc>
                <a:tc>
                  <a:txBody>
                    <a:bodyPr/>
                    <a:lstStyle/>
                    <a:p>
                      <a:pPr>
                        <a:spcAft>
                          <a:spcPts val="0"/>
                        </a:spcAft>
                      </a:pPr>
                      <a:r>
                        <a:rPr lang="de-DE" sz="1800" dirty="0">
                          <a:solidFill>
                            <a:schemeClr val="tx1"/>
                          </a:solidFill>
                          <a:effectLst/>
                        </a:rPr>
                        <a:t>Die übermittelten Daten müssen vertraulich und sicher behandelt werden</a:t>
                      </a:r>
                      <a:endParaRPr lang="de-DE"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38100" marR="38100" marT="25400" marB="25400">
                    <a:noFill/>
                  </a:tcPr>
                </a:tc>
                <a:extLst>
                  <a:ext uri="{0D108BD9-81ED-4DB2-BD59-A6C34878D82A}">
                    <a16:rowId xmlns:a16="http://schemas.microsoft.com/office/drawing/2014/main" val="1342423959"/>
                  </a:ext>
                </a:extLst>
              </a:tr>
              <a:tr h="996988">
                <a:tc>
                  <a:txBody>
                    <a:bodyPr/>
                    <a:lstStyle/>
                    <a:p>
                      <a:pPr>
                        <a:spcAft>
                          <a:spcPts val="0"/>
                        </a:spcAft>
                      </a:pPr>
                      <a:r>
                        <a:rPr lang="de-DE" sz="1800">
                          <a:solidFill>
                            <a:schemeClr val="tx1"/>
                          </a:solidFill>
                          <a:effectLst/>
                        </a:rPr>
                        <a:t>Anteil</a:t>
                      </a:r>
                      <a:endParaRPr lang="de-DE" sz="180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38100" marR="38100" marT="25400" marB="25400">
                    <a:noFill/>
                  </a:tcPr>
                </a:tc>
                <a:tc>
                  <a:txBody>
                    <a:bodyPr/>
                    <a:lstStyle/>
                    <a:p>
                      <a:pPr>
                        <a:spcAft>
                          <a:spcPts val="0"/>
                        </a:spcAft>
                      </a:pPr>
                      <a:r>
                        <a:rPr lang="de-DE" sz="1800">
                          <a:solidFill>
                            <a:schemeClr val="tx1"/>
                          </a:solidFill>
                          <a:effectLst/>
                        </a:rPr>
                        <a:t>An den Übermittelten Daten</a:t>
                      </a:r>
                      <a:endParaRPr lang="de-DE" sz="180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38100" marR="38100" marT="25400" marB="25400">
                    <a:noFill/>
                  </a:tcPr>
                </a:tc>
                <a:tc>
                  <a:txBody>
                    <a:bodyPr/>
                    <a:lstStyle/>
                    <a:p>
                      <a:pPr>
                        <a:spcAft>
                          <a:spcPts val="0"/>
                        </a:spcAft>
                      </a:pPr>
                      <a:r>
                        <a:rPr lang="de-DE" sz="1800" dirty="0">
                          <a:solidFill>
                            <a:schemeClr val="tx1"/>
                          </a:solidFill>
                          <a:effectLst/>
                        </a:rPr>
                        <a:t>Die vom Benutzer übermittelten Daten, über dessen Inventar</a:t>
                      </a:r>
                      <a:endParaRPr lang="de-DE"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38100" marR="38100" marT="25400" marB="25400">
                    <a:noFill/>
                  </a:tcPr>
                </a:tc>
                <a:extLst>
                  <a:ext uri="{0D108BD9-81ED-4DB2-BD59-A6C34878D82A}">
                    <a16:rowId xmlns:a16="http://schemas.microsoft.com/office/drawing/2014/main" val="3125377014"/>
                  </a:ext>
                </a:extLst>
              </a:tr>
              <a:tr h="564085">
                <a:tc>
                  <a:txBody>
                    <a:bodyPr/>
                    <a:lstStyle/>
                    <a:p>
                      <a:pPr>
                        <a:spcAft>
                          <a:spcPts val="0"/>
                        </a:spcAft>
                      </a:pPr>
                      <a:r>
                        <a:rPr lang="de-DE" sz="1800">
                          <a:solidFill>
                            <a:schemeClr val="tx1"/>
                          </a:solidFill>
                          <a:effectLst/>
                        </a:rPr>
                        <a:t>Anspruch</a:t>
                      </a:r>
                      <a:endParaRPr lang="de-DE" sz="180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38100" marR="38100" marT="25400" marB="25400">
                    <a:noFill/>
                  </a:tcPr>
                </a:tc>
                <a:tc>
                  <a:txBody>
                    <a:bodyPr/>
                    <a:lstStyle/>
                    <a:p>
                      <a:pPr>
                        <a:spcAft>
                          <a:spcPts val="0"/>
                        </a:spcAft>
                      </a:pPr>
                      <a:r>
                        <a:rPr lang="de-DE" sz="1800">
                          <a:solidFill>
                            <a:schemeClr val="tx1"/>
                          </a:solidFill>
                          <a:effectLst/>
                        </a:rPr>
                        <a:t>Datenschutz</a:t>
                      </a:r>
                      <a:endParaRPr lang="de-DE" sz="180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38100" marR="38100" marT="25400" marB="25400">
                    <a:noFill/>
                  </a:tcPr>
                </a:tc>
                <a:tc>
                  <a:txBody>
                    <a:bodyPr/>
                    <a:lstStyle/>
                    <a:p>
                      <a:pPr>
                        <a:spcAft>
                          <a:spcPts val="0"/>
                        </a:spcAft>
                      </a:pPr>
                      <a:r>
                        <a:rPr lang="de-DE" sz="1800">
                          <a:solidFill>
                            <a:schemeClr val="tx1"/>
                          </a:solidFill>
                          <a:effectLst/>
                        </a:rPr>
                        <a:t>Keine Weitergabe der persönlichen Daten</a:t>
                      </a:r>
                      <a:endParaRPr lang="de-DE" sz="180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38100" marR="38100" marT="25400" marB="25400">
                    <a:noFill/>
                  </a:tcPr>
                </a:tc>
                <a:extLst>
                  <a:ext uri="{0D108BD9-81ED-4DB2-BD59-A6C34878D82A}">
                    <a16:rowId xmlns:a16="http://schemas.microsoft.com/office/drawing/2014/main" val="4181847773"/>
                  </a:ext>
                </a:extLst>
              </a:tr>
              <a:tr h="1429889">
                <a:tc>
                  <a:txBody>
                    <a:bodyPr/>
                    <a:lstStyle/>
                    <a:p>
                      <a:pPr>
                        <a:spcAft>
                          <a:spcPts val="0"/>
                        </a:spcAft>
                      </a:pPr>
                      <a:r>
                        <a:rPr lang="de-DE" sz="1800">
                          <a:solidFill>
                            <a:schemeClr val="tx1"/>
                          </a:solidFill>
                          <a:effectLst/>
                        </a:rPr>
                        <a:t>Interesse</a:t>
                      </a:r>
                      <a:endParaRPr lang="de-DE" sz="180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38100" marR="38100" marT="25400" marB="25400">
                    <a:noFill/>
                  </a:tcPr>
                </a:tc>
                <a:tc>
                  <a:txBody>
                    <a:bodyPr/>
                    <a:lstStyle/>
                    <a:p>
                      <a:pPr>
                        <a:spcAft>
                          <a:spcPts val="0"/>
                        </a:spcAft>
                      </a:pPr>
                      <a:r>
                        <a:rPr lang="de-DE" sz="1800">
                          <a:solidFill>
                            <a:schemeClr val="tx1"/>
                          </a:solidFill>
                          <a:effectLst/>
                        </a:rPr>
                        <a:t>An dem System</a:t>
                      </a:r>
                      <a:endParaRPr lang="de-DE" sz="180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38100" marR="38100" marT="25400" marB="25400">
                    <a:noFill/>
                  </a:tcPr>
                </a:tc>
                <a:tc>
                  <a:txBody>
                    <a:bodyPr/>
                    <a:lstStyle/>
                    <a:p>
                      <a:pPr>
                        <a:spcAft>
                          <a:spcPts val="0"/>
                        </a:spcAft>
                      </a:pPr>
                      <a:r>
                        <a:rPr lang="de-DE" sz="1800" dirty="0">
                          <a:solidFill>
                            <a:schemeClr val="tx1"/>
                          </a:solidFill>
                          <a:effectLst/>
                        </a:rPr>
                        <a:t>Umweltorientierte Personen möchten ihr Einkauf- und Wegwerfverhalten optimieren, und ggf. Kosten sparen</a:t>
                      </a:r>
                      <a:endParaRPr lang="de-DE"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38100" marR="38100" marT="25400" marB="25400">
                    <a:noFill/>
                  </a:tcPr>
                </a:tc>
                <a:extLst>
                  <a:ext uri="{0D108BD9-81ED-4DB2-BD59-A6C34878D82A}">
                    <a16:rowId xmlns:a16="http://schemas.microsoft.com/office/drawing/2014/main" val="277064513"/>
                  </a:ext>
                </a:extLst>
              </a:tr>
            </a:tbl>
          </a:graphicData>
        </a:graphic>
      </p:graphicFrame>
    </p:spTree>
    <p:extLst>
      <p:ext uri="{BB962C8B-B14F-4D97-AF65-F5344CB8AC3E}">
        <p14:creationId xmlns:p14="http://schemas.microsoft.com/office/powerpoint/2010/main" val="672327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359001-023B-4357-B5B0-F6108B9B0C13}"/>
              </a:ext>
            </a:extLst>
          </p:cNvPr>
          <p:cNvSpPr>
            <a:spLocks noGrp="1"/>
          </p:cNvSpPr>
          <p:nvPr>
            <p:ph type="title"/>
          </p:nvPr>
        </p:nvSpPr>
        <p:spPr/>
        <p:txBody>
          <a:bodyPr/>
          <a:lstStyle/>
          <a:p>
            <a:pPr>
              <a:lnSpc>
                <a:spcPct val="150000"/>
              </a:lnSpc>
            </a:pPr>
            <a:r>
              <a:rPr lang="de-DE" sz="3200" dirty="0"/>
              <a:t>Ein-Zwei Personen Haushalte / </a:t>
            </a:r>
            <a:br>
              <a:rPr lang="de-DE" sz="3200" dirty="0"/>
            </a:br>
            <a:r>
              <a:rPr lang="de-DE" sz="3200" dirty="0"/>
              <a:t>Großfamilien / Studenten</a:t>
            </a:r>
          </a:p>
        </p:txBody>
      </p:sp>
      <p:graphicFrame>
        <p:nvGraphicFramePr>
          <p:cNvPr id="6" name="Inhaltsplatzhalter 5">
            <a:extLst>
              <a:ext uri="{FF2B5EF4-FFF2-40B4-BE49-F238E27FC236}">
                <a16:creationId xmlns:a16="http://schemas.microsoft.com/office/drawing/2014/main" id="{DDE4C853-95BA-4BE9-9298-ACC53B3F9B41}"/>
              </a:ext>
            </a:extLst>
          </p:cNvPr>
          <p:cNvGraphicFramePr>
            <a:graphicFrameLocks noGrp="1"/>
          </p:cNvGraphicFramePr>
          <p:nvPr>
            <p:ph idx="1"/>
            <p:extLst>
              <p:ext uri="{D42A27DB-BD31-4B8C-83A1-F6EECF244321}">
                <p14:modId xmlns:p14="http://schemas.microsoft.com/office/powerpoint/2010/main" val="3764542769"/>
              </p:ext>
            </p:extLst>
          </p:nvPr>
        </p:nvGraphicFramePr>
        <p:xfrm>
          <a:off x="1105545" y="2231756"/>
          <a:ext cx="9980909" cy="4060556"/>
        </p:xfrm>
        <a:graphic>
          <a:graphicData uri="http://schemas.openxmlformats.org/drawingml/2006/table">
            <a:tbl>
              <a:tblPr>
                <a:tableStyleId>{5C22544A-7EE6-4342-B048-85BDC9FD1C3A}</a:tableStyleId>
              </a:tblPr>
              <a:tblGrid>
                <a:gridCol w="2186284">
                  <a:extLst>
                    <a:ext uri="{9D8B030D-6E8A-4147-A177-3AD203B41FA5}">
                      <a16:colId xmlns:a16="http://schemas.microsoft.com/office/drawing/2014/main" val="2679833559"/>
                    </a:ext>
                  </a:extLst>
                </a:gridCol>
                <a:gridCol w="3434173">
                  <a:extLst>
                    <a:ext uri="{9D8B030D-6E8A-4147-A177-3AD203B41FA5}">
                      <a16:colId xmlns:a16="http://schemas.microsoft.com/office/drawing/2014/main" val="970037919"/>
                    </a:ext>
                  </a:extLst>
                </a:gridCol>
                <a:gridCol w="4360452">
                  <a:extLst>
                    <a:ext uri="{9D8B030D-6E8A-4147-A177-3AD203B41FA5}">
                      <a16:colId xmlns:a16="http://schemas.microsoft.com/office/drawing/2014/main" val="373095111"/>
                    </a:ext>
                  </a:extLst>
                </a:gridCol>
              </a:tblGrid>
              <a:tr h="520568">
                <a:tc>
                  <a:txBody>
                    <a:bodyPr/>
                    <a:lstStyle/>
                    <a:p>
                      <a:pPr>
                        <a:spcBef>
                          <a:spcPts val="200"/>
                        </a:spcBef>
                        <a:spcAft>
                          <a:spcPts val="200"/>
                        </a:spcAft>
                      </a:pPr>
                      <a:r>
                        <a:rPr lang="de-DE" sz="1800">
                          <a:effectLst/>
                        </a:rPr>
                        <a:t>Bezugsbereich</a:t>
                      </a:r>
                      <a:endParaRPr lang="de-DE" sz="18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solidFill>
                      <a:schemeClr val="accent1">
                        <a:tint val="20000"/>
                        <a:alpha val="50000"/>
                      </a:schemeClr>
                    </a:solidFill>
                  </a:tcPr>
                </a:tc>
                <a:tc>
                  <a:txBody>
                    <a:bodyPr/>
                    <a:lstStyle/>
                    <a:p>
                      <a:pPr>
                        <a:spcBef>
                          <a:spcPts val="200"/>
                        </a:spcBef>
                        <a:spcAft>
                          <a:spcPts val="200"/>
                        </a:spcAft>
                      </a:pPr>
                      <a:r>
                        <a:rPr lang="de-DE" sz="1800">
                          <a:effectLst/>
                        </a:rPr>
                        <a:t>Objektbereich</a:t>
                      </a:r>
                      <a:endParaRPr lang="de-DE" sz="18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solidFill>
                      <a:schemeClr val="accent1">
                        <a:tint val="20000"/>
                        <a:alpha val="50000"/>
                      </a:schemeClr>
                    </a:solidFill>
                  </a:tcPr>
                </a:tc>
                <a:tc>
                  <a:txBody>
                    <a:bodyPr/>
                    <a:lstStyle/>
                    <a:p>
                      <a:pPr>
                        <a:spcBef>
                          <a:spcPts val="200"/>
                        </a:spcBef>
                        <a:spcAft>
                          <a:spcPts val="200"/>
                        </a:spcAft>
                      </a:pPr>
                      <a:r>
                        <a:rPr lang="de-DE" sz="1800" dirty="0">
                          <a:effectLst/>
                        </a:rPr>
                        <a:t>Erfordernis, Erwartung</a:t>
                      </a:r>
                      <a:endParaRPr lang="de-DE" sz="18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solidFill>
                      <a:schemeClr val="accent1">
                        <a:tint val="20000"/>
                        <a:alpha val="50000"/>
                      </a:schemeClr>
                    </a:solidFill>
                  </a:tcPr>
                </a:tc>
                <a:extLst>
                  <a:ext uri="{0D108BD9-81ED-4DB2-BD59-A6C34878D82A}">
                    <a16:rowId xmlns:a16="http://schemas.microsoft.com/office/drawing/2014/main" val="2865192018"/>
                  </a:ext>
                </a:extLst>
              </a:tr>
              <a:tr h="1061997">
                <a:tc>
                  <a:txBody>
                    <a:bodyPr/>
                    <a:lstStyle/>
                    <a:p>
                      <a:pPr>
                        <a:spcAft>
                          <a:spcPts val="0"/>
                        </a:spcAft>
                      </a:pPr>
                      <a:r>
                        <a:rPr lang="de-DE" sz="1800">
                          <a:solidFill>
                            <a:schemeClr val="tx1"/>
                          </a:solidFill>
                          <a:effectLst/>
                        </a:rPr>
                        <a:t>Anrecht</a:t>
                      </a:r>
                      <a:endParaRPr lang="de-DE" sz="180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oFill/>
                  </a:tcPr>
                </a:tc>
                <a:tc>
                  <a:txBody>
                    <a:bodyPr/>
                    <a:lstStyle/>
                    <a:p>
                      <a:pPr>
                        <a:spcAft>
                          <a:spcPts val="0"/>
                        </a:spcAft>
                      </a:pPr>
                      <a:r>
                        <a:rPr lang="de-DE" sz="1800">
                          <a:solidFill>
                            <a:schemeClr val="tx1"/>
                          </a:solidFill>
                          <a:effectLst/>
                        </a:rPr>
                        <a:t>An den übermittelten Daten</a:t>
                      </a:r>
                      <a:endParaRPr lang="de-DE" sz="180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oFill/>
                  </a:tcPr>
                </a:tc>
                <a:tc>
                  <a:txBody>
                    <a:bodyPr/>
                    <a:lstStyle/>
                    <a:p>
                      <a:pPr>
                        <a:spcAft>
                          <a:spcPts val="0"/>
                        </a:spcAft>
                      </a:pPr>
                      <a:r>
                        <a:rPr lang="de-DE" sz="1800" dirty="0">
                          <a:solidFill>
                            <a:schemeClr val="tx1"/>
                          </a:solidFill>
                          <a:effectLst/>
                        </a:rPr>
                        <a:t>Die übermittelten Daten müssen vertraulich und sicher behandelt werden</a:t>
                      </a:r>
                      <a:endParaRPr lang="de-DE"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oFill/>
                  </a:tcPr>
                </a:tc>
                <a:extLst>
                  <a:ext uri="{0D108BD9-81ED-4DB2-BD59-A6C34878D82A}">
                    <a16:rowId xmlns:a16="http://schemas.microsoft.com/office/drawing/2014/main" val="2431982221"/>
                  </a:ext>
                </a:extLst>
              </a:tr>
              <a:tr h="707997">
                <a:tc>
                  <a:txBody>
                    <a:bodyPr/>
                    <a:lstStyle/>
                    <a:p>
                      <a:pPr>
                        <a:spcAft>
                          <a:spcPts val="0"/>
                        </a:spcAft>
                      </a:pPr>
                      <a:r>
                        <a:rPr lang="de-DE" sz="1800">
                          <a:solidFill>
                            <a:schemeClr val="tx1"/>
                          </a:solidFill>
                          <a:effectLst/>
                        </a:rPr>
                        <a:t>Anteil</a:t>
                      </a:r>
                      <a:endParaRPr lang="de-DE" sz="180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oFill/>
                  </a:tcPr>
                </a:tc>
                <a:tc>
                  <a:txBody>
                    <a:bodyPr/>
                    <a:lstStyle/>
                    <a:p>
                      <a:pPr>
                        <a:spcAft>
                          <a:spcPts val="0"/>
                        </a:spcAft>
                      </a:pPr>
                      <a:r>
                        <a:rPr lang="de-DE" sz="1800">
                          <a:solidFill>
                            <a:schemeClr val="tx1"/>
                          </a:solidFill>
                          <a:effectLst/>
                        </a:rPr>
                        <a:t>An den übermittelten Daten</a:t>
                      </a:r>
                      <a:endParaRPr lang="de-DE" sz="180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oFill/>
                  </a:tcPr>
                </a:tc>
                <a:tc>
                  <a:txBody>
                    <a:bodyPr/>
                    <a:lstStyle/>
                    <a:p>
                      <a:pPr>
                        <a:spcAft>
                          <a:spcPts val="0"/>
                        </a:spcAft>
                      </a:pPr>
                      <a:r>
                        <a:rPr lang="de-DE" sz="1800" dirty="0">
                          <a:solidFill>
                            <a:schemeClr val="tx1"/>
                          </a:solidFill>
                          <a:effectLst/>
                        </a:rPr>
                        <a:t>Die vom Nutzer übermittelten Daten, über dessen Inventar</a:t>
                      </a:r>
                      <a:endParaRPr lang="de-DE"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oFill/>
                  </a:tcPr>
                </a:tc>
                <a:extLst>
                  <a:ext uri="{0D108BD9-81ED-4DB2-BD59-A6C34878D82A}">
                    <a16:rowId xmlns:a16="http://schemas.microsoft.com/office/drawing/2014/main" val="431320328"/>
                  </a:ext>
                </a:extLst>
              </a:tr>
              <a:tr h="707997">
                <a:tc>
                  <a:txBody>
                    <a:bodyPr/>
                    <a:lstStyle/>
                    <a:p>
                      <a:pPr>
                        <a:spcAft>
                          <a:spcPts val="0"/>
                        </a:spcAft>
                      </a:pPr>
                      <a:r>
                        <a:rPr lang="de-DE" sz="1800">
                          <a:solidFill>
                            <a:schemeClr val="tx1"/>
                          </a:solidFill>
                          <a:effectLst/>
                        </a:rPr>
                        <a:t>Anspruch</a:t>
                      </a:r>
                      <a:endParaRPr lang="de-DE" sz="180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oFill/>
                  </a:tcPr>
                </a:tc>
                <a:tc>
                  <a:txBody>
                    <a:bodyPr/>
                    <a:lstStyle/>
                    <a:p>
                      <a:pPr>
                        <a:spcAft>
                          <a:spcPts val="0"/>
                        </a:spcAft>
                      </a:pPr>
                      <a:r>
                        <a:rPr lang="de-DE" sz="1800">
                          <a:solidFill>
                            <a:schemeClr val="tx1"/>
                          </a:solidFill>
                          <a:effectLst/>
                        </a:rPr>
                        <a:t>Datenschutz</a:t>
                      </a:r>
                      <a:endParaRPr lang="de-DE" sz="180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oFill/>
                  </a:tcPr>
                </a:tc>
                <a:tc>
                  <a:txBody>
                    <a:bodyPr/>
                    <a:lstStyle/>
                    <a:p>
                      <a:pPr>
                        <a:spcAft>
                          <a:spcPts val="0"/>
                        </a:spcAft>
                      </a:pPr>
                      <a:r>
                        <a:rPr lang="de-DE" sz="1800" dirty="0">
                          <a:solidFill>
                            <a:schemeClr val="tx1"/>
                          </a:solidFill>
                          <a:effectLst/>
                        </a:rPr>
                        <a:t>Keine Weitergabe der persönlichen Daten</a:t>
                      </a:r>
                      <a:endParaRPr lang="de-DE"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oFill/>
                  </a:tcPr>
                </a:tc>
                <a:extLst>
                  <a:ext uri="{0D108BD9-81ED-4DB2-BD59-A6C34878D82A}">
                    <a16:rowId xmlns:a16="http://schemas.microsoft.com/office/drawing/2014/main" val="1947658382"/>
                  </a:ext>
                </a:extLst>
              </a:tr>
              <a:tr h="1061997">
                <a:tc>
                  <a:txBody>
                    <a:bodyPr/>
                    <a:lstStyle/>
                    <a:p>
                      <a:pPr>
                        <a:spcAft>
                          <a:spcPts val="0"/>
                        </a:spcAft>
                      </a:pPr>
                      <a:r>
                        <a:rPr lang="de-DE" sz="1800">
                          <a:solidFill>
                            <a:schemeClr val="tx1"/>
                          </a:solidFill>
                          <a:effectLst/>
                        </a:rPr>
                        <a:t>Interesse</a:t>
                      </a:r>
                      <a:endParaRPr lang="de-DE" sz="180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oFill/>
                  </a:tcPr>
                </a:tc>
                <a:tc>
                  <a:txBody>
                    <a:bodyPr/>
                    <a:lstStyle/>
                    <a:p>
                      <a:pPr>
                        <a:spcAft>
                          <a:spcPts val="0"/>
                        </a:spcAft>
                      </a:pPr>
                      <a:r>
                        <a:rPr lang="de-DE" sz="1800">
                          <a:solidFill>
                            <a:schemeClr val="tx1"/>
                          </a:solidFill>
                          <a:effectLst/>
                        </a:rPr>
                        <a:t>An dem System</a:t>
                      </a:r>
                      <a:endParaRPr lang="de-DE" sz="180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oFill/>
                  </a:tcPr>
                </a:tc>
                <a:tc>
                  <a:txBody>
                    <a:bodyPr/>
                    <a:lstStyle/>
                    <a:p>
                      <a:pPr>
                        <a:spcAft>
                          <a:spcPts val="0"/>
                        </a:spcAft>
                      </a:pPr>
                      <a:r>
                        <a:rPr lang="de-DE" sz="1800" dirty="0">
                          <a:solidFill>
                            <a:schemeClr val="tx1"/>
                          </a:solidFill>
                          <a:effectLst/>
                        </a:rPr>
                        <a:t>Möchten ihre Einkäufe dokumentieren um Kosten zu sparen</a:t>
                      </a:r>
                      <a:endParaRPr lang="de-DE"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noFill/>
                  </a:tcPr>
                </a:tc>
                <a:extLst>
                  <a:ext uri="{0D108BD9-81ED-4DB2-BD59-A6C34878D82A}">
                    <a16:rowId xmlns:a16="http://schemas.microsoft.com/office/drawing/2014/main" val="636708379"/>
                  </a:ext>
                </a:extLst>
              </a:tr>
            </a:tbl>
          </a:graphicData>
        </a:graphic>
      </p:graphicFrame>
    </p:spTree>
    <p:extLst>
      <p:ext uri="{BB962C8B-B14F-4D97-AF65-F5344CB8AC3E}">
        <p14:creationId xmlns:p14="http://schemas.microsoft.com/office/powerpoint/2010/main" val="416331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567A69-F552-4D0E-8071-94769BD6FE07}"/>
              </a:ext>
            </a:extLst>
          </p:cNvPr>
          <p:cNvSpPr>
            <a:spLocks noGrp="1"/>
          </p:cNvSpPr>
          <p:nvPr>
            <p:ph type="title"/>
          </p:nvPr>
        </p:nvSpPr>
        <p:spPr/>
        <p:txBody>
          <a:bodyPr/>
          <a:lstStyle/>
          <a:p>
            <a:r>
              <a:rPr lang="de-DE" dirty="0"/>
              <a:t>Landwirte</a:t>
            </a:r>
          </a:p>
        </p:txBody>
      </p:sp>
      <p:graphicFrame>
        <p:nvGraphicFramePr>
          <p:cNvPr id="6" name="Inhaltsplatzhalter 5">
            <a:extLst>
              <a:ext uri="{FF2B5EF4-FFF2-40B4-BE49-F238E27FC236}">
                <a16:creationId xmlns:a16="http://schemas.microsoft.com/office/drawing/2014/main" id="{DCC90E57-FF8C-43B1-8C74-7CA21DEFB735}"/>
              </a:ext>
            </a:extLst>
          </p:cNvPr>
          <p:cNvGraphicFramePr>
            <a:graphicFrameLocks noGrp="1"/>
          </p:cNvGraphicFramePr>
          <p:nvPr>
            <p:ph idx="1"/>
            <p:extLst>
              <p:ext uri="{D42A27DB-BD31-4B8C-83A1-F6EECF244321}">
                <p14:modId xmlns:p14="http://schemas.microsoft.com/office/powerpoint/2010/main" val="1180626938"/>
              </p:ext>
            </p:extLst>
          </p:nvPr>
        </p:nvGraphicFramePr>
        <p:xfrm>
          <a:off x="1589776" y="2247255"/>
          <a:ext cx="9012448" cy="3697604"/>
        </p:xfrm>
        <a:graphic>
          <a:graphicData uri="http://schemas.openxmlformats.org/drawingml/2006/table">
            <a:tbl>
              <a:tblPr>
                <a:tableStyleId>{5C22544A-7EE6-4342-B048-85BDC9FD1C3A}</a:tableStyleId>
              </a:tblPr>
              <a:tblGrid>
                <a:gridCol w="1749323">
                  <a:extLst>
                    <a:ext uri="{9D8B030D-6E8A-4147-A177-3AD203B41FA5}">
                      <a16:colId xmlns:a16="http://schemas.microsoft.com/office/drawing/2014/main" val="3191711480"/>
                    </a:ext>
                  </a:extLst>
                </a:gridCol>
                <a:gridCol w="2636430">
                  <a:extLst>
                    <a:ext uri="{9D8B030D-6E8A-4147-A177-3AD203B41FA5}">
                      <a16:colId xmlns:a16="http://schemas.microsoft.com/office/drawing/2014/main" val="3605944143"/>
                    </a:ext>
                  </a:extLst>
                </a:gridCol>
                <a:gridCol w="4626695">
                  <a:extLst>
                    <a:ext uri="{9D8B030D-6E8A-4147-A177-3AD203B41FA5}">
                      <a16:colId xmlns:a16="http://schemas.microsoft.com/office/drawing/2014/main" val="283769488"/>
                    </a:ext>
                  </a:extLst>
                </a:gridCol>
              </a:tblGrid>
              <a:tr h="705964">
                <a:tc>
                  <a:txBody>
                    <a:bodyPr/>
                    <a:lstStyle/>
                    <a:p>
                      <a:pPr>
                        <a:spcAft>
                          <a:spcPts val="0"/>
                        </a:spcAft>
                      </a:pPr>
                      <a:r>
                        <a:rPr lang="de-DE" sz="1800">
                          <a:effectLst/>
                        </a:rPr>
                        <a:t>Bezugsbereich</a:t>
                      </a:r>
                      <a:endParaRPr lang="de-DE" sz="1800">
                        <a:effectLst/>
                        <a:latin typeface="Calibri" panose="020F0502020204030204" pitchFamily="34" charset="0"/>
                        <a:ea typeface="Yu Mincho" panose="02020400000000000000" pitchFamily="18" charset="-128"/>
                        <a:cs typeface="Times New Roman" panose="02020603050405020304" pitchFamily="18" charset="0"/>
                      </a:endParaRPr>
                    </a:p>
                  </a:txBody>
                  <a:tcPr marL="38100" marR="38100" marT="25400" marB="25400">
                    <a:solidFill>
                      <a:schemeClr val="accent1">
                        <a:tint val="20000"/>
                        <a:alpha val="50000"/>
                      </a:schemeClr>
                    </a:solidFill>
                  </a:tcPr>
                </a:tc>
                <a:tc>
                  <a:txBody>
                    <a:bodyPr/>
                    <a:lstStyle/>
                    <a:p>
                      <a:pPr>
                        <a:spcAft>
                          <a:spcPts val="0"/>
                        </a:spcAft>
                      </a:pPr>
                      <a:r>
                        <a:rPr lang="de-DE" sz="1800">
                          <a:effectLst/>
                        </a:rPr>
                        <a:t>Objektbereich</a:t>
                      </a:r>
                      <a:endParaRPr lang="de-DE" sz="1800">
                        <a:effectLst/>
                        <a:latin typeface="Calibri" panose="020F0502020204030204" pitchFamily="34" charset="0"/>
                        <a:ea typeface="Yu Mincho" panose="02020400000000000000" pitchFamily="18" charset="-128"/>
                        <a:cs typeface="Times New Roman" panose="02020603050405020304" pitchFamily="18" charset="0"/>
                      </a:endParaRPr>
                    </a:p>
                  </a:txBody>
                  <a:tcPr marL="38100" marR="38100" marT="25400" marB="25400">
                    <a:solidFill>
                      <a:schemeClr val="accent1">
                        <a:tint val="20000"/>
                        <a:alpha val="50000"/>
                      </a:schemeClr>
                    </a:solidFill>
                  </a:tcPr>
                </a:tc>
                <a:tc>
                  <a:txBody>
                    <a:bodyPr/>
                    <a:lstStyle/>
                    <a:p>
                      <a:pPr>
                        <a:spcAft>
                          <a:spcPts val="0"/>
                        </a:spcAft>
                      </a:pPr>
                      <a:r>
                        <a:rPr lang="de-DE" sz="1800" dirty="0">
                          <a:effectLst/>
                        </a:rPr>
                        <a:t>Erfordernis, Erwartung</a:t>
                      </a:r>
                      <a:endParaRPr lang="de-DE" sz="1800" dirty="0">
                        <a:effectLst/>
                        <a:latin typeface="Calibri" panose="020F0502020204030204" pitchFamily="34" charset="0"/>
                        <a:ea typeface="Yu Mincho" panose="02020400000000000000" pitchFamily="18" charset="-128"/>
                        <a:cs typeface="Times New Roman" panose="02020603050405020304" pitchFamily="18" charset="0"/>
                      </a:endParaRPr>
                    </a:p>
                  </a:txBody>
                  <a:tcPr marL="38100" marR="38100" marT="25400" marB="25400">
                    <a:solidFill>
                      <a:schemeClr val="accent1">
                        <a:tint val="20000"/>
                        <a:alpha val="50000"/>
                      </a:schemeClr>
                    </a:solidFill>
                  </a:tcPr>
                </a:tc>
                <a:extLst>
                  <a:ext uri="{0D108BD9-81ED-4DB2-BD59-A6C34878D82A}">
                    <a16:rowId xmlns:a16="http://schemas.microsoft.com/office/drawing/2014/main" val="2231096865"/>
                  </a:ext>
                </a:extLst>
              </a:tr>
              <a:tr h="1228998">
                <a:tc>
                  <a:txBody>
                    <a:bodyPr/>
                    <a:lstStyle/>
                    <a:p>
                      <a:pPr>
                        <a:spcAft>
                          <a:spcPts val="0"/>
                        </a:spcAft>
                      </a:pPr>
                      <a:r>
                        <a:rPr lang="de-DE" sz="1800">
                          <a:solidFill>
                            <a:schemeClr val="tx1"/>
                          </a:solidFill>
                          <a:effectLst/>
                        </a:rPr>
                        <a:t>Anteil</a:t>
                      </a:r>
                      <a:endParaRPr lang="de-DE" sz="180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38100" marR="38100" marT="25400" marB="25400">
                    <a:noFill/>
                  </a:tcPr>
                </a:tc>
                <a:tc>
                  <a:txBody>
                    <a:bodyPr/>
                    <a:lstStyle/>
                    <a:p>
                      <a:pPr>
                        <a:spcAft>
                          <a:spcPts val="0"/>
                        </a:spcAft>
                      </a:pPr>
                      <a:r>
                        <a:rPr lang="de-DE" sz="1800">
                          <a:solidFill>
                            <a:schemeClr val="tx1"/>
                          </a:solidFill>
                          <a:effectLst/>
                        </a:rPr>
                        <a:t>An den übermittelten Daten</a:t>
                      </a:r>
                      <a:endParaRPr lang="de-DE" sz="180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38100" marR="38100" marT="25400" marB="25400">
                    <a:noFill/>
                  </a:tcPr>
                </a:tc>
                <a:tc>
                  <a:txBody>
                    <a:bodyPr/>
                    <a:lstStyle/>
                    <a:p>
                      <a:pPr>
                        <a:spcAft>
                          <a:spcPts val="0"/>
                        </a:spcAft>
                      </a:pPr>
                      <a:r>
                        <a:rPr lang="de-DE" sz="1800" dirty="0">
                          <a:solidFill>
                            <a:schemeClr val="tx1"/>
                          </a:solidFill>
                          <a:effectLst/>
                        </a:rPr>
                        <a:t>Die vom Benutzer übermittelten Daten des Angebots, z.B. "gekrümmtes" Gemüse </a:t>
                      </a:r>
                      <a:endParaRPr lang="de-DE"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38100" marR="38100" marT="25400" marB="25400">
                    <a:noFill/>
                  </a:tcPr>
                </a:tc>
                <a:extLst>
                  <a:ext uri="{0D108BD9-81ED-4DB2-BD59-A6C34878D82A}">
                    <a16:rowId xmlns:a16="http://schemas.microsoft.com/office/drawing/2014/main" val="1171025957"/>
                  </a:ext>
                </a:extLst>
              </a:tr>
              <a:tr h="1762642">
                <a:tc>
                  <a:txBody>
                    <a:bodyPr/>
                    <a:lstStyle/>
                    <a:p>
                      <a:pPr>
                        <a:spcAft>
                          <a:spcPts val="0"/>
                        </a:spcAft>
                      </a:pPr>
                      <a:r>
                        <a:rPr lang="de-DE" sz="1800">
                          <a:solidFill>
                            <a:schemeClr val="tx1"/>
                          </a:solidFill>
                          <a:effectLst/>
                        </a:rPr>
                        <a:t>Interesse</a:t>
                      </a:r>
                      <a:endParaRPr lang="de-DE" sz="180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38100" marR="38100" marT="25400" marB="25400">
                    <a:noFill/>
                  </a:tcPr>
                </a:tc>
                <a:tc>
                  <a:txBody>
                    <a:bodyPr/>
                    <a:lstStyle/>
                    <a:p>
                      <a:pPr>
                        <a:spcAft>
                          <a:spcPts val="0"/>
                        </a:spcAft>
                      </a:pPr>
                      <a:r>
                        <a:rPr lang="de-DE" sz="1800">
                          <a:solidFill>
                            <a:schemeClr val="tx1"/>
                          </a:solidFill>
                          <a:effectLst/>
                        </a:rPr>
                        <a:t>An dem System</a:t>
                      </a:r>
                      <a:endParaRPr lang="de-DE" sz="180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38100" marR="38100" marT="25400" marB="25400">
                    <a:noFill/>
                  </a:tcPr>
                </a:tc>
                <a:tc>
                  <a:txBody>
                    <a:bodyPr/>
                    <a:lstStyle/>
                    <a:p>
                      <a:pPr>
                        <a:spcAft>
                          <a:spcPts val="0"/>
                        </a:spcAft>
                      </a:pPr>
                      <a:r>
                        <a:rPr lang="de-DE" sz="1800" dirty="0">
                          <a:solidFill>
                            <a:schemeClr val="tx1"/>
                          </a:solidFill>
                          <a:effectLst/>
                        </a:rPr>
                        <a:t>Landwirte möchten auch ihre von der Norm abgelehnten Güter auf dem Markt anbieten</a:t>
                      </a:r>
                      <a:endParaRPr lang="de-DE"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txBody>
                  <a:tcPr marL="38100" marR="38100" marT="25400" marB="25400">
                    <a:noFill/>
                  </a:tcPr>
                </a:tc>
                <a:extLst>
                  <a:ext uri="{0D108BD9-81ED-4DB2-BD59-A6C34878D82A}">
                    <a16:rowId xmlns:a16="http://schemas.microsoft.com/office/drawing/2014/main" val="3332816406"/>
                  </a:ext>
                </a:extLst>
              </a:tr>
            </a:tbl>
          </a:graphicData>
        </a:graphic>
      </p:graphicFrame>
    </p:spTree>
    <p:extLst>
      <p:ext uri="{BB962C8B-B14F-4D97-AF65-F5344CB8AC3E}">
        <p14:creationId xmlns:p14="http://schemas.microsoft.com/office/powerpoint/2010/main" val="123223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C41232-9B4E-44B3-9C5D-618BA625504F}"/>
              </a:ext>
            </a:extLst>
          </p:cNvPr>
          <p:cNvSpPr>
            <a:spLocks noGrp="1"/>
          </p:cNvSpPr>
          <p:nvPr>
            <p:ph type="title"/>
          </p:nvPr>
        </p:nvSpPr>
        <p:spPr/>
        <p:txBody>
          <a:bodyPr/>
          <a:lstStyle/>
          <a:p>
            <a:r>
              <a:rPr lang="de-DE" dirty="0"/>
              <a:t>Nutzungsmotivation</a:t>
            </a:r>
          </a:p>
        </p:txBody>
      </p:sp>
      <p:sp>
        <p:nvSpPr>
          <p:cNvPr id="3" name="Inhaltsplatzhalter 2">
            <a:extLst>
              <a:ext uri="{FF2B5EF4-FFF2-40B4-BE49-F238E27FC236}">
                <a16:creationId xmlns:a16="http://schemas.microsoft.com/office/drawing/2014/main" id="{4D3CD5D3-23D0-4D58-ACD7-8DCD6E3C508A}"/>
              </a:ext>
            </a:extLst>
          </p:cNvPr>
          <p:cNvSpPr>
            <a:spLocks noGrp="1"/>
          </p:cNvSpPr>
          <p:nvPr>
            <p:ph idx="1"/>
          </p:nvPr>
        </p:nvSpPr>
        <p:spPr>
          <a:xfrm>
            <a:off x="645131" y="1853248"/>
            <a:ext cx="10777119" cy="4395151"/>
          </a:xfrm>
        </p:spPr>
        <p:txBody>
          <a:bodyPr>
            <a:normAutofit/>
          </a:bodyPr>
          <a:lstStyle/>
          <a:p>
            <a:r>
              <a:rPr lang="de-DE" dirty="0"/>
              <a:t>Umweltorientierte Personen</a:t>
            </a:r>
          </a:p>
          <a:p>
            <a:pPr lvl="1"/>
            <a:r>
              <a:rPr lang="de-DE" dirty="0"/>
              <a:t>Nahrungsmittel, die nicht verbraucht werden, an andere Personen weitergeben</a:t>
            </a:r>
          </a:p>
          <a:p>
            <a:pPr lvl="1"/>
            <a:r>
              <a:rPr lang="de-DE" dirty="0"/>
              <a:t>Beim Erstellen des Einkaufszettels wird geholfen, um Weitergeben/Wegschmeißen zu vermeiden</a:t>
            </a:r>
          </a:p>
          <a:p>
            <a:r>
              <a:rPr lang="de-DE" dirty="0"/>
              <a:t>Landwirte</a:t>
            </a:r>
          </a:p>
          <a:p>
            <a:pPr lvl="1"/>
            <a:r>
              <a:rPr lang="de-DE" dirty="0"/>
              <a:t>Aussortierte Lebensmittel können angeboten werden</a:t>
            </a:r>
          </a:p>
          <a:p>
            <a:pPr lvl="1"/>
            <a:r>
              <a:rPr lang="de-DE" dirty="0"/>
              <a:t>Stammkundschaft</a:t>
            </a:r>
          </a:p>
          <a:p>
            <a:r>
              <a:rPr lang="de-DE" dirty="0"/>
              <a:t>Ein-Zwei Personen Haushalte / Großfamilien / Studenten</a:t>
            </a:r>
          </a:p>
          <a:p>
            <a:pPr lvl="1"/>
            <a:r>
              <a:rPr lang="de-DE" dirty="0"/>
              <a:t>Haben den Einkaufszettel immer bei sich (Smartphone)</a:t>
            </a:r>
          </a:p>
          <a:p>
            <a:pPr lvl="1"/>
            <a:r>
              <a:rPr lang="de-DE" dirty="0"/>
              <a:t>Durch angebotene Lebensmittel kann Geld gespart werden</a:t>
            </a:r>
          </a:p>
          <a:p>
            <a:pPr lvl="1"/>
            <a:r>
              <a:rPr lang="de-DE" dirty="0"/>
              <a:t>Statistik der Einkäufe zur Motivation</a:t>
            </a:r>
          </a:p>
        </p:txBody>
      </p:sp>
    </p:spTree>
    <p:extLst>
      <p:ext uri="{BB962C8B-B14F-4D97-AF65-F5344CB8AC3E}">
        <p14:creationId xmlns:p14="http://schemas.microsoft.com/office/powerpoint/2010/main" val="27368968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1016</Words>
  <Application>Microsoft Office PowerPoint</Application>
  <PresentationFormat>Breitbild</PresentationFormat>
  <Paragraphs>148</Paragraphs>
  <Slides>15</Slides>
  <Notes>15</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15</vt:i4>
      </vt:variant>
    </vt:vector>
  </HeadingPairs>
  <TitlesOfParts>
    <vt:vector size="20" baseType="lpstr">
      <vt:lpstr>Arial</vt:lpstr>
      <vt:lpstr>Calibri</vt:lpstr>
      <vt:lpstr>Century Gothic</vt:lpstr>
      <vt:lpstr>Wingdings 3</vt:lpstr>
      <vt:lpstr>Ion</vt:lpstr>
      <vt:lpstr>FoodUP</vt:lpstr>
      <vt:lpstr>Nutzungsproblem</vt:lpstr>
      <vt:lpstr>Alleinstellungsmerkmal</vt:lpstr>
      <vt:lpstr>Domänenmodell</vt:lpstr>
      <vt:lpstr>Stakeholder</vt:lpstr>
      <vt:lpstr>Umweltorientierte Personen </vt:lpstr>
      <vt:lpstr>Ein-Zwei Personen Haushalte /  Großfamilien / Studenten</vt:lpstr>
      <vt:lpstr>Landwirte</vt:lpstr>
      <vt:lpstr>Nutzungsmotivation</vt:lpstr>
      <vt:lpstr>Deskriptives Kommunikationsmodell</vt:lpstr>
      <vt:lpstr>Präskriptives Kommunikationsmodell</vt:lpstr>
      <vt:lpstr>Systemarchitektur</vt:lpstr>
      <vt:lpstr>PoC Einscannen der Produkte</vt:lpstr>
      <vt:lpstr>PoCs Umgang mit Firebase      Cloud Messaging</vt:lpstr>
      <vt:lpstr>PoCs Implementierung von     Standortinformationen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FoodUP</dc:title>
  <dc:creator>Ragna Knes</dc:creator>
  <cp:lastModifiedBy>Ragna Knes</cp:lastModifiedBy>
  <cp:revision>16</cp:revision>
  <dcterms:created xsi:type="dcterms:W3CDTF">2019-11-03T20:13:25Z</dcterms:created>
  <dcterms:modified xsi:type="dcterms:W3CDTF">2019-11-03T22:17:19Z</dcterms:modified>
</cp:coreProperties>
</file>