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6" r:id="rId4"/>
    <p:sldId id="269" r:id="rId5"/>
    <p:sldId id="270" r:id="rId6"/>
    <p:sldId id="271" r:id="rId7"/>
    <p:sldId id="257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83079" autoAdjust="0"/>
  </p:normalViewPr>
  <p:slideViewPr>
    <p:cSldViewPr snapToGrid="0">
      <p:cViewPr varScale="1">
        <p:scale>
          <a:sx n="95" d="100"/>
          <a:sy n="95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78132-D870-4CC2-A4B8-6EBC70081D82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4B25E-9178-4F96-BE6D-2F0DED870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55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 Ausarbeitungen sind in dem Ordner Artefakte!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403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47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60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10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Iteration der Use Cases sowie weitere ausgearbeitete.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189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237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223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238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Das Modell wurde um die API von Google Maps erweitert, um die grafische Darstellung der in der Nähe befindlichen Produkte anzuzeigen.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955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Erklärungen zu den einzelnen Stichpunkten sind in dem Ordner Artefakte unter Systemarchitektur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905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Dieses Modell beschreibt die vorübergehende Struktur der persistenten Datenspeicherung innerhalb des Systems. Durch die Implementierung könnte es </a:t>
            </a:r>
            <a:r>
              <a:rPr lang="de-DE" dirty="0" err="1"/>
              <a:t>gegebenfalls</a:t>
            </a:r>
            <a:r>
              <a:rPr lang="de-DE" dirty="0"/>
              <a:t> zu Abweichung des Modells</a:t>
            </a:r>
          </a:p>
          <a:p>
            <a:r>
              <a:rPr lang="de-DE" dirty="0"/>
              <a:t>kommen.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4B25E-9178-4F96-BE6D-2F0DED8703A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2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F70E55-865B-41C0-9277-62C235F3C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2261841"/>
          </a:xfrm>
        </p:spPr>
        <p:txBody>
          <a:bodyPr>
            <a:normAutofit/>
          </a:bodyPr>
          <a:lstStyle/>
          <a:p>
            <a:r>
              <a:rPr lang="de-DE" sz="5600">
                <a:solidFill>
                  <a:srgbClr val="EBEBEB"/>
                </a:solidFill>
              </a:rPr>
              <a:t>FoodUP</a:t>
            </a:r>
            <a:endParaRPr lang="de-DE" sz="5600" dirty="0">
              <a:solidFill>
                <a:srgbClr val="EBEBEB"/>
              </a:solidFill>
            </a:endParaRP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4D8091E-6D5A-49A0-9557-2108B9DAD75E}"/>
              </a:ext>
            </a:extLst>
          </p:cNvPr>
          <p:cNvSpPr txBox="1"/>
          <p:nvPr/>
        </p:nvSpPr>
        <p:spPr>
          <a:xfrm>
            <a:off x="4872012" y="3977788"/>
            <a:ext cx="5609228" cy="870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>
                <a:solidFill>
                  <a:schemeClr val="bg1"/>
                </a:solidFill>
              </a:rPr>
              <a:t>Entwicklungsprojekt Interaktive Systeme WS19/20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bg1"/>
                </a:solidFill>
              </a:rPr>
              <a:t>Von Ragna Knes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94C082-D7CA-4385-AAF7-8605F14B4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40" y="1799111"/>
            <a:ext cx="3259777" cy="32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04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03699-DF17-4E4A-9220-77FC015F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8624"/>
          </a:xfrm>
        </p:spPr>
        <p:txBody>
          <a:bodyPr/>
          <a:lstStyle/>
          <a:p>
            <a:r>
              <a:rPr lang="de-DE" dirty="0"/>
              <a:t>Benutzer &amp; Einkaufsliste Ressource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751C353-5679-433B-9588-E715B320B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85672"/>
              </p:ext>
            </p:extLst>
          </p:nvPr>
        </p:nvGraphicFramePr>
        <p:xfrm>
          <a:off x="646110" y="1517301"/>
          <a:ext cx="10728625" cy="22106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5755">
                  <a:extLst>
                    <a:ext uri="{9D8B030D-6E8A-4147-A177-3AD203B41FA5}">
                      <a16:colId xmlns:a16="http://schemas.microsoft.com/office/drawing/2014/main" val="3582249749"/>
                    </a:ext>
                  </a:extLst>
                </a:gridCol>
                <a:gridCol w="1174849">
                  <a:extLst>
                    <a:ext uri="{9D8B030D-6E8A-4147-A177-3AD203B41FA5}">
                      <a16:colId xmlns:a16="http://schemas.microsoft.com/office/drawing/2014/main" val="1159052613"/>
                    </a:ext>
                  </a:extLst>
                </a:gridCol>
                <a:gridCol w="2179324">
                  <a:extLst>
                    <a:ext uri="{9D8B030D-6E8A-4147-A177-3AD203B41FA5}">
                      <a16:colId xmlns:a16="http://schemas.microsoft.com/office/drawing/2014/main" val="1355528455"/>
                    </a:ext>
                  </a:extLst>
                </a:gridCol>
                <a:gridCol w="1677679">
                  <a:extLst>
                    <a:ext uri="{9D8B030D-6E8A-4147-A177-3AD203B41FA5}">
                      <a16:colId xmlns:a16="http://schemas.microsoft.com/office/drawing/2014/main" val="487162837"/>
                    </a:ext>
                  </a:extLst>
                </a:gridCol>
                <a:gridCol w="1676496">
                  <a:extLst>
                    <a:ext uri="{9D8B030D-6E8A-4147-A177-3AD203B41FA5}">
                      <a16:colId xmlns:a16="http://schemas.microsoft.com/office/drawing/2014/main" val="1835638343"/>
                    </a:ext>
                  </a:extLst>
                </a:gridCol>
                <a:gridCol w="1348767">
                  <a:extLst>
                    <a:ext uri="{9D8B030D-6E8A-4147-A177-3AD203B41FA5}">
                      <a16:colId xmlns:a16="http://schemas.microsoft.com/office/drawing/2014/main" val="2395159506"/>
                    </a:ext>
                  </a:extLst>
                </a:gridCol>
                <a:gridCol w="1335755">
                  <a:extLst>
                    <a:ext uri="{9D8B030D-6E8A-4147-A177-3AD203B41FA5}">
                      <a16:colId xmlns:a16="http://schemas.microsoft.com/office/drawing/2014/main" val="3221701732"/>
                    </a:ext>
                  </a:extLst>
                </a:gridCol>
              </a:tblGrid>
              <a:tr h="51140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Ressource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Methode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Semantik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Content Type (req)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Content Type (res)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Statuscode bei Erfolg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Statuscode bei Misserfolg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5341893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/user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GET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Ausgabe von allen Benutzern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Text/</a:t>
                      </a:r>
                      <a:r>
                        <a:rPr lang="de-DE" sz="800" dirty="0" err="1">
                          <a:effectLst/>
                        </a:rPr>
                        <a:t>plain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401, 404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9568263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/</a:t>
                      </a:r>
                      <a:r>
                        <a:rPr lang="de-DE" sz="800" dirty="0" err="1">
                          <a:effectLst/>
                        </a:rPr>
                        <a:t>user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POST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Legt einen neuen Benutzer an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400, 406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595816"/>
                  </a:ext>
                </a:extLst>
              </a:tr>
              <a:tr h="51140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/user/id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PUT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Aktualisiert die Informationen eines Benutzers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404, 401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88252"/>
                  </a:ext>
                </a:extLst>
              </a:tr>
              <a:tr h="51140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/user/id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GET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Ausgabe eines bestimmten Benutzers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404, 401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3097886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BE05D68-36DF-442A-A916-57287CBD4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40151"/>
              </p:ext>
            </p:extLst>
          </p:nvPr>
        </p:nvGraphicFramePr>
        <p:xfrm>
          <a:off x="646111" y="3914430"/>
          <a:ext cx="10728625" cy="2375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0383">
                  <a:extLst>
                    <a:ext uri="{9D8B030D-6E8A-4147-A177-3AD203B41FA5}">
                      <a16:colId xmlns:a16="http://schemas.microsoft.com/office/drawing/2014/main" val="1035542230"/>
                    </a:ext>
                  </a:extLst>
                </a:gridCol>
                <a:gridCol w="1067897">
                  <a:extLst>
                    <a:ext uri="{9D8B030D-6E8A-4147-A177-3AD203B41FA5}">
                      <a16:colId xmlns:a16="http://schemas.microsoft.com/office/drawing/2014/main" val="2853879094"/>
                    </a:ext>
                  </a:extLst>
                </a:gridCol>
                <a:gridCol w="1701773">
                  <a:extLst>
                    <a:ext uri="{9D8B030D-6E8A-4147-A177-3AD203B41FA5}">
                      <a16:colId xmlns:a16="http://schemas.microsoft.com/office/drawing/2014/main" val="1255277204"/>
                    </a:ext>
                  </a:extLst>
                </a:gridCol>
                <a:gridCol w="1589425">
                  <a:extLst>
                    <a:ext uri="{9D8B030D-6E8A-4147-A177-3AD203B41FA5}">
                      <a16:colId xmlns:a16="http://schemas.microsoft.com/office/drawing/2014/main" val="3228973651"/>
                    </a:ext>
                  </a:extLst>
                </a:gridCol>
                <a:gridCol w="1589425">
                  <a:extLst>
                    <a:ext uri="{9D8B030D-6E8A-4147-A177-3AD203B41FA5}">
                      <a16:colId xmlns:a16="http://schemas.microsoft.com/office/drawing/2014/main" val="2732717001"/>
                    </a:ext>
                  </a:extLst>
                </a:gridCol>
                <a:gridCol w="1221635">
                  <a:extLst>
                    <a:ext uri="{9D8B030D-6E8A-4147-A177-3AD203B41FA5}">
                      <a16:colId xmlns:a16="http://schemas.microsoft.com/office/drawing/2014/main" val="3261272624"/>
                    </a:ext>
                  </a:extLst>
                </a:gridCol>
                <a:gridCol w="1218087">
                  <a:extLst>
                    <a:ext uri="{9D8B030D-6E8A-4147-A177-3AD203B41FA5}">
                      <a16:colId xmlns:a16="http://schemas.microsoft.com/office/drawing/2014/main" val="1654782992"/>
                    </a:ext>
                  </a:extLst>
                </a:gridCol>
              </a:tblGrid>
              <a:tr h="29580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Ressource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Methode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Semantik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Content Type (req)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Content Type (res)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Statuscode bei Erfolg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Statuscode bei Misserfolg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7104238"/>
                  </a:ext>
                </a:extLst>
              </a:tr>
              <a:tr h="596318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/user/id/einkaufsliste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GET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Ausgabe von allen Einkaufslisten eines bestimmten Benutzers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401, 404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634585"/>
                  </a:ext>
                </a:extLst>
              </a:tr>
              <a:tr h="496146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/user/id/einkaufsliste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POST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Legt eine neue Einkaufsliste für einen bestimmten Benutzer an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400, 401, 406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44920"/>
                  </a:ext>
                </a:extLst>
              </a:tr>
              <a:tr h="29580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/user/id/einkaufsliste/{id}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GET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Ausgabe einer bestimmten Einkaufsliste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401, 404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8470710"/>
                  </a:ext>
                </a:extLst>
              </a:tr>
              <a:tr h="39597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/user/id/einkaufsliste/{id}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PUT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Aktualisiert den Inhalt einer bestimmten Einkaufsliste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401, 404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1552721"/>
                  </a:ext>
                </a:extLst>
              </a:tr>
              <a:tr h="29580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/user/id/einkaufsliste/{id}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DELETE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Entfernt eine bestimmte Einkaufsliste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401, 404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2862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2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03699-DF17-4E4A-9220-77FC015F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8624"/>
          </a:xfrm>
        </p:spPr>
        <p:txBody>
          <a:bodyPr/>
          <a:lstStyle/>
          <a:p>
            <a:r>
              <a:rPr lang="de-DE" sz="4000" dirty="0"/>
              <a:t>Inventar, Produkt &amp; Wegwerfverhalten Ressource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8C27F30-AA14-4F35-8719-F7B519165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205177"/>
              </p:ext>
            </p:extLst>
          </p:nvPr>
        </p:nvGraphicFramePr>
        <p:xfrm>
          <a:off x="646112" y="1969477"/>
          <a:ext cx="10829107" cy="2180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6878">
                  <a:extLst>
                    <a:ext uri="{9D8B030D-6E8A-4147-A177-3AD203B41FA5}">
                      <a16:colId xmlns:a16="http://schemas.microsoft.com/office/drawing/2014/main" val="1377254876"/>
                    </a:ext>
                  </a:extLst>
                </a:gridCol>
                <a:gridCol w="1118483">
                  <a:extLst>
                    <a:ext uri="{9D8B030D-6E8A-4147-A177-3AD203B41FA5}">
                      <a16:colId xmlns:a16="http://schemas.microsoft.com/office/drawing/2014/main" val="368868033"/>
                    </a:ext>
                  </a:extLst>
                </a:gridCol>
                <a:gridCol w="1854985">
                  <a:extLst>
                    <a:ext uri="{9D8B030D-6E8A-4147-A177-3AD203B41FA5}">
                      <a16:colId xmlns:a16="http://schemas.microsoft.com/office/drawing/2014/main" val="2736276441"/>
                    </a:ext>
                  </a:extLst>
                </a:gridCol>
                <a:gridCol w="1637735">
                  <a:extLst>
                    <a:ext uri="{9D8B030D-6E8A-4147-A177-3AD203B41FA5}">
                      <a16:colId xmlns:a16="http://schemas.microsoft.com/office/drawing/2014/main" val="429962235"/>
                    </a:ext>
                  </a:extLst>
                </a:gridCol>
                <a:gridCol w="1637735">
                  <a:extLst>
                    <a:ext uri="{9D8B030D-6E8A-4147-A177-3AD203B41FA5}">
                      <a16:colId xmlns:a16="http://schemas.microsoft.com/office/drawing/2014/main" val="4148828789"/>
                    </a:ext>
                  </a:extLst>
                </a:gridCol>
                <a:gridCol w="1278436">
                  <a:extLst>
                    <a:ext uri="{9D8B030D-6E8A-4147-A177-3AD203B41FA5}">
                      <a16:colId xmlns:a16="http://schemas.microsoft.com/office/drawing/2014/main" val="735324884"/>
                    </a:ext>
                  </a:extLst>
                </a:gridCol>
                <a:gridCol w="1274855">
                  <a:extLst>
                    <a:ext uri="{9D8B030D-6E8A-4147-A177-3AD203B41FA5}">
                      <a16:colId xmlns:a16="http://schemas.microsoft.com/office/drawing/2014/main" val="4200144339"/>
                    </a:ext>
                  </a:extLst>
                </a:gridCol>
              </a:tblGrid>
              <a:tr h="30524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Ressource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Methode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Semantik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Content Type (req)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Content Type (res)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Statuscode bei Erfolg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Statuscode bei Misserfolg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6783137"/>
                  </a:ext>
                </a:extLst>
              </a:tr>
              <a:tr h="34905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/user/id/inventar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GET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Ausgabe von allen Inventaren eines Benutzers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401, 404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4922181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/user/id/inventar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POST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Legt ein neues Inventar für einen Benutzer an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400, 401, 406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4206911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/user/id/inventar/{id}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GET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Ausgabe eines bestimmten Inventars eines Benutzers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404, 401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276125"/>
                  </a:ext>
                </a:extLst>
              </a:tr>
              <a:tr h="46154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/user/id/inventar/{id}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POST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Fügt einen Eintrag dem bestimmten Inventar eines Benutzers hinzu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400, 401, 406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4439547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/user/id/inventar/{id}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PUT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Aktualisiert den Inhalt des Inventars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400, 401, 406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8904662"/>
                  </a:ext>
                </a:extLst>
              </a:tr>
              <a:tr h="148937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/user/id/inventar/{id}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DELETE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Entfernt ein bestimmtes Inventar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401, 404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5736050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45F30A3-C92B-4364-B1CE-1D1A465A5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810196"/>
              </p:ext>
            </p:extLst>
          </p:nvPr>
        </p:nvGraphicFramePr>
        <p:xfrm>
          <a:off x="646111" y="4411227"/>
          <a:ext cx="10829107" cy="988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265">
                  <a:extLst>
                    <a:ext uri="{9D8B030D-6E8A-4147-A177-3AD203B41FA5}">
                      <a16:colId xmlns:a16="http://schemas.microsoft.com/office/drawing/2014/main" val="1251721426"/>
                    </a:ext>
                  </a:extLst>
                </a:gridCol>
                <a:gridCol w="1185851">
                  <a:extLst>
                    <a:ext uri="{9D8B030D-6E8A-4147-A177-3AD203B41FA5}">
                      <a16:colId xmlns:a16="http://schemas.microsoft.com/office/drawing/2014/main" val="1670536844"/>
                    </a:ext>
                  </a:extLst>
                </a:gridCol>
                <a:gridCol w="2199737">
                  <a:extLst>
                    <a:ext uri="{9D8B030D-6E8A-4147-A177-3AD203B41FA5}">
                      <a16:colId xmlns:a16="http://schemas.microsoft.com/office/drawing/2014/main" val="1515861862"/>
                    </a:ext>
                  </a:extLst>
                </a:gridCol>
                <a:gridCol w="1693390">
                  <a:extLst>
                    <a:ext uri="{9D8B030D-6E8A-4147-A177-3AD203B41FA5}">
                      <a16:colId xmlns:a16="http://schemas.microsoft.com/office/drawing/2014/main" val="589251292"/>
                    </a:ext>
                  </a:extLst>
                </a:gridCol>
                <a:gridCol w="1692198">
                  <a:extLst>
                    <a:ext uri="{9D8B030D-6E8A-4147-A177-3AD203B41FA5}">
                      <a16:colId xmlns:a16="http://schemas.microsoft.com/office/drawing/2014/main" val="735632281"/>
                    </a:ext>
                  </a:extLst>
                </a:gridCol>
                <a:gridCol w="1361401">
                  <a:extLst>
                    <a:ext uri="{9D8B030D-6E8A-4147-A177-3AD203B41FA5}">
                      <a16:colId xmlns:a16="http://schemas.microsoft.com/office/drawing/2014/main" val="2804275854"/>
                    </a:ext>
                  </a:extLst>
                </a:gridCol>
                <a:gridCol w="1348265">
                  <a:extLst>
                    <a:ext uri="{9D8B030D-6E8A-4147-A177-3AD203B41FA5}">
                      <a16:colId xmlns:a16="http://schemas.microsoft.com/office/drawing/2014/main" val="9698211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Ressource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Methode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Semantik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Content Type (req)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Content Type (res)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Statuscode bei Erfolg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Statuscode bei Misserfolg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4534609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/products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GET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Ausgabe aller Produkte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401, 404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167928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/products/id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GET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Ausgabe eines bestimmten Produktes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401, 404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008397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16055E6-BC24-47E8-9C19-E7D533301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77191"/>
              </p:ext>
            </p:extLst>
          </p:nvPr>
        </p:nvGraphicFramePr>
        <p:xfrm>
          <a:off x="646110" y="5661108"/>
          <a:ext cx="10829108" cy="744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5297">
                  <a:extLst>
                    <a:ext uri="{9D8B030D-6E8A-4147-A177-3AD203B41FA5}">
                      <a16:colId xmlns:a16="http://schemas.microsoft.com/office/drawing/2014/main" val="348411128"/>
                    </a:ext>
                  </a:extLst>
                </a:gridCol>
                <a:gridCol w="1096996">
                  <a:extLst>
                    <a:ext uri="{9D8B030D-6E8A-4147-A177-3AD203B41FA5}">
                      <a16:colId xmlns:a16="http://schemas.microsoft.com/office/drawing/2014/main" val="822963410"/>
                    </a:ext>
                  </a:extLst>
                </a:gridCol>
                <a:gridCol w="1888409">
                  <a:extLst>
                    <a:ext uri="{9D8B030D-6E8A-4147-A177-3AD203B41FA5}">
                      <a16:colId xmlns:a16="http://schemas.microsoft.com/office/drawing/2014/main" val="3146031839"/>
                    </a:ext>
                  </a:extLst>
                </a:gridCol>
                <a:gridCol w="1396612">
                  <a:extLst>
                    <a:ext uri="{9D8B030D-6E8A-4147-A177-3AD203B41FA5}">
                      <a16:colId xmlns:a16="http://schemas.microsoft.com/office/drawing/2014/main" val="3272902866"/>
                    </a:ext>
                  </a:extLst>
                </a:gridCol>
                <a:gridCol w="1618637">
                  <a:extLst>
                    <a:ext uri="{9D8B030D-6E8A-4147-A177-3AD203B41FA5}">
                      <a16:colId xmlns:a16="http://schemas.microsoft.com/office/drawing/2014/main" val="3291616761"/>
                    </a:ext>
                  </a:extLst>
                </a:gridCol>
                <a:gridCol w="1253368">
                  <a:extLst>
                    <a:ext uri="{9D8B030D-6E8A-4147-A177-3AD203B41FA5}">
                      <a16:colId xmlns:a16="http://schemas.microsoft.com/office/drawing/2014/main" val="1775103813"/>
                    </a:ext>
                  </a:extLst>
                </a:gridCol>
                <a:gridCol w="1249789">
                  <a:extLst>
                    <a:ext uri="{9D8B030D-6E8A-4147-A177-3AD203B41FA5}">
                      <a16:colId xmlns:a16="http://schemas.microsoft.com/office/drawing/2014/main" val="30627898"/>
                    </a:ext>
                  </a:extLst>
                </a:gridCol>
              </a:tblGrid>
              <a:tr h="29624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Ressource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Methode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Semantik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Content Type (req)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Content Type (res)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Statuscode bei Erfolg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Statuscode bei Misserfolg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1908178"/>
                  </a:ext>
                </a:extLst>
              </a:tr>
              <a:tr h="447934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/user/id/verslebensmittel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GET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Ausgabe des dokumentierten Verhaltens eines bestimmten Benutzers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Text/plain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Application/json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200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401, 404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5648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30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15D8F-3684-4F9B-8690-EC46EF96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FoodUP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10709-4A94-49A7-B299-1BC6D23F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Millionen von Tonnen an Lebensmitteln werden in Deutschland entsorgt, obwohl diese noch verzehrbar sind</a:t>
            </a:r>
          </a:p>
          <a:p>
            <a:endParaRPr lang="de-DE" dirty="0"/>
          </a:p>
          <a:p>
            <a:r>
              <a:rPr lang="de-DE" dirty="0"/>
              <a:t>Einkaufslisten mit Optimierungsoption</a:t>
            </a:r>
          </a:p>
          <a:p>
            <a:r>
              <a:rPr lang="de-DE" dirty="0"/>
              <a:t>Möglichkeit Lebensmittel anzubieten und anzufragen</a:t>
            </a:r>
          </a:p>
          <a:p>
            <a:r>
              <a:rPr lang="de-DE" dirty="0"/>
              <a:t>Erinnerung über das Ablaufen von Lebensmittel im Inventar</a:t>
            </a:r>
          </a:p>
        </p:txBody>
      </p:sp>
    </p:spTree>
    <p:extLst>
      <p:ext uri="{BB962C8B-B14F-4D97-AF65-F5344CB8AC3E}">
        <p14:creationId xmlns:p14="http://schemas.microsoft.com/office/powerpoint/2010/main" val="386162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17EAC-0DED-4A7B-A8B9-B66F4ECA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504D50D-A188-46E3-8498-D53660B33567}"/>
              </a:ext>
            </a:extLst>
          </p:cNvPr>
          <p:cNvSpPr txBox="1">
            <a:spLocks/>
          </p:cNvSpPr>
          <p:nvPr/>
        </p:nvSpPr>
        <p:spPr>
          <a:xfrm>
            <a:off x="646110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Use Cases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A41D158-4631-44AC-A875-20EE55A43EB2}"/>
              </a:ext>
            </a:extLst>
          </p:cNvPr>
          <p:cNvGraphicFramePr>
            <a:graphicFrameLocks noGrp="1"/>
          </p:cNvGraphicFramePr>
          <p:nvPr/>
        </p:nvGraphicFramePr>
        <p:xfrm>
          <a:off x="646108" y="1708484"/>
          <a:ext cx="4840292" cy="45599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3102">
                  <a:extLst>
                    <a:ext uri="{9D8B030D-6E8A-4147-A177-3AD203B41FA5}">
                      <a16:colId xmlns:a16="http://schemas.microsoft.com/office/drawing/2014/main" val="1958961820"/>
                    </a:ext>
                  </a:extLst>
                </a:gridCol>
                <a:gridCol w="3477190">
                  <a:extLst>
                    <a:ext uri="{9D8B030D-6E8A-4147-A177-3AD203B41FA5}">
                      <a16:colId xmlns:a16="http://schemas.microsoft.com/office/drawing/2014/main" val="3112054472"/>
                    </a:ext>
                  </a:extLst>
                </a:gridCol>
              </a:tblGrid>
              <a:tr h="233000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Use-Case ID: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UC5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4283475"/>
                  </a:ext>
                </a:extLst>
              </a:tr>
              <a:tr h="233000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Name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Inventar anlegen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0525327"/>
                  </a:ext>
                </a:extLst>
              </a:tr>
              <a:tr h="718103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Der Benutzer kann Inventare anlegen damit Lebensmittel einen Aufbewahrungsort haben und eine Übersicht gewährleistet ist.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585854"/>
                  </a:ext>
                </a:extLst>
              </a:tr>
              <a:tr h="475552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Auslösendes Ereignis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Der Benutzer möchte vor dem Eintragen seiner Produkte Aufbewahrungsorte definieren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50437"/>
                  </a:ext>
                </a:extLst>
              </a:tr>
              <a:tr h="475552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Vorbedingung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UC1 muss erfüllt sein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Internetverbindung muss vorhanden sein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2469881"/>
                  </a:ext>
                </a:extLst>
              </a:tr>
              <a:tr h="1688311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Hauptszenario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1. Benutzer betätigt die Schaltfläche „Inventare“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2. Benutzer betätigt die Schaltfläche zum Erstellen eines Inventars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3. Benutzer trägt den Namen des Inventars ein und bestätigt 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4. Fenster der Ansicht zum Eintragen von Lebensmitteln öffnet sich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878227"/>
                  </a:ext>
                </a:extLst>
              </a:tr>
              <a:tr h="503453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Alternatives Szenario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3a) Benutzer definiert keinen Namen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3b) Vordefinierter Name wird inkrementell gesetzt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606074"/>
                  </a:ext>
                </a:extLst>
              </a:tr>
              <a:tr h="233000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Nachbedingung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Ein Inventar wird erstellt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42159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8FA4D11-36A0-4E10-AE7A-88502F75DDC7}"/>
              </a:ext>
            </a:extLst>
          </p:cNvPr>
          <p:cNvGraphicFramePr>
            <a:graphicFrameLocks noGrp="1"/>
          </p:cNvGraphicFramePr>
          <p:nvPr/>
        </p:nvGraphicFramePr>
        <p:xfrm>
          <a:off x="5895474" y="1347539"/>
          <a:ext cx="5414209" cy="5029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725">
                  <a:extLst>
                    <a:ext uri="{9D8B030D-6E8A-4147-A177-3AD203B41FA5}">
                      <a16:colId xmlns:a16="http://schemas.microsoft.com/office/drawing/2014/main" val="10817671"/>
                    </a:ext>
                  </a:extLst>
                </a:gridCol>
                <a:gridCol w="3889484">
                  <a:extLst>
                    <a:ext uri="{9D8B030D-6E8A-4147-A177-3AD203B41FA5}">
                      <a16:colId xmlns:a16="http://schemas.microsoft.com/office/drawing/2014/main" val="1437475081"/>
                    </a:ext>
                  </a:extLst>
                </a:gridCol>
              </a:tblGrid>
              <a:tr h="157598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Use-Case ID: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UC6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2579132"/>
                  </a:ext>
                </a:extLst>
              </a:tr>
              <a:tr h="157598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Name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Eintragen von Produkten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5400637"/>
                  </a:ext>
                </a:extLst>
              </a:tr>
              <a:tr h="485715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Damit die Lebensmittel, die konsumiert werden im System hinterlegt sind, oder für das Eintragen von Produkten in Einkaufslisten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362298"/>
                  </a:ext>
                </a:extLst>
              </a:tr>
              <a:tr h="485715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Auslösendes Ereignis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Ein Einkauf wurde vom Benutzer getätigt und muss eingetragen werden, oder Produkte werden für den Einkauf festgehalten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4657604"/>
                  </a:ext>
                </a:extLst>
              </a:tr>
              <a:tr h="687889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Vorbedingung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UC1 muss erfüllt sein.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Entweder ein durch UC5 erstelltes Inventar oder durch UC3 erstellte Einkaufsliste muss vorhanden sein.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Internetverbindung muss vorhanden sein.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982275"/>
                  </a:ext>
                </a:extLst>
              </a:tr>
              <a:tr h="1962244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Hauptszenario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1. Benutzer betätigt die Schaltfläche zum Erfassen von Produkten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2. Benutzer wählt ein Inventar oder eine Einkaufsliste aus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3. Ansicht zum Erfassen der Produkte öffnet sich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4. Benutzer scannt das Produkt ein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5. Benutzer gibt an, ob das Produkt privat oder öffentlich sein soll 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    (Inventar)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6. Benutzer gibt das MHD an (Inventar)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7. Benutzer trägt die Menge des Produktes ein und bestätigt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873336"/>
                  </a:ext>
                </a:extLst>
              </a:tr>
              <a:tr h="826559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Alternatives Szenario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4a) Der Benutzer kann das Produkt nicht einscannen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4b) Der Benutzer nutzt die Suchfunktion um das Produkt zu suchen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4c) Der Benutzer wählt den gewünschten Artikel aus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542005"/>
                  </a:ext>
                </a:extLst>
              </a:tr>
              <a:tr h="157598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Nachbedingung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Ein Produkt wurde erfasst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855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74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17EAC-0DED-4A7B-A8B9-B66F4ECA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504D50D-A188-46E3-8498-D53660B33567}"/>
              </a:ext>
            </a:extLst>
          </p:cNvPr>
          <p:cNvSpPr txBox="1">
            <a:spLocks/>
          </p:cNvSpPr>
          <p:nvPr/>
        </p:nvSpPr>
        <p:spPr>
          <a:xfrm>
            <a:off x="646110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Use Cases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DD2F579-D340-4D24-B272-28BEC2FD4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51861"/>
              </p:ext>
            </p:extLst>
          </p:nvPr>
        </p:nvGraphicFramePr>
        <p:xfrm>
          <a:off x="646109" y="1738366"/>
          <a:ext cx="4820194" cy="4550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7442">
                  <a:extLst>
                    <a:ext uri="{9D8B030D-6E8A-4147-A177-3AD203B41FA5}">
                      <a16:colId xmlns:a16="http://schemas.microsoft.com/office/drawing/2014/main" val="2237810654"/>
                    </a:ext>
                  </a:extLst>
                </a:gridCol>
                <a:gridCol w="3462752">
                  <a:extLst>
                    <a:ext uri="{9D8B030D-6E8A-4147-A177-3AD203B41FA5}">
                      <a16:colId xmlns:a16="http://schemas.microsoft.com/office/drawing/2014/main" val="1542491383"/>
                    </a:ext>
                  </a:extLst>
                </a:gridCol>
              </a:tblGrid>
              <a:tr h="252904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Use-Case ID: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UC7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8997058"/>
                  </a:ext>
                </a:extLst>
              </a:tr>
              <a:tr h="252904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Name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Produkte innerhalb eines Umkreises suchen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130900"/>
                  </a:ext>
                </a:extLst>
              </a:tr>
              <a:tr h="516178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Der Benutzer möchte eine Darstellung verfügbarer Produkte innerhalb eines Umkreises einsehen.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429293"/>
                  </a:ext>
                </a:extLst>
              </a:tr>
              <a:tr h="312412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Auslösendes Ereignis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Benutzer möchte Produkte beziehen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4714881"/>
                  </a:ext>
                </a:extLst>
              </a:tr>
              <a:tr h="779451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Vorbedingung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UC1 muss erfüllt sein. 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Internetverbindung muss vorhanden sein. 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Standortzugriff muss gewährt sein.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2373235"/>
                  </a:ext>
                </a:extLst>
              </a:tr>
              <a:tr h="1832543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Hauptszenario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1. Benutzer betätigt die Schaltfläche „Karte“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2. Ein neues Fenster mit Kartendarstellung öffnet sich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3. Die Karte zeigt Positionen derer an, die Produkte anbieten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4. Der Benutzer kann Produkte filtern, sowie den Umkreis temporär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    ändern in dem die Produkte angezeigt werden sollen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073834"/>
                  </a:ext>
                </a:extLst>
              </a:tr>
              <a:tr h="312412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Alternatives Szenario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701187"/>
                  </a:ext>
                </a:extLst>
              </a:tr>
              <a:tr h="252904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Nachbedingung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Angebotene Produkte werden angezeigt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900775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AF869CF4-7BB7-44D0-A10C-C52E3E3F1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640890"/>
              </p:ext>
            </p:extLst>
          </p:nvPr>
        </p:nvGraphicFramePr>
        <p:xfrm>
          <a:off x="6209881" y="1738367"/>
          <a:ext cx="5164852" cy="4581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502">
                  <a:extLst>
                    <a:ext uri="{9D8B030D-6E8A-4147-A177-3AD203B41FA5}">
                      <a16:colId xmlns:a16="http://schemas.microsoft.com/office/drawing/2014/main" val="2424531505"/>
                    </a:ext>
                  </a:extLst>
                </a:gridCol>
                <a:gridCol w="3710350">
                  <a:extLst>
                    <a:ext uri="{9D8B030D-6E8A-4147-A177-3AD203B41FA5}">
                      <a16:colId xmlns:a16="http://schemas.microsoft.com/office/drawing/2014/main" val="2587878081"/>
                    </a:ext>
                  </a:extLst>
                </a:gridCol>
              </a:tblGrid>
              <a:tr h="223187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Use-Case ID: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UC8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0061462"/>
                  </a:ext>
                </a:extLst>
              </a:tr>
              <a:tr h="223187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Name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Produkte über Karte anfragen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8624189"/>
                  </a:ext>
                </a:extLst>
              </a:tr>
              <a:tr h="478132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Der Benutzer möchte ein gewünschtes Produkt, welches auf der Karte angezeigt wird, anfragen.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199595"/>
                  </a:ext>
                </a:extLst>
              </a:tr>
              <a:tr h="316635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Auslösendes Ereignis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Benutzer braucht ein Produkt und möchte es anfragen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302729"/>
                  </a:ext>
                </a:extLst>
              </a:tr>
              <a:tr h="223187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Vorbedingung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UC1 und UC7 muss erfüllt sein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6815915"/>
                  </a:ext>
                </a:extLst>
              </a:tr>
              <a:tr h="2081887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Hauptszenario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1. Benutzer wählt den Marker mit dem gewünschten Produkt aus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2. Ein Fenster erscheint mit Informationen zu dem Produkt und einer 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    Schaltfläche zum Anfragen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3. Benutzer betätigt die Schaltfläche „Anfragen“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4. Eine automatisierte Nachricht geht an den Besitzer des Produktes 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    raus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138975"/>
                  </a:ext>
                </a:extLst>
              </a:tr>
              <a:tr h="316635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Alternatives Szenario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44541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Nachbedingung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Ein Produkt wurde angefragt.</a:t>
                      </a:r>
                    </a:p>
                    <a:p>
                      <a:pPr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Benutzer muss mit dem Internet verbunden sein, um eine Nachricht zur Abwicklung der Anfrage zu erhalten. 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931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00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03699-DF17-4E4A-9220-77FC015F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8624"/>
          </a:xfrm>
        </p:spPr>
        <p:txBody>
          <a:bodyPr/>
          <a:lstStyle/>
          <a:p>
            <a:r>
              <a:rPr lang="de-DE" dirty="0"/>
              <a:t>Usability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B8B1E-6735-4751-9501-E1AEC51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61275"/>
            <a:ext cx="10823614" cy="4187124"/>
          </a:xfrm>
        </p:spPr>
        <p:txBody>
          <a:bodyPr/>
          <a:lstStyle/>
          <a:p>
            <a:r>
              <a:rPr lang="de-DE" b="1" dirty="0"/>
              <a:t>Z1.</a:t>
            </a:r>
            <a:r>
              <a:rPr lang="de-DE" dirty="0"/>
              <a:t> Der User soll in der Lage sein, seine Produkte schnell und einfach in das System aufzunehmen</a:t>
            </a:r>
          </a:p>
          <a:p>
            <a:r>
              <a:rPr lang="de-DE" b="1" dirty="0"/>
              <a:t>Z2. </a:t>
            </a:r>
            <a:r>
              <a:rPr lang="de-DE" dirty="0"/>
              <a:t>Alle vorher eingetragenen Lebensmittel sollen abrufbar sein</a:t>
            </a:r>
          </a:p>
          <a:p>
            <a:r>
              <a:rPr lang="de-DE" b="1" dirty="0"/>
              <a:t>Z3.</a:t>
            </a:r>
            <a:r>
              <a:rPr lang="de-DE" dirty="0"/>
              <a:t> Es sollte vermieden werden, dass Lebensmittel schlecht werden</a:t>
            </a:r>
          </a:p>
          <a:p>
            <a:r>
              <a:rPr lang="de-DE" b="1" dirty="0"/>
              <a:t>Z4.</a:t>
            </a:r>
            <a:r>
              <a:rPr lang="de-DE" dirty="0"/>
              <a:t> Das System soll die benötigte Menge an Lebensmitteln berechnen</a:t>
            </a:r>
          </a:p>
          <a:p>
            <a:r>
              <a:rPr lang="de-DE" b="1" dirty="0"/>
              <a:t>Z5.</a:t>
            </a:r>
            <a:r>
              <a:rPr lang="de-DE" dirty="0"/>
              <a:t> Es soll ermöglicht werden, Lebensmittel mit seinen Mitmenschen zu teilen</a:t>
            </a:r>
          </a:p>
          <a:p>
            <a:r>
              <a:rPr lang="de-DE" b="1" dirty="0"/>
              <a:t>Z6.</a:t>
            </a:r>
            <a:r>
              <a:rPr lang="de-DE" dirty="0"/>
              <a:t> Mitmenschen nach Lebensmitteln fragen</a:t>
            </a:r>
          </a:p>
          <a:p>
            <a:r>
              <a:rPr lang="de-DE" b="1" dirty="0"/>
              <a:t>Z7.</a:t>
            </a:r>
            <a:r>
              <a:rPr lang="de-DE" dirty="0"/>
              <a:t> Persönliches Konsumverhalten dokumentieren</a:t>
            </a:r>
          </a:p>
          <a:p>
            <a:r>
              <a:rPr lang="de-DE" b="1" dirty="0"/>
              <a:t>Z8.</a:t>
            </a:r>
            <a:r>
              <a:rPr lang="de-DE" dirty="0"/>
              <a:t> Landwirte sollten ihre entsprechende Kennzeichnung bekommen</a:t>
            </a:r>
          </a:p>
        </p:txBody>
      </p:sp>
    </p:spTree>
    <p:extLst>
      <p:ext uri="{BB962C8B-B14F-4D97-AF65-F5344CB8AC3E}">
        <p14:creationId xmlns:p14="http://schemas.microsoft.com/office/powerpoint/2010/main" val="83295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03699-DF17-4E4A-9220-77FC015F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8624"/>
          </a:xfrm>
        </p:spPr>
        <p:txBody>
          <a:bodyPr/>
          <a:lstStyle/>
          <a:p>
            <a:r>
              <a:rPr lang="de-DE" dirty="0"/>
              <a:t>Screen Design Standards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B8B1E-6735-4751-9501-E1AEC51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8" y="2061275"/>
            <a:ext cx="10544298" cy="4187124"/>
          </a:xfrm>
        </p:spPr>
        <p:txBody>
          <a:bodyPr/>
          <a:lstStyle/>
          <a:p>
            <a:pPr marL="0" lvl="0" indent="0">
              <a:buNone/>
            </a:pPr>
            <a:r>
              <a:rPr lang="de-DE" dirty="0"/>
              <a:t>Folgende Unterteilung ist durch </a:t>
            </a:r>
            <a:r>
              <a:rPr lang="de-DE" dirty="0" err="1"/>
              <a:t>Meyhew</a:t>
            </a:r>
            <a:r>
              <a:rPr lang="de-DE" dirty="0"/>
              <a:t> festgelegt:</a:t>
            </a:r>
          </a:p>
          <a:p>
            <a:pPr lvl="0"/>
            <a:r>
              <a:rPr lang="de-DE" dirty="0"/>
              <a:t>Control Standards</a:t>
            </a:r>
          </a:p>
          <a:p>
            <a:pPr lvl="0"/>
            <a:r>
              <a:rPr lang="de-DE" dirty="0" err="1"/>
              <a:t>Process</a:t>
            </a:r>
            <a:r>
              <a:rPr lang="de-DE" dirty="0"/>
              <a:t> Windows Standards</a:t>
            </a:r>
          </a:p>
          <a:p>
            <a:pPr lvl="0"/>
            <a:r>
              <a:rPr lang="de-DE" dirty="0"/>
              <a:t>Dialog Box Content Standards</a:t>
            </a:r>
          </a:p>
          <a:p>
            <a:pPr lvl="0"/>
            <a:r>
              <a:rPr lang="de-DE" dirty="0"/>
              <a:t>Message Box Standards</a:t>
            </a:r>
          </a:p>
          <a:p>
            <a:pPr lvl="0"/>
            <a:r>
              <a:rPr lang="de-DE" dirty="0"/>
              <a:t>Input Device Interaction Standards</a:t>
            </a:r>
          </a:p>
          <a:p>
            <a:pPr lvl="0"/>
            <a:r>
              <a:rPr lang="de-DE" dirty="0"/>
              <a:t>Feedback Standards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dirty="0"/>
              <a:t>Da das System nur als mobile Applikation nutzbar sein wird, wird sich hier nach dem Android Material Design gerichtet. </a:t>
            </a:r>
          </a:p>
        </p:txBody>
      </p:sp>
    </p:spTree>
    <p:extLst>
      <p:ext uri="{BB962C8B-B14F-4D97-AF65-F5344CB8AC3E}">
        <p14:creationId xmlns:p14="http://schemas.microsoft.com/office/powerpoint/2010/main" val="231104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D21680-4943-4D42-A724-58608C44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153" y="1325880"/>
            <a:ext cx="3521147" cy="2917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Iteration des </a:t>
            </a:r>
            <a:r>
              <a:rPr lang="en-US" sz="2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Architekturmodells</a:t>
            </a:r>
            <a:endParaRPr lang="en-US" sz="2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AD42102-093A-4321-A9FD-851E2A340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-1" y="1123464"/>
            <a:ext cx="7509947" cy="45810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52138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03699-DF17-4E4A-9220-77FC015F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8624"/>
          </a:xfrm>
        </p:spPr>
        <p:txBody>
          <a:bodyPr/>
          <a:lstStyle/>
          <a:p>
            <a:r>
              <a:rPr lang="de-DE" dirty="0"/>
              <a:t>Systemarchitektur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B8B1E-6735-4751-9501-E1AEC51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61275"/>
            <a:ext cx="4820192" cy="4187124"/>
          </a:xfrm>
        </p:spPr>
        <p:txBody>
          <a:bodyPr>
            <a:normAutofit/>
          </a:bodyPr>
          <a:lstStyle/>
          <a:p>
            <a:r>
              <a:rPr lang="de-DE" b="1" dirty="0"/>
              <a:t>Schnittstelle codecheck.info</a:t>
            </a:r>
          </a:p>
          <a:p>
            <a:r>
              <a:rPr lang="de-DE" b="1" dirty="0" err="1"/>
              <a:t>Firebase</a:t>
            </a:r>
            <a:r>
              <a:rPr lang="de-DE" b="1" dirty="0"/>
              <a:t> Cloud Messaging</a:t>
            </a:r>
          </a:p>
          <a:p>
            <a:r>
              <a:rPr lang="de-DE" b="1" dirty="0"/>
              <a:t>Google Maps</a:t>
            </a:r>
          </a:p>
          <a:p>
            <a:r>
              <a:rPr lang="de-DE" b="1" dirty="0"/>
              <a:t>Datenformat JSON</a:t>
            </a:r>
          </a:p>
          <a:p>
            <a:r>
              <a:rPr lang="de-DE" b="1" dirty="0"/>
              <a:t>Client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Client -&gt; Server</a:t>
            </a:r>
          </a:p>
          <a:p>
            <a:pPr lvl="2"/>
            <a:r>
              <a:rPr lang="de-DE" dirty="0"/>
              <a:t>Asynchron</a:t>
            </a:r>
          </a:p>
          <a:p>
            <a:pPr lvl="2"/>
            <a:r>
              <a:rPr lang="de-DE" dirty="0"/>
              <a:t>Synchron</a:t>
            </a:r>
          </a:p>
          <a:p>
            <a:pPr lvl="1"/>
            <a:r>
              <a:rPr lang="de-DE" dirty="0"/>
              <a:t>Client -&gt; codecheck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DCF7D37-866B-4027-BB21-DBC29892B974}"/>
              </a:ext>
            </a:extLst>
          </p:cNvPr>
          <p:cNvSpPr txBox="1">
            <a:spLocks/>
          </p:cNvSpPr>
          <p:nvPr/>
        </p:nvSpPr>
        <p:spPr>
          <a:xfrm>
            <a:off x="6096000" y="2061275"/>
            <a:ext cx="4820192" cy="418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b="1" dirty="0"/>
              <a:t>Server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en-US" dirty="0"/>
              <a:t>Server -&gt; FCM (Firebase Cloud Messaging)</a:t>
            </a:r>
            <a:endParaRPr lang="de-DE" dirty="0"/>
          </a:p>
          <a:p>
            <a:pPr lvl="1"/>
            <a:r>
              <a:rPr lang="de-DE" dirty="0"/>
              <a:t>Server -&gt; Google Maps</a:t>
            </a:r>
          </a:p>
          <a:p>
            <a:r>
              <a:rPr lang="de-DE" b="1" dirty="0"/>
              <a:t>Datenbank</a:t>
            </a:r>
          </a:p>
          <a:p>
            <a:r>
              <a:rPr lang="de-DE" b="1" dirty="0"/>
              <a:t>Anwendungslogik Client</a:t>
            </a:r>
          </a:p>
          <a:p>
            <a:r>
              <a:rPr lang="de-DE" b="1" dirty="0"/>
              <a:t>Anwendungslogik Server</a:t>
            </a:r>
          </a:p>
          <a:p>
            <a:r>
              <a:rPr lang="de-DE" b="1" dirty="0" err="1"/>
              <a:t>Verteiltheit</a:t>
            </a:r>
            <a:r>
              <a:rPr lang="de-DE" b="1" dirty="0"/>
              <a:t> der Anwendungslogik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Font typeface="Wingdings 3" charset="2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12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03699-DF17-4E4A-9220-77FC015F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8624"/>
          </a:xfrm>
        </p:spPr>
        <p:txBody>
          <a:bodyPr/>
          <a:lstStyle/>
          <a:p>
            <a:r>
              <a:rPr lang="de-DE" dirty="0"/>
              <a:t>Datenbankmodell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D6EFD2-36D5-4986-862A-098541FD2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8593" y="1810139"/>
            <a:ext cx="7234813" cy="4512483"/>
          </a:xfrm>
        </p:spPr>
      </p:pic>
    </p:spTree>
    <p:extLst>
      <p:ext uri="{BB962C8B-B14F-4D97-AF65-F5344CB8AC3E}">
        <p14:creationId xmlns:p14="http://schemas.microsoft.com/office/powerpoint/2010/main" val="4042230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1354</Words>
  <Application>Microsoft Office PowerPoint</Application>
  <PresentationFormat>Breitbild</PresentationFormat>
  <Paragraphs>325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FoodUP</vt:lpstr>
      <vt:lpstr>FoodUP </vt:lpstr>
      <vt:lpstr> </vt:lpstr>
      <vt:lpstr> </vt:lpstr>
      <vt:lpstr>Usability Goals</vt:lpstr>
      <vt:lpstr>Screen Design Standards</vt:lpstr>
      <vt:lpstr>Iteration des Architekturmodells</vt:lpstr>
      <vt:lpstr>Systemarchitektur </vt:lpstr>
      <vt:lpstr>Datenbankmodell </vt:lpstr>
      <vt:lpstr>Benutzer &amp; Einkaufsliste Ressource</vt:lpstr>
      <vt:lpstr>Inventar, Produkt &amp; Wegwerfverhalten Ressource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FoodUP</dc:title>
  <dc:creator>Ragna Knes</dc:creator>
  <cp:lastModifiedBy>Ragna Knes</cp:lastModifiedBy>
  <cp:revision>16</cp:revision>
  <dcterms:created xsi:type="dcterms:W3CDTF">2020-01-12T19:36:09Z</dcterms:created>
  <dcterms:modified xsi:type="dcterms:W3CDTF">2020-01-12T21:23:31Z</dcterms:modified>
</cp:coreProperties>
</file>