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DF3868-136D-49A5-8316-9CA87003E9A5}">
  <a:tblStyle styleId="{8CDF3868-136D-49A5-8316-9CA87003E9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5.xml"/><Relationship Id="rId22" Type="http://schemas.openxmlformats.org/officeDocument/2006/relationships/font" Target="fonts/OldStandardTT-italic.fntdata"/><Relationship Id="rId10" Type="http://schemas.openxmlformats.org/officeDocument/2006/relationships/slide" Target="slides/slide4.xml"/><Relationship Id="rId21" Type="http://schemas.openxmlformats.org/officeDocument/2006/relationships/font" Target="fonts/OldStandardTT-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406648705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40664870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406648705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40664870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406648705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4066487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78b71b691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78b71b6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406648705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40664870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40664870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4066487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406648705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4066487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406648705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4066487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406648705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40664870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406648705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40664870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406648705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40664870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600"/>
              <a:t>CubeSat Dynamics Simulation</a:t>
            </a:r>
            <a:endParaRPr b="1" sz="4600"/>
          </a:p>
        </p:txBody>
      </p:sp>
      <p:sp>
        <p:nvSpPr>
          <p:cNvPr id="60" name="Google Shape;60;p13"/>
          <p:cNvSpPr txBox="1"/>
          <p:nvPr>
            <p:ph idx="4294967295" type="subTitle"/>
          </p:nvPr>
        </p:nvSpPr>
        <p:spPr>
          <a:xfrm>
            <a:off x="806275" y="3558814"/>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a:solidFill>
                  <a:schemeClr val="lt1"/>
                </a:solidFill>
              </a:rPr>
              <a:t>Sprint 02</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600"/>
              <a:t>Overview of model blocks</a:t>
            </a:r>
            <a:endParaRPr/>
          </a:p>
        </p:txBody>
      </p:sp>
      <p:sp>
        <p:nvSpPr>
          <p:cNvPr id="119" name="Google Shape;119;p22"/>
          <p:cNvSpPr txBox="1"/>
          <p:nvPr>
            <p:ph idx="1" type="body"/>
          </p:nvPr>
        </p:nvSpPr>
        <p:spPr>
          <a:xfrm>
            <a:off x="311700" y="1171600"/>
            <a:ext cx="60501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rPr lang="en" sz="2000"/>
              <a:t>Environment Block</a:t>
            </a:r>
            <a:endParaRPr sz="2000"/>
          </a:p>
          <a:p>
            <a:pPr indent="-355600" lvl="0" marL="457200" rtl="0" algn="l">
              <a:lnSpc>
                <a:spcPct val="100000"/>
              </a:lnSpc>
              <a:spcBef>
                <a:spcPts val="0"/>
              </a:spcBef>
              <a:spcAft>
                <a:spcPts val="0"/>
              </a:spcAft>
              <a:buSzPts val="2000"/>
              <a:buChar char="●"/>
            </a:pPr>
            <a:r>
              <a:rPr lang="en" sz="2000"/>
              <a:t>Takes inputs from dynamics blocks and gives output informations regarding the environment of the satellite.</a:t>
            </a:r>
            <a:endParaRPr sz="2000"/>
          </a:p>
          <a:p>
            <a:pPr indent="0" lvl="0" marL="457200" rtl="0" algn="l">
              <a:lnSpc>
                <a:spcPct val="100000"/>
              </a:lnSpc>
              <a:spcBef>
                <a:spcPts val="0"/>
              </a:spcBef>
              <a:spcAft>
                <a:spcPts val="0"/>
              </a:spcAft>
              <a:buNone/>
            </a:pPr>
            <a:r>
              <a:rPr lang="en" sz="2000"/>
              <a:t> </a:t>
            </a:r>
            <a:endParaRPr sz="2000"/>
          </a:p>
          <a:p>
            <a:pPr indent="0" lvl="0" marL="457200" rtl="0" algn="l">
              <a:lnSpc>
                <a:spcPct val="100000"/>
              </a:lnSpc>
              <a:spcBef>
                <a:spcPts val="0"/>
              </a:spcBef>
              <a:spcAft>
                <a:spcPts val="0"/>
              </a:spcAft>
              <a:buNone/>
            </a:pPr>
            <a:r>
              <a:t/>
            </a:r>
            <a:endParaRPr sz="2000"/>
          </a:p>
        </p:txBody>
      </p:sp>
      <p:pic>
        <p:nvPicPr>
          <p:cNvPr id="120" name="Google Shape;120;p22"/>
          <p:cNvPicPr preferRelativeResize="0"/>
          <p:nvPr/>
        </p:nvPicPr>
        <p:blipFill>
          <a:blip r:embed="rId3">
            <a:alphaModFix/>
          </a:blip>
          <a:stretch>
            <a:fillRect/>
          </a:stretch>
        </p:blipFill>
        <p:spPr>
          <a:xfrm>
            <a:off x="6537675" y="1171600"/>
            <a:ext cx="2477401" cy="37101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600"/>
              <a:t>Overview of model blocks</a:t>
            </a:r>
            <a:endParaRPr/>
          </a:p>
        </p:txBody>
      </p:sp>
      <p:sp>
        <p:nvSpPr>
          <p:cNvPr id="126" name="Google Shape;126;p23"/>
          <p:cNvSpPr txBox="1"/>
          <p:nvPr>
            <p:ph idx="1" type="body"/>
          </p:nvPr>
        </p:nvSpPr>
        <p:spPr>
          <a:xfrm>
            <a:off x="311700" y="1171600"/>
            <a:ext cx="60501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rPr lang="en" sz="2000"/>
              <a:t>Torque Block</a:t>
            </a:r>
            <a:endParaRPr sz="2000"/>
          </a:p>
          <a:p>
            <a:pPr indent="-355600" lvl="0" marL="457200" rtl="0" algn="l">
              <a:lnSpc>
                <a:spcPct val="100000"/>
              </a:lnSpc>
              <a:spcBef>
                <a:spcPts val="0"/>
              </a:spcBef>
              <a:spcAft>
                <a:spcPts val="0"/>
              </a:spcAft>
              <a:buSzPts val="2000"/>
              <a:buChar char="●"/>
            </a:pPr>
            <a:r>
              <a:rPr lang="en" sz="2000"/>
              <a:t>Takes external torque with respect to LVLH frame, reaction wheel torque with respect to body frame and magnetic moment as well as field with respect to body frame, as well as quaternion from dynamics block, and runs scripts and blocks to output net torque with respect to body frame.</a:t>
            </a:r>
            <a:endParaRPr sz="2000"/>
          </a:p>
          <a:p>
            <a:pPr indent="0" lvl="0" marL="457200" rtl="0" algn="l">
              <a:lnSpc>
                <a:spcPct val="100000"/>
              </a:lnSpc>
              <a:spcBef>
                <a:spcPts val="0"/>
              </a:spcBef>
              <a:spcAft>
                <a:spcPts val="0"/>
              </a:spcAft>
              <a:buNone/>
            </a:pPr>
            <a:r>
              <a:rPr lang="en" sz="2000"/>
              <a:t> </a:t>
            </a:r>
            <a:endParaRPr sz="2000"/>
          </a:p>
          <a:p>
            <a:pPr indent="0" lvl="0" marL="457200" rtl="0" algn="l">
              <a:lnSpc>
                <a:spcPct val="100000"/>
              </a:lnSpc>
              <a:spcBef>
                <a:spcPts val="0"/>
              </a:spcBef>
              <a:spcAft>
                <a:spcPts val="0"/>
              </a:spcAft>
              <a:buNone/>
            </a:pPr>
            <a:r>
              <a:t/>
            </a:r>
            <a:endParaRPr sz="2000"/>
          </a:p>
        </p:txBody>
      </p:sp>
      <p:pic>
        <p:nvPicPr>
          <p:cNvPr id="127" name="Google Shape;127;p23"/>
          <p:cNvPicPr preferRelativeResize="0"/>
          <p:nvPr/>
        </p:nvPicPr>
        <p:blipFill>
          <a:blip r:embed="rId3">
            <a:alphaModFix/>
          </a:blip>
          <a:stretch>
            <a:fillRect/>
          </a:stretch>
        </p:blipFill>
        <p:spPr>
          <a:xfrm>
            <a:off x="6443750" y="1915225"/>
            <a:ext cx="2477400" cy="17061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600"/>
              <a:t>Overview of model blocks</a:t>
            </a:r>
            <a:endParaRPr/>
          </a:p>
        </p:txBody>
      </p:sp>
      <p:sp>
        <p:nvSpPr>
          <p:cNvPr id="133" name="Google Shape;133;p24"/>
          <p:cNvSpPr txBox="1"/>
          <p:nvPr>
            <p:ph idx="1" type="body"/>
          </p:nvPr>
        </p:nvSpPr>
        <p:spPr>
          <a:xfrm>
            <a:off x="311700" y="1171600"/>
            <a:ext cx="60501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rPr lang="en" sz="2000"/>
              <a:t>Dynamics Block</a:t>
            </a:r>
            <a:endParaRPr sz="2000"/>
          </a:p>
          <a:p>
            <a:pPr indent="-355600" lvl="0" marL="457200" rtl="0" algn="l">
              <a:lnSpc>
                <a:spcPct val="100000"/>
              </a:lnSpc>
              <a:spcBef>
                <a:spcPts val="0"/>
              </a:spcBef>
              <a:spcAft>
                <a:spcPts val="0"/>
              </a:spcAft>
              <a:buSzPts val="2000"/>
              <a:buChar char="●"/>
            </a:pPr>
            <a:r>
              <a:rPr lang="en" sz="2000"/>
              <a:t>Takes net force(other than gravity) wrt ICRF as input and outputs the orbital propagation(pv, vv and time)</a:t>
            </a:r>
            <a:endParaRPr sz="2000"/>
          </a:p>
          <a:p>
            <a:pPr indent="-355600" lvl="0" marL="457200" rtl="0" algn="l">
              <a:lnSpc>
                <a:spcPct val="100000"/>
              </a:lnSpc>
              <a:spcBef>
                <a:spcPts val="0"/>
              </a:spcBef>
              <a:spcAft>
                <a:spcPts val="0"/>
              </a:spcAft>
              <a:buSzPts val="2000"/>
              <a:buChar char="●"/>
            </a:pPr>
            <a:r>
              <a:rPr lang="en" sz="2000"/>
              <a:t>Takes net torque with respect to body frame from torque block, and uses 6DOF block from aerospace toolkit to simulate the dynamics of the satellite and output quaternion.</a:t>
            </a:r>
            <a:endParaRPr sz="2000"/>
          </a:p>
          <a:p>
            <a:pPr indent="0" lvl="0" marL="45720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rPr lang="en" sz="2000"/>
              <a:t> </a:t>
            </a:r>
            <a:endParaRPr sz="2000"/>
          </a:p>
          <a:p>
            <a:pPr indent="0" lvl="0" marL="457200" rtl="0" algn="l">
              <a:lnSpc>
                <a:spcPct val="100000"/>
              </a:lnSpc>
              <a:spcBef>
                <a:spcPts val="0"/>
              </a:spcBef>
              <a:spcAft>
                <a:spcPts val="0"/>
              </a:spcAft>
              <a:buNone/>
            </a:pPr>
            <a:r>
              <a:t/>
            </a:r>
            <a:endParaRPr sz="2000"/>
          </a:p>
        </p:txBody>
      </p:sp>
      <p:pic>
        <p:nvPicPr>
          <p:cNvPr id="134" name="Google Shape;134;p24"/>
          <p:cNvPicPr preferRelativeResize="0"/>
          <p:nvPr/>
        </p:nvPicPr>
        <p:blipFill>
          <a:blip r:embed="rId3">
            <a:alphaModFix/>
          </a:blip>
          <a:stretch>
            <a:fillRect/>
          </a:stretch>
        </p:blipFill>
        <p:spPr>
          <a:xfrm>
            <a:off x="6443750" y="1656875"/>
            <a:ext cx="2477400" cy="28531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600"/>
              <a:t>Pendencies</a:t>
            </a:r>
            <a:endParaRPr/>
          </a:p>
        </p:txBody>
      </p:sp>
      <p:sp>
        <p:nvSpPr>
          <p:cNvPr id="140" name="Google Shape;140;p25"/>
          <p:cNvSpPr txBox="1"/>
          <p:nvPr>
            <p:ph idx="1" type="body"/>
          </p:nvPr>
        </p:nvSpPr>
        <p:spPr>
          <a:xfrm>
            <a:off x="311700" y="1171600"/>
            <a:ext cx="83805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SzPts val="2000"/>
              <a:buChar char="●"/>
            </a:pPr>
            <a:r>
              <a:rPr lang="en" sz="2000"/>
              <a:t>More detailed documentation of each part of the model</a:t>
            </a:r>
            <a:endParaRPr sz="2000"/>
          </a:p>
          <a:p>
            <a:pPr indent="-355600" lvl="0" marL="457200" rtl="0" algn="l">
              <a:lnSpc>
                <a:spcPct val="100000"/>
              </a:lnSpc>
              <a:spcBef>
                <a:spcPts val="0"/>
              </a:spcBef>
              <a:spcAft>
                <a:spcPts val="0"/>
              </a:spcAft>
              <a:buSzPts val="2000"/>
              <a:buChar char="●"/>
            </a:pPr>
            <a:r>
              <a:rPr lang="en" sz="2000"/>
              <a:t>Accounting for albedo and shadow in solar vector</a:t>
            </a:r>
            <a:endParaRPr sz="2000"/>
          </a:p>
          <a:p>
            <a:pPr indent="-355600" lvl="0" marL="457200" rtl="0" algn="l">
              <a:lnSpc>
                <a:spcPct val="100000"/>
              </a:lnSpc>
              <a:spcBef>
                <a:spcPts val="0"/>
              </a:spcBef>
              <a:spcAft>
                <a:spcPts val="0"/>
              </a:spcAft>
              <a:buSzPts val="2000"/>
              <a:buChar char="●"/>
            </a:pPr>
            <a:r>
              <a:rPr lang="en" sz="2000"/>
              <a:t>Modelling of reaction wheel</a:t>
            </a:r>
            <a:endParaRPr sz="2000"/>
          </a:p>
          <a:p>
            <a:pPr indent="-355600" lvl="0" marL="457200" rtl="0" algn="l">
              <a:lnSpc>
                <a:spcPct val="100000"/>
              </a:lnSpc>
              <a:spcBef>
                <a:spcPts val="0"/>
              </a:spcBef>
              <a:spcAft>
                <a:spcPts val="0"/>
              </a:spcAft>
              <a:buSzPts val="2000"/>
              <a:buChar char="●"/>
            </a:pPr>
            <a:r>
              <a:rPr lang="en" sz="2000"/>
              <a:t>Linearised reduced order control model</a:t>
            </a:r>
            <a:endParaRPr sz="2000"/>
          </a:p>
          <a:p>
            <a:pPr indent="0" lvl="0" marL="457200" rtl="0" algn="l">
              <a:lnSpc>
                <a:spcPct val="100000"/>
              </a:lnSpc>
              <a:spcBef>
                <a:spcPts val="0"/>
              </a:spcBef>
              <a:spcAft>
                <a:spcPts val="0"/>
              </a:spcAft>
              <a:buNone/>
            </a:pPr>
            <a:r>
              <a:rPr lang="en" sz="2000"/>
              <a:t> </a:t>
            </a:r>
            <a:endParaRPr sz="2000"/>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600"/>
              <a:t>Prerequisites to use the model</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MATLAB and Simulink installed with versions R2023b or later</a:t>
            </a:r>
            <a:endParaRPr sz="2000"/>
          </a:p>
          <a:p>
            <a:pPr indent="-355600" lvl="0" marL="457200" rtl="0" algn="l">
              <a:lnSpc>
                <a:spcPct val="100000"/>
              </a:lnSpc>
              <a:spcBef>
                <a:spcPts val="0"/>
              </a:spcBef>
              <a:spcAft>
                <a:spcPts val="0"/>
              </a:spcAft>
              <a:buSzPts val="2000"/>
              <a:buChar char="●"/>
            </a:pPr>
            <a:r>
              <a:rPr lang="en" sz="2000"/>
              <a:t>Aerospace Toolkit and Aerospace Blockset installed.</a:t>
            </a:r>
            <a:endParaRPr sz="2000"/>
          </a:p>
          <a:p>
            <a:pPr indent="-355600" lvl="0" marL="457200" rtl="0" algn="l">
              <a:lnSpc>
                <a:spcPct val="100000"/>
              </a:lnSpc>
              <a:spcBef>
                <a:spcPts val="0"/>
              </a:spcBef>
              <a:spcAft>
                <a:spcPts val="0"/>
              </a:spcAft>
              <a:buSzPts val="2000"/>
              <a:buChar char="●"/>
            </a:pPr>
            <a:r>
              <a:rPr lang="en" sz="2000"/>
              <a:t>Geodetic Toolbox and Mapping Toolbox installed.</a:t>
            </a:r>
            <a:endParaRPr sz="2000"/>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600"/>
              <a:t>How to use the model</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Unzip the cubesat_dynamics_sim file.</a:t>
            </a:r>
            <a:endParaRPr sz="2000"/>
          </a:p>
          <a:p>
            <a:pPr indent="-355600" lvl="0" marL="457200" rtl="0" algn="l">
              <a:lnSpc>
                <a:spcPct val="100000"/>
              </a:lnSpc>
              <a:spcBef>
                <a:spcPts val="0"/>
              </a:spcBef>
              <a:spcAft>
                <a:spcPts val="0"/>
              </a:spcAft>
              <a:buSzPts val="2000"/>
              <a:buChar char="●"/>
            </a:pPr>
            <a:r>
              <a:rPr lang="en" sz="2000"/>
              <a:t>Open the folder, and open the parent_model.slx file.</a:t>
            </a:r>
            <a:endParaRPr sz="2000"/>
          </a:p>
          <a:p>
            <a:pPr indent="-355600" lvl="0" marL="457200" rtl="0" algn="l">
              <a:lnSpc>
                <a:spcPct val="100000"/>
              </a:lnSpc>
              <a:spcBef>
                <a:spcPts val="0"/>
              </a:spcBef>
              <a:spcAft>
                <a:spcPts val="0"/>
              </a:spcAft>
              <a:buSzPts val="2000"/>
              <a:buChar char="●"/>
            </a:pPr>
            <a:r>
              <a:rPr lang="en" sz="2000"/>
              <a:t>This will open simulink and popup a dialog box, choose “Open Project and Model”</a:t>
            </a:r>
            <a:endParaRPr sz="2000"/>
          </a:p>
          <a:p>
            <a:pPr indent="0" lvl="0" marL="457200" rtl="0" algn="l">
              <a:lnSpc>
                <a:spcPct val="100000"/>
              </a:lnSpc>
              <a:spcBef>
                <a:spcPts val="0"/>
              </a:spcBef>
              <a:spcAft>
                <a:spcPts val="0"/>
              </a:spcAft>
              <a:buNone/>
            </a:pPr>
            <a:r>
              <a:t/>
            </a:r>
            <a:endParaRPr sz="2000"/>
          </a:p>
        </p:txBody>
      </p:sp>
      <p:pic>
        <p:nvPicPr>
          <p:cNvPr id="73" name="Google Shape;73;p15"/>
          <p:cNvPicPr preferRelativeResize="0"/>
          <p:nvPr/>
        </p:nvPicPr>
        <p:blipFill>
          <a:blip r:embed="rId3">
            <a:alphaModFix/>
          </a:blip>
          <a:stretch>
            <a:fillRect/>
          </a:stretch>
        </p:blipFill>
        <p:spPr>
          <a:xfrm>
            <a:off x="826200" y="2571738"/>
            <a:ext cx="5448300" cy="176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600"/>
              <a:t>How to use the model</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Once the project opens, first set the parameters of the satellite and mission using the ‘setparams.m’ matlab script in the project- follow the instructions given in the comments of the script.</a:t>
            </a:r>
            <a:endParaRPr sz="2000"/>
          </a:p>
          <a:p>
            <a:pPr indent="-355600" lvl="0" marL="457200" rtl="0" algn="l">
              <a:lnSpc>
                <a:spcPct val="100000"/>
              </a:lnSpc>
              <a:spcBef>
                <a:spcPts val="0"/>
              </a:spcBef>
              <a:spcAft>
                <a:spcPts val="0"/>
              </a:spcAft>
              <a:buSzPts val="2000"/>
              <a:buChar char="●"/>
            </a:pPr>
            <a:r>
              <a:rPr lang="en" sz="2000"/>
              <a:t>Make sure to run this file irrespective of whether you have made any changes.</a:t>
            </a:r>
            <a:endParaRPr sz="2000"/>
          </a:p>
          <a:p>
            <a:pPr indent="0" lvl="0" marL="457200" rtl="0" algn="l">
              <a:lnSpc>
                <a:spcPct val="100000"/>
              </a:lnSpc>
              <a:spcBef>
                <a:spcPts val="0"/>
              </a:spcBef>
              <a:spcAft>
                <a:spcPts val="0"/>
              </a:spcAft>
              <a:buNone/>
            </a:pPr>
            <a:r>
              <a:rPr lang="en" sz="2000"/>
              <a:t> </a:t>
            </a:r>
            <a:endParaRPr sz="2000"/>
          </a:p>
          <a:p>
            <a:pPr indent="0" lvl="0" marL="457200" rtl="0" algn="l">
              <a:lnSpc>
                <a:spcPct val="100000"/>
              </a:lnSpc>
              <a:spcBef>
                <a:spcPts val="0"/>
              </a:spcBef>
              <a:spcAft>
                <a:spcPts val="0"/>
              </a:spcAft>
              <a:buNone/>
            </a:pPr>
            <a:r>
              <a:t/>
            </a:r>
            <a:endParaRPr sz="2000"/>
          </a:p>
        </p:txBody>
      </p:sp>
      <p:pic>
        <p:nvPicPr>
          <p:cNvPr id="80" name="Google Shape;80;p16"/>
          <p:cNvPicPr preferRelativeResize="0"/>
          <p:nvPr/>
        </p:nvPicPr>
        <p:blipFill>
          <a:blip r:embed="rId3">
            <a:alphaModFix/>
          </a:blip>
          <a:stretch>
            <a:fillRect/>
          </a:stretch>
        </p:blipFill>
        <p:spPr>
          <a:xfrm>
            <a:off x="1753148" y="2841600"/>
            <a:ext cx="6034900" cy="201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600"/>
              <a:t>How to use the model</a:t>
            </a:r>
            <a:endParaRPr/>
          </a:p>
        </p:txBody>
      </p:sp>
      <p:sp>
        <p:nvSpPr>
          <p:cNvPr id="86" name="Google Shape;86;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SzPts val="2000"/>
              <a:buChar char="●"/>
            </a:pPr>
            <a:r>
              <a:rPr lang="en" sz="2000"/>
              <a:t>The simulation will run from the parent_model.slx file. This has two blocks: ‘configuring_inputs’ and ‘finalsim’</a:t>
            </a:r>
            <a:endParaRPr sz="2000"/>
          </a:p>
          <a:p>
            <a:pPr indent="-355600" lvl="0" marL="457200" rtl="0" algn="l">
              <a:lnSpc>
                <a:spcPct val="100000"/>
              </a:lnSpc>
              <a:spcBef>
                <a:spcPts val="0"/>
              </a:spcBef>
              <a:spcAft>
                <a:spcPts val="0"/>
              </a:spcAft>
              <a:buSzPts val="2000"/>
              <a:buChar char="●"/>
            </a:pPr>
            <a:r>
              <a:rPr lang="en" sz="2000"/>
              <a:t>The ‘finalsim’ block is actually running the simulation and takes four inputs. This block does not need to be tuned, edited, etc. by the user of the model who does not want to get into the nitty gritties.</a:t>
            </a:r>
            <a:endParaRPr sz="2000"/>
          </a:p>
          <a:p>
            <a:pPr indent="-355600" lvl="0" marL="457200" rtl="0" algn="l">
              <a:lnSpc>
                <a:spcPct val="100000"/>
              </a:lnSpc>
              <a:spcBef>
                <a:spcPts val="0"/>
              </a:spcBef>
              <a:spcAft>
                <a:spcPts val="0"/>
              </a:spcAft>
              <a:buSzPts val="2000"/>
              <a:buChar char="●"/>
            </a:pPr>
            <a:r>
              <a:rPr lang="en" sz="2000"/>
              <a:t>The four inputs, are given to this block by the ‘configuring_inputs’ block. These are the inputs that need to be tuned by the user based on the type of simulation that he/she wants to run, and the user can do so by opening this block. For now random test signals have been given.</a:t>
            </a:r>
            <a:endParaRPr sz="2000"/>
          </a:p>
          <a:p>
            <a:pPr indent="0" lvl="0" marL="457200" rtl="0" algn="l">
              <a:lnSpc>
                <a:spcPct val="100000"/>
              </a:lnSpc>
              <a:spcBef>
                <a:spcPts val="0"/>
              </a:spcBef>
              <a:spcAft>
                <a:spcPts val="0"/>
              </a:spcAft>
              <a:buNone/>
            </a:pPr>
            <a:r>
              <a:rPr lang="en" sz="2000"/>
              <a:t> </a:t>
            </a:r>
            <a:endParaRPr sz="2000"/>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600"/>
              <a:t>How to use the model</a:t>
            </a:r>
            <a:endParaRPr/>
          </a:p>
        </p:txBody>
      </p:sp>
      <p:sp>
        <p:nvSpPr>
          <p:cNvPr id="92" name="Google Shape;92;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rPr lang="en" sz="2000"/>
              <a:t> </a:t>
            </a:r>
            <a:endParaRPr sz="2000"/>
          </a:p>
          <a:p>
            <a:pPr indent="0" lvl="0" marL="457200" rtl="0" algn="l">
              <a:lnSpc>
                <a:spcPct val="100000"/>
              </a:lnSpc>
              <a:spcBef>
                <a:spcPts val="0"/>
              </a:spcBef>
              <a:spcAft>
                <a:spcPts val="0"/>
              </a:spcAft>
              <a:buNone/>
            </a:pPr>
            <a:r>
              <a:t/>
            </a:r>
            <a:endParaRPr sz="2000"/>
          </a:p>
        </p:txBody>
      </p:sp>
      <p:pic>
        <p:nvPicPr>
          <p:cNvPr id="93" name="Google Shape;93;p18"/>
          <p:cNvPicPr preferRelativeResize="0"/>
          <p:nvPr/>
        </p:nvPicPr>
        <p:blipFill rotWithShape="1">
          <a:blip r:embed="rId3">
            <a:alphaModFix/>
          </a:blip>
          <a:srcRect b="-8704" l="-12675" r="-805" t="-4777"/>
          <a:stretch/>
        </p:blipFill>
        <p:spPr>
          <a:xfrm>
            <a:off x="-422750" y="1418204"/>
            <a:ext cx="9144000" cy="30659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311700" y="138200"/>
            <a:ext cx="8520600" cy="3397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2000"/>
              <a:t>         Inputs to configure_inputs        </a:t>
            </a:r>
            <a:r>
              <a:rPr lang="en" sz="2000"/>
              <a:t>     Outputs from finalsim</a:t>
            </a:r>
            <a:r>
              <a:rPr lang="en" sz="2000"/>
              <a:t>  </a:t>
            </a:r>
            <a:endParaRPr sz="2000"/>
          </a:p>
        </p:txBody>
      </p:sp>
      <p:graphicFrame>
        <p:nvGraphicFramePr>
          <p:cNvPr id="99" name="Google Shape;99;p19"/>
          <p:cNvGraphicFramePr/>
          <p:nvPr/>
        </p:nvGraphicFramePr>
        <p:xfrm>
          <a:off x="1187375" y="542800"/>
          <a:ext cx="3000000" cy="3000000"/>
        </p:xfrm>
        <a:graphic>
          <a:graphicData uri="http://schemas.openxmlformats.org/drawingml/2006/table">
            <a:tbl>
              <a:tblPr>
                <a:noFill/>
                <a:tableStyleId>{8CDF3868-136D-49A5-8316-9CA87003E9A5}</a:tableStyleId>
              </a:tblPr>
              <a:tblGrid>
                <a:gridCol w="3619500"/>
                <a:gridCol w="3619500"/>
              </a:tblGrid>
              <a:tr h="381000">
                <a:tc>
                  <a:txBody>
                    <a:bodyPr/>
                    <a:lstStyle/>
                    <a:p>
                      <a:pPr indent="0" lvl="0" marL="0" rtl="0" algn="l">
                        <a:spcBef>
                          <a:spcPts val="0"/>
                        </a:spcBef>
                        <a:spcAft>
                          <a:spcPts val="0"/>
                        </a:spcAft>
                        <a:buNone/>
                      </a:pPr>
                      <a:r>
                        <a:rPr lang="en" sz="1000"/>
                        <a:t>F_ICRF- net external force(with respect to the ICRF/ECI frame)</a:t>
                      </a:r>
                      <a:endParaRPr sz="1000"/>
                    </a:p>
                  </a:txBody>
                  <a:tcPr marT="91425" marB="91425" marR="91425" marL="91425"/>
                </a:tc>
                <a:tc>
                  <a:txBody>
                    <a:bodyPr/>
                    <a:lstStyle/>
                    <a:p>
                      <a:pPr indent="0" lvl="0" marL="0" rtl="0" algn="l">
                        <a:spcBef>
                          <a:spcPts val="0"/>
                        </a:spcBef>
                        <a:spcAft>
                          <a:spcPts val="0"/>
                        </a:spcAft>
                        <a:buNone/>
                      </a:pPr>
                      <a:r>
                        <a:rPr lang="en" sz="1000"/>
                        <a:t>j</a:t>
                      </a:r>
                      <a:r>
                        <a:rPr lang="en" sz="1000"/>
                        <a:t>uliandate - the live juliandate as the sim runs.</a:t>
                      </a:r>
                      <a:endParaRPr sz="1000"/>
                    </a:p>
                  </a:txBody>
                  <a:tcPr marT="91425" marB="91425" marR="91425" marL="91425"/>
                </a:tc>
              </a:tr>
              <a:tr h="381000">
                <a:tc>
                  <a:txBody>
                    <a:bodyPr/>
                    <a:lstStyle/>
                    <a:p>
                      <a:pPr indent="0" lvl="0" marL="0" rtl="0" algn="l">
                        <a:spcBef>
                          <a:spcPts val="0"/>
                        </a:spcBef>
                        <a:spcAft>
                          <a:spcPts val="0"/>
                        </a:spcAft>
                        <a:buNone/>
                      </a:pPr>
                      <a:r>
                        <a:rPr lang="en" sz="1000"/>
                        <a:t>T_RW_BODY- signal for the torque of the reaction wheel model with respect to the body frame</a:t>
                      </a:r>
                      <a:endParaRPr sz="1000"/>
                    </a:p>
                  </a:txBody>
                  <a:tcPr marT="91425" marB="91425" marR="91425" marL="91425"/>
                </a:tc>
                <a:tc>
                  <a:txBody>
                    <a:bodyPr/>
                    <a:lstStyle/>
                    <a:p>
                      <a:pPr indent="0" lvl="0" marL="0" rtl="0" algn="l">
                        <a:spcBef>
                          <a:spcPts val="0"/>
                        </a:spcBef>
                        <a:spcAft>
                          <a:spcPts val="0"/>
                        </a:spcAft>
                        <a:buNone/>
                      </a:pPr>
                      <a:r>
                        <a:rPr lang="en" sz="1000"/>
                        <a:t>p</a:t>
                      </a:r>
                      <a:r>
                        <a:rPr lang="en" sz="1000"/>
                        <a:t>v_icrf - position vector of the satellite wrt ICRF frame</a:t>
                      </a:r>
                      <a:endParaRPr sz="1000"/>
                    </a:p>
                  </a:txBody>
                  <a:tcPr marT="91425" marB="91425" marR="91425" marL="91425"/>
                </a:tc>
              </a:tr>
              <a:tr h="381000">
                <a:tc>
                  <a:txBody>
                    <a:bodyPr/>
                    <a:lstStyle/>
                    <a:p>
                      <a:pPr indent="0" lvl="0" marL="0" rtl="0" algn="l">
                        <a:spcBef>
                          <a:spcPts val="0"/>
                        </a:spcBef>
                        <a:spcAft>
                          <a:spcPts val="0"/>
                        </a:spcAft>
                        <a:buNone/>
                      </a:pPr>
                      <a:r>
                        <a:rPr lang="en" sz="1000"/>
                        <a:t>T_EXT_LVLH - external disturbance torque to satellite with respect to LVLH frame</a:t>
                      </a:r>
                      <a:endParaRPr sz="1000"/>
                    </a:p>
                  </a:txBody>
                  <a:tcPr marT="91425" marB="91425" marR="91425" marL="91425"/>
                </a:tc>
                <a:tc>
                  <a:txBody>
                    <a:bodyPr/>
                    <a:lstStyle/>
                    <a:p>
                      <a:pPr indent="0" lvl="0" marL="0" rtl="0" algn="l">
                        <a:spcBef>
                          <a:spcPts val="0"/>
                        </a:spcBef>
                        <a:spcAft>
                          <a:spcPts val="0"/>
                        </a:spcAft>
                        <a:buNone/>
                      </a:pPr>
                      <a:r>
                        <a:rPr lang="en" sz="1000"/>
                        <a:t>v</a:t>
                      </a:r>
                      <a:r>
                        <a:rPr lang="en" sz="1000"/>
                        <a:t>v_icrf - velocity vector of the satellite wrt ICRF frame</a:t>
                      </a:r>
                      <a:endParaRPr sz="1000"/>
                    </a:p>
                  </a:txBody>
                  <a:tcPr marT="91425" marB="91425" marR="91425" marL="91425"/>
                </a:tc>
              </a:tr>
              <a:tr h="381000">
                <a:tc>
                  <a:txBody>
                    <a:bodyPr/>
                    <a:lstStyle/>
                    <a:p>
                      <a:pPr indent="0" lvl="0" marL="0" rtl="0" algn="l">
                        <a:spcBef>
                          <a:spcPts val="0"/>
                        </a:spcBef>
                        <a:spcAft>
                          <a:spcPts val="0"/>
                        </a:spcAft>
                        <a:buNone/>
                      </a:pPr>
                      <a:r>
                        <a:rPr lang="en" sz="1000"/>
                        <a:t>MAG_MOMENT_BODY - magnetic moment vector of the magnetorquers with respect to body frame.</a:t>
                      </a:r>
                      <a:endParaRPr sz="1000"/>
                    </a:p>
                  </a:txBody>
                  <a:tcPr marT="91425" marB="91425" marR="91425" marL="91425"/>
                </a:tc>
                <a:tc>
                  <a:txBody>
                    <a:bodyPr/>
                    <a:lstStyle/>
                    <a:p>
                      <a:pPr indent="0" lvl="0" marL="0" rtl="0" algn="l">
                        <a:spcBef>
                          <a:spcPts val="0"/>
                        </a:spcBef>
                        <a:spcAft>
                          <a:spcPts val="0"/>
                        </a:spcAft>
                        <a:buNone/>
                      </a:pPr>
                      <a:r>
                        <a:rPr lang="en" sz="1000"/>
                        <a:t>b</a:t>
                      </a:r>
                      <a:r>
                        <a:rPr lang="en" sz="1000"/>
                        <a:t>field_eci - the earth’s magnetic field as a function of live satellite position in eci frame</a:t>
                      </a:r>
                      <a:endParaRPr sz="1000"/>
                    </a:p>
                  </a:txBody>
                  <a:tcPr marT="91425" marB="91425" marR="91425" marL="91425"/>
                </a:tc>
              </a:tr>
              <a:tr h="357500">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b</a:t>
                      </a:r>
                      <a:r>
                        <a:rPr lang="en" sz="1000"/>
                        <a:t>field_body - the earth’s magnetic field as a function of live satellite position in body frame</a:t>
                      </a:r>
                      <a:endParaRPr sz="1000"/>
                    </a:p>
                  </a:txBody>
                  <a:tcPr marT="91425" marB="91425" marR="91425" marL="91425"/>
                </a:tc>
              </a:tr>
              <a:tr h="381000">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s</a:t>
                      </a:r>
                      <a:r>
                        <a:rPr lang="en" sz="1000"/>
                        <a:t>v_eci - same as b_eci but for solar vector</a:t>
                      </a:r>
                      <a:endParaRPr sz="1000"/>
                    </a:p>
                  </a:txBody>
                  <a:tcPr marT="91425" marB="91425" marR="91425" marL="91425"/>
                </a:tc>
              </a:tr>
              <a:tr h="381000">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s</a:t>
                      </a:r>
                      <a:r>
                        <a:rPr lang="en" sz="1000"/>
                        <a:t>v_body - same as b_body but for solar vector</a:t>
                      </a:r>
                      <a:endParaRPr sz="1000"/>
                    </a:p>
                  </a:txBody>
                  <a:tcPr marT="91425" marB="91425" marR="91425" marL="91425"/>
                </a:tc>
              </a:tr>
              <a:tr h="381000">
                <a:tc>
                  <a:txBody>
                    <a:bodyPr/>
                    <a:lstStyle/>
                    <a:p>
                      <a:pPr indent="0" lvl="0" marL="0" rtl="0" algn="l">
                        <a:spcBef>
                          <a:spcPts val="0"/>
                        </a:spcBef>
                        <a:spcAft>
                          <a:spcPts val="0"/>
                        </a:spcAft>
                        <a:buNone/>
                      </a:pPr>
                      <a:r>
                        <a:rPr lang="en" sz="1000"/>
                        <a:t>Note- ICRF and ECI are two names for one and the same frame</a:t>
                      </a:r>
                      <a:endParaRPr sz="1000"/>
                    </a:p>
                  </a:txBody>
                  <a:tcPr marT="91425" marB="91425" marR="91425" marL="91425"/>
                </a:tc>
                <a:tc>
                  <a:txBody>
                    <a:bodyPr/>
                    <a:lstStyle/>
                    <a:p>
                      <a:pPr indent="0" lvl="0" marL="0" rtl="0" algn="l">
                        <a:spcBef>
                          <a:spcPts val="0"/>
                        </a:spcBef>
                        <a:spcAft>
                          <a:spcPts val="0"/>
                        </a:spcAft>
                        <a:buNone/>
                      </a:pPr>
                      <a:r>
                        <a:rPr lang="en" sz="1000"/>
                        <a:t>q</a:t>
                      </a:r>
                      <a:r>
                        <a:rPr lang="en" sz="1000"/>
                        <a:t>uat_bodywrtlvlh - quaternion of the body frame of the satellite wrt the LVLH frame(orientation of the satellite)</a:t>
                      </a:r>
                      <a:endParaRPr sz="1000"/>
                    </a:p>
                    <a:p>
                      <a:pPr indent="0" lvl="0" marL="0" rtl="0" algn="l">
                        <a:spcBef>
                          <a:spcPts val="0"/>
                        </a:spcBef>
                        <a:spcAft>
                          <a:spcPts val="0"/>
                        </a:spcAft>
                        <a:buNone/>
                      </a:pPr>
                      <a:r>
                        <a:rPr lang="en" sz="1000"/>
                        <a:t>q</a:t>
                      </a:r>
                      <a:r>
                        <a:rPr lang="en" sz="1000"/>
                        <a:t>uatderivative- derivative of preceding quaternion</a:t>
                      </a:r>
                      <a:endParaRPr sz="1000"/>
                    </a:p>
                    <a:p>
                      <a:pPr indent="0" lvl="0" marL="0" rtl="0" algn="l">
                        <a:spcBef>
                          <a:spcPts val="0"/>
                        </a:spcBef>
                        <a:spcAft>
                          <a:spcPts val="0"/>
                        </a:spcAft>
                        <a:buNone/>
                      </a:pPr>
                      <a:r>
                        <a:rPr lang="en" sz="1000"/>
                        <a:t>o</a:t>
                      </a:r>
                      <a:r>
                        <a:rPr lang="en" sz="1000"/>
                        <a:t>mega_wrt_bodyframe- angular velocity vector wrt the body frame</a:t>
                      </a:r>
                      <a:endParaRPr sz="1000"/>
                    </a:p>
                    <a:p>
                      <a:pPr indent="0" lvl="0" marL="0" rtl="0" algn="l">
                        <a:spcBef>
                          <a:spcPts val="0"/>
                        </a:spcBef>
                        <a:spcAft>
                          <a:spcPts val="0"/>
                        </a:spcAft>
                        <a:buNone/>
                      </a:pPr>
                      <a:r>
                        <a:rPr lang="en" sz="1000"/>
                        <a:t>s</a:t>
                      </a:r>
                      <a:r>
                        <a:rPr lang="en" sz="1000"/>
                        <a:t>tate _vector - (pv_icrf, vv_icrf, quat_bodywrtlvlh, quatderivative)</a:t>
                      </a:r>
                      <a:endParaRPr sz="10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600"/>
              <a:t>How to use the model</a:t>
            </a:r>
            <a:endParaRPr/>
          </a:p>
        </p:txBody>
      </p:sp>
      <p:sp>
        <p:nvSpPr>
          <p:cNvPr id="105" name="Google Shape;105;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SzPts val="2000"/>
              <a:buChar char="●"/>
            </a:pPr>
            <a:r>
              <a:rPr lang="en" sz="2000"/>
              <a:t>Take desired results/signals from output ports.</a:t>
            </a:r>
            <a:endParaRPr sz="2000"/>
          </a:p>
          <a:p>
            <a:pPr indent="-355600" lvl="0" marL="457200" rtl="0" algn="l">
              <a:lnSpc>
                <a:spcPct val="100000"/>
              </a:lnSpc>
              <a:spcBef>
                <a:spcPts val="0"/>
              </a:spcBef>
              <a:spcAft>
                <a:spcPts val="0"/>
              </a:spcAft>
              <a:buSzPts val="2000"/>
              <a:buChar char="●"/>
            </a:pPr>
            <a:r>
              <a:rPr lang="en" sz="2000"/>
              <a:t>Run the simulation ‘parent_model.slx’</a:t>
            </a:r>
            <a:endParaRPr sz="2000"/>
          </a:p>
          <a:p>
            <a:pPr indent="-355600" lvl="0" marL="457200" rtl="0" algn="l">
              <a:lnSpc>
                <a:spcPct val="100000"/>
              </a:lnSpc>
              <a:spcBef>
                <a:spcPts val="0"/>
              </a:spcBef>
              <a:spcAft>
                <a:spcPts val="0"/>
              </a:spcAft>
              <a:buSzPts val="2000"/>
              <a:buChar char="●"/>
            </a:pPr>
            <a:r>
              <a:rPr lang="en" sz="2000"/>
              <a:t>Ignore warnings if any.</a:t>
            </a:r>
            <a:endParaRPr sz="2000"/>
          </a:p>
          <a:p>
            <a:pPr indent="0" lvl="0" marL="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rPr lang="en" sz="2000"/>
              <a:t> </a:t>
            </a:r>
            <a:endParaRPr sz="2000"/>
          </a:p>
          <a:p>
            <a:pPr indent="0" lvl="0" marL="457200" rtl="0" algn="l">
              <a:lnSpc>
                <a:spcPct val="100000"/>
              </a:lnSpc>
              <a:spcBef>
                <a:spcPts val="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600"/>
              <a:t>LVLH Frame</a:t>
            </a:r>
            <a:endParaRPr/>
          </a:p>
        </p:txBody>
      </p:sp>
      <p:pic>
        <p:nvPicPr>
          <p:cNvPr id="111" name="Google Shape;111;p21"/>
          <p:cNvPicPr preferRelativeResize="0"/>
          <p:nvPr/>
        </p:nvPicPr>
        <p:blipFill>
          <a:blip r:embed="rId3">
            <a:alphaModFix/>
          </a:blip>
          <a:stretch>
            <a:fillRect/>
          </a:stretch>
        </p:blipFill>
        <p:spPr>
          <a:xfrm>
            <a:off x="575150" y="1281075"/>
            <a:ext cx="6800850" cy="1123950"/>
          </a:xfrm>
          <a:prstGeom prst="rect">
            <a:avLst/>
          </a:prstGeom>
          <a:noFill/>
          <a:ln>
            <a:noFill/>
          </a:ln>
        </p:spPr>
      </p:pic>
      <p:pic>
        <p:nvPicPr>
          <p:cNvPr id="112" name="Google Shape;112;p21"/>
          <p:cNvPicPr preferRelativeResize="0"/>
          <p:nvPr/>
        </p:nvPicPr>
        <p:blipFill>
          <a:blip r:embed="rId4">
            <a:alphaModFix/>
          </a:blip>
          <a:stretch>
            <a:fillRect/>
          </a:stretch>
        </p:blipFill>
        <p:spPr>
          <a:xfrm>
            <a:off x="633875" y="2452000"/>
            <a:ext cx="3804682" cy="2433675"/>
          </a:xfrm>
          <a:prstGeom prst="rect">
            <a:avLst/>
          </a:prstGeom>
          <a:noFill/>
          <a:ln>
            <a:noFill/>
          </a:ln>
        </p:spPr>
      </p:pic>
      <p:sp>
        <p:nvSpPr>
          <p:cNvPr id="113" name="Google Shape;113;p21"/>
          <p:cNvSpPr txBox="1"/>
          <p:nvPr/>
        </p:nvSpPr>
        <p:spPr>
          <a:xfrm>
            <a:off x="4640900" y="2529475"/>
            <a:ext cx="4239300" cy="235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Useful to represent attitude because a certain orientation will have the same quaternion wrt this frame irrespective of where the satellite is in orbit</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