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12A9-7C38-474E-9318-883EF757700D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929E-36D4-4BF9-B7BA-2778CBA3B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86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12A9-7C38-474E-9318-883EF757700D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929E-36D4-4BF9-B7BA-2778CBA3B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23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12A9-7C38-474E-9318-883EF757700D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929E-36D4-4BF9-B7BA-2778CBA3B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76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12A9-7C38-474E-9318-883EF757700D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929E-36D4-4BF9-B7BA-2778CBA3B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12A9-7C38-474E-9318-883EF757700D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929E-36D4-4BF9-B7BA-2778CBA3B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79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12A9-7C38-474E-9318-883EF757700D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929E-36D4-4BF9-B7BA-2778CBA3B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66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12A9-7C38-474E-9318-883EF757700D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929E-36D4-4BF9-B7BA-2778CBA3B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69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12A9-7C38-474E-9318-883EF757700D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929E-36D4-4BF9-B7BA-2778CBA3B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52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12A9-7C38-474E-9318-883EF757700D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929E-36D4-4BF9-B7BA-2778CBA3B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88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12A9-7C38-474E-9318-883EF757700D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929E-36D4-4BF9-B7BA-2778CBA3B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65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12A9-7C38-474E-9318-883EF757700D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929E-36D4-4BF9-B7BA-2778CBA3B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3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E12A9-7C38-474E-9318-883EF757700D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B929E-36D4-4BF9-B7BA-2778CBA3B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61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052736"/>
            <a:ext cx="7772400" cy="1470025"/>
          </a:xfrm>
        </p:spPr>
        <p:txBody>
          <a:bodyPr>
            <a:normAutofit/>
          </a:bodyPr>
          <a:lstStyle/>
          <a:p>
            <a:r>
              <a:rPr lang="en-IN" sz="4000" dirty="0" smtClean="0"/>
              <a:t>Yield Management System</a:t>
            </a:r>
            <a:endParaRPr lang="en-IN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7200800" cy="3597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324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7251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Yield Management System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52120" y="5229200"/>
            <a:ext cx="2978587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330">
                <a:solidFill>
                  <a:srgbClr val="4F4F4F">
                    <a:lumMod val="75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libri" panose="020F0502020204030204" pitchFamily="34" charset="0"/>
              </a:rPr>
              <a:t>R/Python</a:t>
            </a:r>
            <a:endParaRPr lang="en-IN" sz="14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libri" panose="020F0502020204030204" pitchFamily="34" charset="0"/>
              </a:rPr>
              <a:t>Pytorch/</a:t>
            </a:r>
            <a:r>
              <a:rPr lang="en-IN" sz="1400" dirty="0" err="1" smtClean="0">
                <a:latin typeface="Calibri" panose="020F0502020204030204" pitchFamily="34" charset="0"/>
              </a:rPr>
              <a:t>Keras</a:t>
            </a:r>
            <a:r>
              <a:rPr lang="en-IN" sz="1400" dirty="0" smtClean="0">
                <a:latin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libri" panose="020F0502020204030204" pitchFamily="34" charset="0"/>
              </a:rPr>
              <a:t>SQL/Spark SQL</a:t>
            </a:r>
            <a:endParaRPr lang="en-IN" sz="1400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 smtClean="0">
                <a:latin typeface="Calibri" panose="020F0502020204030204" pitchFamily="34" charset="0"/>
              </a:rPr>
              <a:t>Streamlit</a:t>
            </a:r>
            <a:r>
              <a:rPr lang="en-IN" sz="1400" dirty="0" smtClean="0">
                <a:latin typeface="Calibri" panose="020F0502020204030204" pitchFamily="34" charset="0"/>
              </a:rPr>
              <a:t>/Tableau/ Power BI for visualization</a:t>
            </a:r>
            <a:endParaRPr lang="en-IN" sz="1400" dirty="0">
              <a:latin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68144" y="4869160"/>
            <a:ext cx="1472084" cy="2461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N" sz="1600" b="1" kern="0" dirty="0">
                <a:solidFill>
                  <a:schemeClr val="accent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Technologies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14078" y="1175671"/>
            <a:ext cx="3144203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330">
                <a:solidFill>
                  <a:srgbClr val="4F4F4F">
                    <a:lumMod val="75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libri" panose="020F0502020204030204" pitchFamily="34" charset="0"/>
              </a:rPr>
              <a:t>Demand Forecast : Time series models (ARIMA/HW/Prophet/VAR/LSTM)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libri" panose="020F0502020204030204" pitchFamily="34" charset="0"/>
              </a:rPr>
              <a:t>Churn Prediction: Classification algorithms( Logistic regression/ SVM/ Naive Bays/ RF/ Lightgb</a:t>
            </a:r>
            <a:r>
              <a:rPr lang="en-IN" sz="1400" dirty="0" smtClean="0">
                <a:latin typeface="Calibri" panose="020F0502020204030204" pitchFamily="34" charset="0"/>
              </a:rPr>
              <a:t>m / Cat boost)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libri" panose="020F0502020204030204" pitchFamily="34" charset="0"/>
              </a:rPr>
              <a:t>Cross sell/up sel</a:t>
            </a:r>
            <a:r>
              <a:rPr lang="en-IN" sz="1400" dirty="0" smtClean="0">
                <a:latin typeface="Calibri" panose="020F0502020204030204" pitchFamily="34" charset="0"/>
              </a:rPr>
              <a:t>l opportunities- Recommendation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libri" panose="020F0502020204030204" pitchFamily="34" charset="0"/>
              </a:rPr>
              <a:t>Customer Behaviour Analysis- RFM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Calibri" panose="020F050202020403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48078" y="794028"/>
            <a:ext cx="1064394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kern="0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ML Models</a:t>
            </a:r>
            <a:endParaRPr lang="en-IN" sz="1600" b="1" kern="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41469" y="909464"/>
            <a:ext cx="1554913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IN" sz="1600" b="1" kern="0" dirty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Business Drivers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1520" y="3362796"/>
            <a:ext cx="2877115" cy="2985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330">
                <a:solidFill>
                  <a:srgbClr val="4F4F4F">
                    <a:lumMod val="75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libri" panose="020F0502020204030204" pitchFamily="34" charset="0"/>
              </a:rPr>
              <a:t>Customers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400" dirty="0" smtClean="0">
                <a:latin typeface="Calibri" panose="020F0502020204030204" pitchFamily="34" charset="0"/>
              </a:rPr>
              <a:t>Client Satisfaction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400" dirty="0" smtClean="0">
                <a:latin typeface="Calibri" panose="020F0502020204030204" pitchFamily="34" charset="0"/>
              </a:rPr>
              <a:t>Client Attrition Analysis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400" dirty="0" smtClean="0">
                <a:latin typeface="Calibri" panose="020F0502020204030204" pitchFamily="34" charset="0"/>
              </a:rPr>
              <a:t>Business at risk</a:t>
            </a:r>
            <a:endParaRPr lang="en-IN" sz="1400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libri" panose="020F0502020204030204" pitchFamily="34" charset="0"/>
              </a:rPr>
              <a:t>Product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Calibri" panose="020F0502020204030204" pitchFamily="34" charset="0"/>
              </a:rPr>
              <a:t>Product performance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Calibri" panose="020F0502020204030204" pitchFamily="34" charset="0"/>
              </a:rPr>
              <a:t>Product penetration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Calibri" panose="020F0502020204030204" pitchFamily="34" charset="0"/>
              </a:rPr>
              <a:t>Market basket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libri" panose="020F0502020204030204" pitchFamily="34" charset="0"/>
              </a:rPr>
              <a:t>Revenue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Calibri" panose="020F0502020204030204" pitchFamily="34" charset="0"/>
              </a:rPr>
              <a:t>New market opportunities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Calibri" panose="020F0502020204030204" pitchFamily="34" charset="0"/>
              </a:rPr>
              <a:t>Next best action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Calibri" panose="020F0502020204030204" pitchFamily="34" charset="0"/>
              </a:rPr>
              <a:t>Share of wallet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sz="1200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Calibri" panose="020F05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3076" y="2966755"/>
            <a:ext cx="2290692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IN" sz="1600" b="1" kern="0" dirty="0" smtClean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Key features &amp; Solution</a:t>
            </a:r>
            <a:endParaRPr lang="en-US" sz="1600" b="1" kern="0" dirty="0">
              <a:solidFill>
                <a:schemeClr val="accent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52120" y="3933056"/>
            <a:ext cx="3106393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330">
                <a:solidFill>
                  <a:srgbClr val="4F4F4F">
                    <a:lumMod val="75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libri" panose="020F0502020204030204" pitchFamily="34" charset="0"/>
              </a:rPr>
              <a:t>Help to target Potential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libri" panose="020F0502020204030204" pitchFamily="34" charset="0"/>
              </a:rPr>
              <a:t>Save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libri" panose="020F0502020204030204" pitchFamily="34" charset="0"/>
              </a:rPr>
              <a:t>Generate more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Calibri" panose="020F05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33429" y="3686835"/>
            <a:ext cx="2003754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IN" sz="1600" b="1" kern="0" dirty="0" smtClean="0">
                <a:solidFill>
                  <a:schemeClr val="accent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Role of Optimization</a:t>
            </a:r>
            <a:endParaRPr lang="en-US" sz="1600" b="1" kern="0" dirty="0">
              <a:solidFill>
                <a:schemeClr val="accent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45983" y="2207850"/>
            <a:ext cx="2483525" cy="2438548"/>
            <a:chOff x="4329701" y="2049741"/>
            <a:chExt cx="3529422" cy="3403854"/>
          </a:xfrm>
        </p:grpSpPr>
        <p:grpSp>
          <p:nvGrpSpPr>
            <p:cNvPr id="66" name="Group 65"/>
            <p:cNvGrpSpPr/>
            <p:nvPr/>
          </p:nvGrpSpPr>
          <p:grpSpPr>
            <a:xfrm>
              <a:off x="4921088" y="2049741"/>
              <a:ext cx="1161172" cy="1340749"/>
              <a:chOff x="3195638" y="931549"/>
              <a:chExt cx="1365250" cy="1576388"/>
            </a:xfrm>
          </p:grpSpPr>
          <p:sp>
            <p:nvSpPr>
              <p:cNvPr id="5125" name="Freeform 5"/>
              <p:cNvSpPr>
                <a:spLocks/>
              </p:cNvSpPr>
              <p:nvPr/>
            </p:nvSpPr>
            <p:spPr bwMode="auto">
              <a:xfrm>
                <a:off x="3195638" y="931549"/>
                <a:ext cx="1365250" cy="1576388"/>
              </a:xfrm>
              <a:custGeom>
                <a:avLst/>
                <a:gdLst/>
                <a:ahLst/>
                <a:cxnLst>
                  <a:cxn ang="0">
                    <a:pos x="431" y="0"/>
                  </a:cxn>
                  <a:cxn ang="0">
                    <a:pos x="860" y="249"/>
                  </a:cxn>
                  <a:cxn ang="0">
                    <a:pos x="860" y="744"/>
                  </a:cxn>
                  <a:cxn ang="0">
                    <a:pos x="429" y="993"/>
                  </a:cxn>
                  <a:cxn ang="0">
                    <a:pos x="0" y="744"/>
                  </a:cxn>
                  <a:cxn ang="0">
                    <a:pos x="0" y="249"/>
                  </a:cxn>
                  <a:cxn ang="0">
                    <a:pos x="431" y="0"/>
                  </a:cxn>
                </a:cxnLst>
                <a:rect l="0" t="0" r="r" b="b"/>
                <a:pathLst>
                  <a:path w="860" h="993">
                    <a:moveTo>
                      <a:pt x="431" y="0"/>
                    </a:moveTo>
                    <a:lnTo>
                      <a:pt x="860" y="249"/>
                    </a:lnTo>
                    <a:lnTo>
                      <a:pt x="860" y="744"/>
                    </a:lnTo>
                    <a:lnTo>
                      <a:pt x="429" y="993"/>
                    </a:lnTo>
                    <a:lnTo>
                      <a:pt x="0" y="744"/>
                    </a:lnTo>
                    <a:lnTo>
                      <a:pt x="0" y="249"/>
                    </a:lnTo>
                    <a:lnTo>
                      <a:pt x="4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856" tIns="60928" rIns="121856" bIns="6092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198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26" name="Freeform 6"/>
              <p:cNvSpPr>
                <a:spLocks/>
              </p:cNvSpPr>
              <p:nvPr/>
            </p:nvSpPr>
            <p:spPr bwMode="auto">
              <a:xfrm>
                <a:off x="3700463" y="1898337"/>
                <a:ext cx="860425" cy="609600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542" y="0"/>
                  </a:cxn>
                  <a:cxn ang="0">
                    <a:pos x="542" y="135"/>
                  </a:cxn>
                  <a:cxn ang="0">
                    <a:pos x="111" y="384"/>
                  </a:cxn>
                  <a:cxn ang="0">
                    <a:pos x="0" y="320"/>
                  </a:cxn>
                </a:cxnLst>
                <a:rect l="0" t="0" r="r" b="b"/>
                <a:pathLst>
                  <a:path w="542" h="384">
                    <a:moveTo>
                      <a:pt x="0" y="320"/>
                    </a:moveTo>
                    <a:lnTo>
                      <a:pt x="542" y="0"/>
                    </a:lnTo>
                    <a:lnTo>
                      <a:pt x="542" y="135"/>
                    </a:lnTo>
                    <a:lnTo>
                      <a:pt x="111" y="384"/>
                    </a:lnTo>
                    <a:lnTo>
                      <a:pt x="0" y="32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856" tIns="60928" rIns="121856" bIns="6092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198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4921088" y="4116898"/>
              <a:ext cx="1161172" cy="1336697"/>
              <a:chOff x="3195638" y="3362012"/>
              <a:chExt cx="1365250" cy="1571625"/>
            </a:xfrm>
          </p:grpSpPr>
          <p:sp>
            <p:nvSpPr>
              <p:cNvPr id="5130" name="Freeform 10"/>
              <p:cNvSpPr>
                <a:spLocks/>
              </p:cNvSpPr>
              <p:nvPr/>
            </p:nvSpPr>
            <p:spPr bwMode="auto">
              <a:xfrm>
                <a:off x="3195638" y="3362012"/>
                <a:ext cx="1365250" cy="1571625"/>
              </a:xfrm>
              <a:custGeom>
                <a:avLst/>
                <a:gdLst/>
                <a:ahLst/>
                <a:cxnLst>
                  <a:cxn ang="0">
                    <a:pos x="431" y="990"/>
                  </a:cxn>
                  <a:cxn ang="0">
                    <a:pos x="860" y="744"/>
                  </a:cxn>
                  <a:cxn ang="0">
                    <a:pos x="860" y="248"/>
                  </a:cxn>
                  <a:cxn ang="0">
                    <a:pos x="429" y="0"/>
                  </a:cxn>
                  <a:cxn ang="0">
                    <a:pos x="0" y="246"/>
                  </a:cxn>
                  <a:cxn ang="0">
                    <a:pos x="0" y="744"/>
                  </a:cxn>
                  <a:cxn ang="0">
                    <a:pos x="431" y="990"/>
                  </a:cxn>
                </a:cxnLst>
                <a:rect l="0" t="0" r="r" b="b"/>
                <a:pathLst>
                  <a:path w="860" h="990">
                    <a:moveTo>
                      <a:pt x="431" y="990"/>
                    </a:moveTo>
                    <a:lnTo>
                      <a:pt x="860" y="744"/>
                    </a:lnTo>
                    <a:lnTo>
                      <a:pt x="860" y="248"/>
                    </a:lnTo>
                    <a:lnTo>
                      <a:pt x="429" y="0"/>
                    </a:lnTo>
                    <a:lnTo>
                      <a:pt x="0" y="246"/>
                    </a:lnTo>
                    <a:lnTo>
                      <a:pt x="0" y="744"/>
                    </a:lnTo>
                    <a:lnTo>
                      <a:pt x="431" y="99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856" tIns="60928" rIns="121856" bIns="6092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198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31" name="Freeform 11"/>
              <p:cNvSpPr>
                <a:spLocks/>
              </p:cNvSpPr>
              <p:nvPr/>
            </p:nvSpPr>
            <p:spPr bwMode="auto">
              <a:xfrm>
                <a:off x="3700463" y="3362012"/>
                <a:ext cx="860425" cy="60483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542" y="381"/>
                  </a:cxn>
                  <a:cxn ang="0">
                    <a:pos x="542" y="248"/>
                  </a:cxn>
                  <a:cxn ang="0">
                    <a:pos x="111" y="0"/>
                  </a:cxn>
                  <a:cxn ang="0">
                    <a:pos x="0" y="64"/>
                  </a:cxn>
                </a:cxnLst>
                <a:rect l="0" t="0" r="r" b="b"/>
                <a:pathLst>
                  <a:path w="542" h="381">
                    <a:moveTo>
                      <a:pt x="0" y="64"/>
                    </a:moveTo>
                    <a:lnTo>
                      <a:pt x="542" y="381"/>
                    </a:lnTo>
                    <a:lnTo>
                      <a:pt x="542" y="248"/>
                    </a:lnTo>
                    <a:lnTo>
                      <a:pt x="111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856" tIns="60928" rIns="121856" bIns="6092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198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6114662" y="4116897"/>
              <a:ext cx="1157124" cy="1336698"/>
              <a:chOff x="4598988" y="3362012"/>
              <a:chExt cx="1360491" cy="1571627"/>
            </a:xfrm>
          </p:grpSpPr>
          <p:sp>
            <p:nvSpPr>
              <p:cNvPr id="5132" name="Freeform 12"/>
              <p:cNvSpPr>
                <a:spLocks/>
              </p:cNvSpPr>
              <p:nvPr/>
            </p:nvSpPr>
            <p:spPr bwMode="auto">
              <a:xfrm>
                <a:off x="4598990" y="3362013"/>
                <a:ext cx="1360489" cy="1571626"/>
              </a:xfrm>
              <a:custGeom>
                <a:avLst/>
                <a:gdLst/>
                <a:ahLst/>
                <a:cxnLst>
                  <a:cxn ang="0">
                    <a:pos x="857" y="744"/>
                  </a:cxn>
                  <a:cxn ang="0">
                    <a:pos x="857" y="246"/>
                  </a:cxn>
                  <a:cxn ang="0">
                    <a:pos x="428" y="0"/>
                  </a:cxn>
                  <a:cxn ang="0">
                    <a:pos x="0" y="248"/>
                  </a:cxn>
                  <a:cxn ang="0">
                    <a:pos x="0" y="744"/>
                  </a:cxn>
                  <a:cxn ang="0">
                    <a:pos x="428" y="990"/>
                  </a:cxn>
                  <a:cxn ang="0">
                    <a:pos x="857" y="744"/>
                  </a:cxn>
                </a:cxnLst>
                <a:rect l="0" t="0" r="r" b="b"/>
                <a:pathLst>
                  <a:path w="857" h="990">
                    <a:moveTo>
                      <a:pt x="857" y="744"/>
                    </a:moveTo>
                    <a:lnTo>
                      <a:pt x="857" y="246"/>
                    </a:lnTo>
                    <a:lnTo>
                      <a:pt x="428" y="0"/>
                    </a:lnTo>
                    <a:lnTo>
                      <a:pt x="0" y="248"/>
                    </a:lnTo>
                    <a:lnTo>
                      <a:pt x="0" y="744"/>
                    </a:lnTo>
                    <a:lnTo>
                      <a:pt x="428" y="990"/>
                    </a:lnTo>
                    <a:lnTo>
                      <a:pt x="857" y="744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856" tIns="60928" rIns="121856" bIns="6092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198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33" name="Freeform 13"/>
              <p:cNvSpPr>
                <a:spLocks/>
              </p:cNvSpPr>
              <p:nvPr/>
            </p:nvSpPr>
            <p:spPr bwMode="auto">
              <a:xfrm>
                <a:off x="4598988" y="3362012"/>
                <a:ext cx="855663" cy="604838"/>
              </a:xfrm>
              <a:custGeom>
                <a:avLst/>
                <a:gdLst/>
                <a:ahLst/>
                <a:cxnLst>
                  <a:cxn ang="0">
                    <a:pos x="0" y="248"/>
                  </a:cxn>
                  <a:cxn ang="0">
                    <a:pos x="0" y="381"/>
                  </a:cxn>
                  <a:cxn ang="0">
                    <a:pos x="539" y="64"/>
                  </a:cxn>
                  <a:cxn ang="0">
                    <a:pos x="428" y="0"/>
                  </a:cxn>
                  <a:cxn ang="0">
                    <a:pos x="0" y="248"/>
                  </a:cxn>
                </a:cxnLst>
                <a:rect l="0" t="0" r="r" b="b"/>
                <a:pathLst>
                  <a:path w="539" h="381">
                    <a:moveTo>
                      <a:pt x="0" y="248"/>
                    </a:moveTo>
                    <a:lnTo>
                      <a:pt x="0" y="381"/>
                    </a:lnTo>
                    <a:lnTo>
                      <a:pt x="539" y="64"/>
                    </a:lnTo>
                    <a:lnTo>
                      <a:pt x="428" y="0"/>
                    </a:lnTo>
                    <a:lnTo>
                      <a:pt x="0" y="248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856" tIns="60928" rIns="121856" bIns="6092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198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6702001" y="3086695"/>
              <a:ext cx="1157122" cy="1333997"/>
              <a:chOff x="5289551" y="2150749"/>
              <a:chExt cx="1360488" cy="1568450"/>
            </a:xfrm>
          </p:grpSpPr>
          <p:sp>
            <p:nvSpPr>
              <p:cNvPr id="5134" name="Freeform 14"/>
              <p:cNvSpPr>
                <a:spLocks/>
              </p:cNvSpPr>
              <p:nvPr/>
            </p:nvSpPr>
            <p:spPr bwMode="auto">
              <a:xfrm>
                <a:off x="5289551" y="2150749"/>
                <a:ext cx="1360488" cy="1568450"/>
              </a:xfrm>
              <a:custGeom>
                <a:avLst/>
                <a:gdLst/>
                <a:ahLst/>
                <a:cxnLst>
                  <a:cxn ang="0">
                    <a:pos x="857" y="741"/>
                  </a:cxn>
                  <a:cxn ang="0">
                    <a:pos x="429" y="988"/>
                  </a:cxn>
                  <a:cxn ang="0">
                    <a:pos x="0" y="741"/>
                  </a:cxn>
                  <a:cxn ang="0">
                    <a:pos x="0" y="246"/>
                  </a:cxn>
                  <a:cxn ang="0">
                    <a:pos x="429" y="0"/>
                  </a:cxn>
                  <a:cxn ang="0">
                    <a:pos x="857" y="246"/>
                  </a:cxn>
                  <a:cxn ang="0">
                    <a:pos x="857" y="741"/>
                  </a:cxn>
                </a:cxnLst>
                <a:rect l="0" t="0" r="r" b="b"/>
                <a:pathLst>
                  <a:path w="857" h="988">
                    <a:moveTo>
                      <a:pt x="857" y="741"/>
                    </a:moveTo>
                    <a:lnTo>
                      <a:pt x="429" y="988"/>
                    </a:lnTo>
                    <a:lnTo>
                      <a:pt x="0" y="741"/>
                    </a:lnTo>
                    <a:lnTo>
                      <a:pt x="0" y="246"/>
                    </a:lnTo>
                    <a:lnTo>
                      <a:pt x="429" y="0"/>
                    </a:lnTo>
                    <a:lnTo>
                      <a:pt x="857" y="246"/>
                    </a:lnTo>
                    <a:lnTo>
                      <a:pt x="857" y="74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856" tIns="60928" rIns="121856" bIns="6092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198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35" name="Freeform 15"/>
              <p:cNvSpPr>
                <a:spLocks/>
              </p:cNvSpPr>
              <p:nvPr/>
            </p:nvSpPr>
            <p:spPr bwMode="auto">
              <a:xfrm>
                <a:off x="5289551" y="2436499"/>
                <a:ext cx="184150" cy="992188"/>
              </a:xfrm>
              <a:custGeom>
                <a:avLst/>
                <a:gdLst/>
                <a:ahLst/>
                <a:cxnLst>
                  <a:cxn ang="0">
                    <a:pos x="0" y="66"/>
                  </a:cxn>
                  <a:cxn ang="0">
                    <a:pos x="116" y="0"/>
                  </a:cxn>
                  <a:cxn ang="0">
                    <a:pos x="112" y="625"/>
                  </a:cxn>
                  <a:cxn ang="0">
                    <a:pos x="0" y="561"/>
                  </a:cxn>
                  <a:cxn ang="0">
                    <a:pos x="0" y="66"/>
                  </a:cxn>
                </a:cxnLst>
                <a:rect l="0" t="0" r="r" b="b"/>
                <a:pathLst>
                  <a:path w="116" h="625">
                    <a:moveTo>
                      <a:pt x="0" y="66"/>
                    </a:moveTo>
                    <a:lnTo>
                      <a:pt x="116" y="0"/>
                    </a:lnTo>
                    <a:lnTo>
                      <a:pt x="112" y="625"/>
                    </a:lnTo>
                    <a:lnTo>
                      <a:pt x="0" y="561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856" tIns="60928" rIns="121856" bIns="6092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198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329701" y="3086695"/>
              <a:ext cx="1154421" cy="1336697"/>
              <a:chOff x="2500313" y="2150749"/>
              <a:chExt cx="1357313" cy="1571625"/>
            </a:xfrm>
          </p:grpSpPr>
          <p:sp>
            <p:nvSpPr>
              <p:cNvPr id="5136" name="Freeform 16"/>
              <p:cNvSpPr>
                <a:spLocks/>
              </p:cNvSpPr>
              <p:nvPr/>
            </p:nvSpPr>
            <p:spPr bwMode="auto">
              <a:xfrm>
                <a:off x="2500313" y="2150749"/>
                <a:ext cx="1357313" cy="1571625"/>
              </a:xfrm>
              <a:custGeom>
                <a:avLst/>
                <a:gdLst/>
                <a:ahLst/>
                <a:cxnLst>
                  <a:cxn ang="0">
                    <a:pos x="429" y="0"/>
                  </a:cxn>
                  <a:cxn ang="0">
                    <a:pos x="0" y="246"/>
                  </a:cxn>
                  <a:cxn ang="0">
                    <a:pos x="0" y="741"/>
                  </a:cxn>
                  <a:cxn ang="0">
                    <a:pos x="429" y="990"/>
                  </a:cxn>
                  <a:cxn ang="0">
                    <a:pos x="855" y="741"/>
                  </a:cxn>
                  <a:cxn ang="0">
                    <a:pos x="855" y="246"/>
                  </a:cxn>
                  <a:cxn ang="0">
                    <a:pos x="429" y="0"/>
                  </a:cxn>
                </a:cxnLst>
                <a:rect l="0" t="0" r="r" b="b"/>
                <a:pathLst>
                  <a:path w="855" h="990">
                    <a:moveTo>
                      <a:pt x="429" y="0"/>
                    </a:moveTo>
                    <a:lnTo>
                      <a:pt x="0" y="246"/>
                    </a:lnTo>
                    <a:lnTo>
                      <a:pt x="0" y="741"/>
                    </a:lnTo>
                    <a:lnTo>
                      <a:pt x="429" y="990"/>
                    </a:lnTo>
                    <a:lnTo>
                      <a:pt x="855" y="741"/>
                    </a:lnTo>
                    <a:lnTo>
                      <a:pt x="855" y="246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856" tIns="60928" rIns="121856" bIns="6092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198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37" name="Freeform 17"/>
              <p:cNvSpPr>
                <a:spLocks/>
              </p:cNvSpPr>
              <p:nvPr/>
            </p:nvSpPr>
            <p:spPr bwMode="auto">
              <a:xfrm>
                <a:off x="3673476" y="2436499"/>
                <a:ext cx="184150" cy="9921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625"/>
                  </a:cxn>
                  <a:cxn ang="0">
                    <a:pos x="116" y="561"/>
                  </a:cxn>
                  <a:cxn ang="0">
                    <a:pos x="116" y="66"/>
                  </a:cxn>
                  <a:cxn ang="0">
                    <a:pos x="0" y="0"/>
                  </a:cxn>
                </a:cxnLst>
                <a:rect l="0" t="0" r="r" b="b"/>
                <a:pathLst>
                  <a:path w="116" h="625">
                    <a:moveTo>
                      <a:pt x="0" y="0"/>
                    </a:moveTo>
                    <a:lnTo>
                      <a:pt x="5" y="625"/>
                    </a:lnTo>
                    <a:lnTo>
                      <a:pt x="116" y="561"/>
                    </a:lnTo>
                    <a:lnTo>
                      <a:pt x="116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856" tIns="60928" rIns="121856" bIns="6092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198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" name="Freeform 152"/>
            <p:cNvSpPr>
              <a:spLocks noEditPoints="1"/>
            </p:cNvSpPr>
            <p:nvPr/>
          </p:nvSpPr>
          <p:spPr bwMode="auto">
            <a:xfrm>
              <a:off x="5259313" y="2473983"/>
              <a:ext cx="449617" cy="415507"/>
            </a:xfrm>
            <a:custGeom>
              <a:avLst/>
              <a:gdLst/>
              <a:ahLst/>
              <a:cxnLst>
                <a:cxn ang="0">
                  <a:pos x="67" y="20"/>
                </a:cxn>
                <a:cxn ang="0">
                  <a:pos x="46" y="36"/>
                </a:cxn>
                <a:cxn ang="0">
                  <a:pos x="42" y="40"/>
                </a:cxn>
                <a:cxn ang="0">
                  <a:pos x="39" y="47"/>
                </a:cxn>
                <a:cxn ang="0">
                  <a:pos x="44" y="52"/>
                </a:cxn>
                <a:cxn ang="0">
                  <a:pos x="52" y="58"/>
                </a:cxn>
                <a:cxn ang="0">
                  <a:pos x="52" y="61"/>
                </a:cxn>
                <a:cxn ang="0">
                  <a:pos x="51" y="62"/>
                </a:cxn>
                <a:cxn ang="0">
                  <a:pos x="17" y="62"/>
                </a:cxn>
                <a:cxn ang="0">
                  <a:pos x="16" y="61"/>
                </a:cxn>
                <a:cxn ang="0">
                  <a:pos x="16" y="58"/>
                </a:cxn>
                <a:cxn ang="0">
                  <a:pos x="24" y="52"/>
                </a:cxn>
                <a:cxn ang="0">
                  <a:pos x="29" y="47"/>
                </a:cxn>
                <a:cxn ang="0">
                  <a:pos x="26" y="40"/>
                </a:cxn>
                <a:cxn ang="0">
                  <a:pos x="22" y="36"/>
                </a:cxn>
                <a:cxn ang="0">
                  <a:pos x="0" y="20"/>
                </a:cxn>
                <a:cxn ang="0">
                  <a:pos x="0" y="15"/>
                </a:cxn>
                <a:cxn ang="0">
                  <a:pos x="4" y="11"/>
                </a:cxn>
                <a:cxn ang="0">
                  <a:pos x="16" y="11"/>
                </a:cxn>
                <a:cxn ang="0">
                  <a:pos x="16" y="7"/>
                </a:cxn>
                <a:cxn ang="0">
                  <a:pos x="22" y="0"/>
                </a:cxn>
                <a:cxn ang="0">
                  <a:pos x="45" y="0"/>
                </a:cxn>
                <a:cxn ang="0">
                  <a:pos x="52" y="7"/>
                </a:cxn>
                <a:cxn ang="0">
                  <a:pos x="52" y="11"/>
                </a:cxn>
                <a:cxn ang="0">
                  <a:pos x="63" y="11"/>
                </a:cxn>
                <a:cxn ang="0">
                  <a:pos x="67" y="15"/>
                </a:cxn>
                <a:cxn ang="0">
                  <a:pos x="67" y="20"/>
                </a:cxn>
                <a:cxn ang="0">
                  <a:pos x="16" y="16"/>
                </a:cxn>
                <a:cxn ang="0">
                  <a:pos x="6" y="16"/>
                </a:cxn>
                <a:cxn ang="0">
                  <a:pos x="6" y="20"/>
                </a:cxn>
                <a:cxn ang="0">
                  <a:pos x="19" y="31"/>
                </a:cxn>
                <a:cxn ang="0">
                  <a:pos x="16" y="16"/>
                </a:cxn>
                <a:cxn ang="0">
                  <a:pos x="62" y="16"/>
                </a:cxn>
                <a:cxn ang="0">
                  <a:pos x="52" y="16"/>
                </a:cxn>
                <a:cxn ang="0">
                  <a:pos x="49" y="31"/>
                </a:cxn>
                <a:cxn ang="0">
                  <a:pos x="62" y="20"/>
                </a:cxn>
                <a:cxn ang="0">
                  <a:pos x="62" y="16"/>
                </a:cxn>
              </a:cxnLst>
              <a:rect l="0" t="0" r="r" b="b"/>
              <a:pathLst>
                <a:path w="67" h="62">
                  <a:moveTo>
                    <a:pt x="67" y="20"/>
                  </a:moveTo>
                  <a:cubicBezTo>
                    <a:pt x="67" y="27"/>
                    <a:pt x="58" y="36"/>
                    <a:pt x="46" y="36"/>
                  </a:cubicBezTo>
                  <a:cubicBezTo>
                    <a:pt x="44" y="38"/>
                    <a:pt x="42" y="40"/>
                    <a:pt x="42" y="40"/>
                  </a:cubicBezTo>
                  <a:cubicBezTo>
                    <a:pt x="40" y="42"/>
                    <a:pt x="39" y="44"/>
                    <a:pt x="39" y="47"/>
                  </a:cubicBezTo>
                  <a:cubicBezTo>
                    <a:pt x="39" y="49"/>
                    <a:pt x="40" y="52"/>
                    <a:pt x="44" y="52"/>
                  </a:cubicBezTo>
                  <a:cubicBezTo>
                    <a:pt x="48" y="52"/>
                    <a:pt x="52" y="54"/>
                    <a:pt x="52" y="58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2"/>
                    <a:pt x="51" y="62"/>
                    <a:pt x="51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6" y="62"/>
                    <a:pt x="16" y="62"/>
                    <a:pt x="16" y="61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4"/>
                    <a:pt x="20" y="52"/>
                    <a:pt x="24" y="52"/>
                  </a:cubicBezTo>
                  <a:cubicBezTo>
                    <a:pt x="27" y="52"/>
                    <a:pt x="29" y="49"/>
                    <a:pt x="29" y="47"/>
                  </a:cubicBezTo>
                  <a:cubicBezTo>
                    <a:pt x="29" y="44"/>
                    <a:pt x="28" y="42"/>
                    <a:pt x="26" y="40"/>
                  </a:cubicBezTo>
                  <a:cubicBezTo>
                    <a:pt x="25" y="40"/>
                    <a:pt x="24" y="38"/>
                    <a:pt x="22" y="36"/>
                  </a:cubicBezTo>
                  <a:cubicBezTo>
                    <a:pt x="10" y="36"/>
                    <a:pt x="0" y="27"/>
                    <a:pt x="0" y="2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2" y="11"/>
                    <a:pt x="4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3"/>
                    <a:pt x="19" y="0"/>
                    <a:pt x="2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3"/>
                    <a:pt x="52" y="7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7" y="12"/>
                    <a:pt x="67" y="15"/>
                  </a:cubicBezTo>
                  <a:lnTo>
                    <a:pt x="67" y="20"/>
                  </a:lnTo>
                  <a:close/>
                  <a:moveTo>
                    <a:pt x="1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4"/>
                    <a:pt x="11" y="29"/>
                    <a:pt x="19" y="31"/>
                  </a:cubicBezTo>
                  <a:cubicBezTo>
                    <a:pt x="17" y="27"/>
                    <a:pt x="16" y="22"/>
                    <a:pt x="16" y="16"/>
                  </a:cubicBezTo>
                  <a:close/>
                  <a:moveTo>
                    <a:pt x="62" y="16"/>
                  </a:moveTo>
                  <a:cubicBezTo>
                    <a:pt x="52" y="16"/>
                    <a:pt x="52" y="16"/>
                    <a:pt x="52" y="16"/>
                  </a:cubicBezTo>
                  <a:cubicBezTo>
                    <a:pt x="52" y="22"/>
                    <a:pt x="51" y="27"/>
                    <a:pt x="49" y="31"/>
                  </a:cubicBezTo>
                  <a:cubicBezTo>
                    <a:pt x="57" y="29"/>
                    <a:pt x="62" y="24"/>
                    <a:pt x="62" y="20"/>
                  </a:cubicBezTo>
                  <a:lnTo>
                    <a:pt x="62" y="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856" tIns="60928" rIns="121856" bIns="60928" numCol="1" anchor="t" anchorCtr="0" compatLnSpc="1">
              <a:prstTxWarp prst="textNoShape">
                <a:avLst/>
              </a:prstTxWarp>
            </a:bodyPr>
            <a:lstStyle/>
            <a:p>
              <a:endParaRPr lang="en-US" sz="3198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Freeform 64"/>
            <p:cNvSpPr>
              <a:spLocks noEditPoints="1"/>
            </p:cNvSpPr>
            <p:nvPr/>
          </p:nvSpPr>
          <p:spPr bwMode="auto">
            <a:xfrm>
              <a:off x="7161060" y="3479570"/>
              <a:ext cx="368122" cy="554250"/>
            </a:xfrm>
            <a:custGeom>
              <a:avLst/>
              <a:gdLst/>
              <a:ahLst/>
              <a:cxnLst>
                <a:cxn ang="0">
                  <a:pos x="37" y="20"/>
                </a:cxn>
                <a:cxn ang="0">
                  <a:pos x="20" y="40"/>
                </a:cxn>
                <a:cxn ang="0">
                  <a:pos x="11" y="47"/>
                </a:cxn>
                <a:cxn ang="0">
                  <a:pos x="11" y="48"/>
                </a:cxn>
                <a:cxn ang="0">
                  <a:pos x="15" y="54"/>
                </a:cxn>
                <a:cxn ang="0">
                  <a:pos x="7" y="62"/>
                </a:cxn>
                <a:cxn ang="0">
                  <a:pos x="0" y="54"/>
                </a:cxn>
                <a:cxn ang="0">
                  <a:pos x="4" y="48"/>
                </a:cxn>
                <a:cxn ang="0">
                  <a:pos x="4" y="15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15" y="8"/>
                </a:cxn>
                <a:cxn ang="0">
                  <a:pos x="11" y="15"/>
                </a:cxn>
                <a:cxn ang="0">
                  <a:pos x="11" y="35"/>
                </a:cxn>
                <a:cxn ang="0">
                  <a:pos x="18" y="33"/>
                </a:cxn>
                <a:cxn ang="0">
                  <a:pos x="29" y="20"/>
                </a:cxn>
                <a:cxn ang="0">
                  <a:pos x="25" y="13"/>
                </a:cxn>
                <a:cxn ang="0">
                  <a:pos x="33" y="6"/>
                </a:cxn>
                <a:cxn ang="0">
                  <a:pos x="41" y="13"/>
                </a:cxn>
                <a:cxn ang="0">
                  <a:pos x="37" y="20"/>
                </a:cxn>
                <a:cxn ang="0">
                  <a:pos x="7" y="4"/>
                </a:cxn>
                <a:cxn ang="0">
                  <a:pos x="4" y="8"/>
                </a:cxn>
                <a:cxn ang="0">
                  <a:pos x="7" y="12"/>
                </a:cxn>
                <a:cxn ang="0">
                  <a:pos x="11" y="8"/>
                </a:cxn>
                <a:cxn ang="0">
                  <a:pos x="7" y="4"/>
                </a:cxn>
                <a:cxn ang="0">
                  <a:pos x="7" y="51"/>
                </a:cxn>
                <a:cxn ang="0">
                  <a:pos x="4" y="54"/>
                </a:cxn>
                <a:cxn ang="0">
                  <a:pos x="7" y="58"/>
                </a:cxn>
                <a:cxn ang="0">
                  <a:pos x="11" y="54"/>
                </a:cxn>
                <a:cxn ang="0">
                  <a:pos x="7" y="51"/>
                </a:cxn>
                <a:cxn ang="0">
                  <a:pos x="33" y="9"/>
                </a:cxn>
                <a:cxn ang="0">
                  <a:pos x="29" y="13"/>
                </a:cxn>
                <a:cxn ang="0">
                  <a:pos x="33" y="17"/>
                </a:cxn>
                <a:cxn ang="0">
                  <a:pos x="37" y="13"/>
                </a:cxn>
                <a:cxn ang="0">
                  <a:pos x="33" y="9"/>
                </a:cxn>
              </a:cxnLst>
              <a:rect l="0" t="0" r="r" b="b"/>
              <a:pathLst>
                <a:path w="41" h="62">
                  <a:moveTo>
                    <a:pt x="37" y="20"/>
                  </a:moveTo>
                  <a:cubicBezTo>
                    <a:pt x="37" y="34"/>
                    <a:pt x="27" y="38"/>
                    <a:pt x="20" y="40"/>
                  </a:cubicBezTo>
                  <a:cubicBezTo>
                    <a:pt x="13" y="42"/>
                    <a:pt x="11" y="43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4" y="49"/>
                    <a:pt x="15" y="52"/>
                    <a:pt x="15" y="54"/>
                  </a:cubicBezTo>
                  <a:cubicBezTo>
                    <a:pt x="15" y="59"/>
                    <a:pt x="12" y="62"/>
                    <a:pt x="7" y="62"/>
                  </a:cubicBezTo>
                  <a:cubicBezTo>
                    <a:pt x="3" y="62"/>
                    <a:pt x="0" y="59"/>
                    <a:pt x="0" y="54"/>
                  </a:cubicBezTo>
                  <a:cubicBezTo>
                    <a:pt x="0" y="52"/>
                    <a:pt x="1" y="49"/>
                    <a:pt x="4" y="48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1" y="14"/>
                    <a:pt x="0" y="11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11"/>
                    <a:pt x="14" y="14"/>
                    <a:pt x="11" y="1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3" y="34"/>
                    <a:pt x="16" y="33"/>
                    <a:pt x="18" y="33"/>
                  </a:cubicBezTo>
                  <a:cubicBezTo>
                    <a:pt x="25" y="30"/>
                    <a:pt x="29" y="28"/>
                    <a:pt x="29" y="20"/>
                  </a:cubicBezTo>
                  <a:cubicBezTo>
                    <a:pt x="27" y="19"/>
                    <a:pt x="25" y="16"/>
                    <a:pt x="25" y="13"/>
                  </a:cubicBezTo>
                  <a:cubicBezTo>
                    <a:pt x="25" y="9"/>
                    <a:pt x="29" y="6"/>
                    <a:pt x="33" y="6"/>
                  </a:cubicBezTo>
                  <a:cubicBezTo>
                    <a:pt x="37" y="6"/>
                    <a:pt x="41" y="9"/>
                    <a:pt x="41" y="13"/>
                  </a:cubicBezTo>
                  <a:cubicBezTo>
                    <a:pt x="41" y="16"/>
                    <a:pt x="39" y="19"/>
                    <a:pt x="37" y="2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8"/>
                  </a:cubicBezTo>
                  <a:cubicBezTo>
                    <a:pt x="4" y="10"/>
                    <a:pt x="5" y="12"/>
                    <a:pt x="7" y="12"/>
                  </a:cubicBezTo>
                  <a:cubicBezTo>
                    <a:pt x="10" y="12"/>
                    <a:pt x="11" y="10"/>
                    <a:pt x="11" y="8"/>
                  </a:cubicBezTo>
                  <a:cubicBezTo>
                    <a:pt x="11" y="6"/>
                    <a:pt x="10" y="4"/>
                    <a:pt x="7" y="4"/>
                  </a:cubicBezTo>
                  <a:close/>
                  <a:moveTo>
                    <a:pt x="7" y="51"/>
                  </a:moveTo>
                  <a:cubicBezTo>
                    <a:pt x="5" y="51"/>
                    <a:pt x="4" y="52"/>
                    <a:pt x="4" y="54"/>
                  </a:cubicBezTo>
                  <a:cubicBezTo>
                    <a:pt x="4" y="57"/>
                    <a:pt x="5" y="58"/>
                    <a:pt x="7" y="58"/>
                  </a:cubicBezTo>
                  <a:cubicBezTo>
                    <a:pt x="10" y="58"/>
                    <a:pt x="11" y="57"/>
                    <a:pt x="11" y="54"/>
                  </a:cubicBezTo>
                  <a:cubicBezTo>
                    <a:pt x="11" y="52"/>
                    <a:pt x="10" y="51"/>
                    <a:pt x="7" y="51"/>
                  </a:cubicBezTo>
                  <a:close/>
                  <a:moveTo>
                    <a:pt x="33" y="9"/>
                  </a:moveTo>
                  <a:cubicBezTo>
                    <a:pt x="31" y="9"/>
                    <a:pt x="29" y="11"/>
                    <a:pt x="29" y="13"/>
                  </a:cubicBezTo>
                  <a:cubicBezTo>
                    <a:pt x="29" y="15"/>
                    <a:pt x="31" y="17"/>
                    <a:pt x="33" y="17"/>
                  </a:cubicBezTo>
                  <a:cubicBezTo>
                    <a:pt x="35" y="17"/>
                    <a:pt x="37" y="15"/>
                    <a:pt x="37" y="13"/>
                  </a:cubicBezTo>
                  <a:cubicBezTo>
                    <a:pt x="37" y="11"/>
                    <a:pt x="35" y="9"/>
                    <a:pt x="33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856" tIns="60928" rIns="121856" bIns="60928" numCol="1" anchor="t" anchorCtr="0" compatLnSpc="1">
              <a:prstTxWarp prst="textNoShape">
                <a:avLst/>
              </a:prstTxWarp>
            </a:bodyPr>
            <a:lstStyle/>
            <a:p>
              <a:endParaRPr lang="en-US" sz="3198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Freeform 57"/>
            <p:cNvSpPr>
              <a:spLocks noEditPoints="1"/>
            </p:cNvSpPr>
            <p:nvPr/>
          </p:nvSpPr>
          <p:spPr bwMode="auto">
            <a:xfrm>
              <a:off x="5309503" y="4648800"/>
              <a:ext cx="390241" cy="345959"/>
            </a:xfrm>
            <a:custGeom>
              <a:avLst/>
              <a:gdLst/>
              <a:ahLst/>
              <a:cxnLst>
                <a:cxn ang="0">
                  <a:pos x="7" y="9"/>
                </a:cxn>
                <a:cxn ang="0">
                  <a:pos x="7" y="57"/>
                </a:cxn>
                <a:cxn ang="0">
                  <a:pos x="6" y="58"/>
                </a:cxn>
                <a:cxn ang="0">
                  <a:pos x="4" y="58"/>
                </a:cxn>
                <a:cxn ang="0">
                  <a:pos x="2" y="57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10" y="4"/>
                </a:cxn>
                <a:cxn ang="0">
                  <a:pos x="7" y="9"/>
                </a:cxn>
                <a:cxn ang="0">
                  <a:pos x="65" y="36"/>
                </a:cxn>
                <a:cxn ang="0">
                  <a:pos x="63" y="38"/>
                </a:cxn>
                <a:cxn ang="0">
                  <a:pos x="49" y="43"/>
                </a:cxn>
                <a:cxn ang="0">
                  <a:pos x="31" y="37"/>
                </a:cxn>
                <a:cxn ang="0">
                  <a:pos x="13" y="43"/>
                </a:cxn>
                <a:cxn ang="0">
                  <a:pos x="12" y="43"/>
                </a:cxn>
                <a:cxn ang="0">
                  <a:pos x="10" y="41"/>
                </a:cxn>
                <a:cxn ang="0">
                  <a:pos x="10" y="13"/>
                </a:cxn>
                <a:cxn ang="0">
                  <a:pos x="11" y="11"/>
                </a:cxn>
                <a:cxn ang="0">
                  <a:pos x="14" y="9"/>
                </a:cxn>
                <a:cxn ang="0">
                  <a:pos x="30" y="4"/>
                </a:cxn>
                <a:cxn ang="0">
                  <a:pos x="46" y="9"/>
                </a:cxn>
                <a:cxn ang="0">
                  <a:pos x="49" y="10"/>
                </a:cxn>
                <a:cxn ang="0">
                  <a:pos x="63" y="4"/>
                </a:cxn>
                <a:cxn ang="0">
                  <a:pos x="65" y="7"/>
                </a:cxn>
                <a:cxn ang="0">
                  <a:pos x="65" y="36"/>
                </a:cxn>
              </a:cxnLst>
              <a:rect l="0" t="0" r="r" b="b"/>
              <a:pathLst>
                <a:path w="65" h="58">
                  <a:moveTo>
                    <a:pt x="7" y="9"/>
                  </a:moveTo>
                  <a:cubicBezTo>
                    <a:pt x="7" y="57"/>
                    <a:pt x="7" y="57"/>
                    <a:pt x="7" y="57"/>
                  </a:cubicBezTo>
                  <a:cubicBezTo>
                    <a:pt x="7" y="57"/>
                    <a:pt x="7" y="58"/>
                    <a:pt x="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3" y="58"/>
                    <a:pt x="2" y="57"/>
                    <a:pt x="2" y="5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10" y="2"/>
                    <a:pt x="10" y="4"/>
                  </a:cubicBezTo>
                  <a:cubicBezTo>
                    <a:pt x="10" y="6"/>
                    <a:pt x="9" y="8"/>
                    <a:pt x="7" y="9"/>
                  </a:cubicBezTo>
                  <a:close/>
                  <a:moveTo>
                    <a:pt x="65" y="36"/>
                  </a:moveTo>
                  <a:cubicBezTo>
                    <a:pt x="65" y="37"/>
                    <a:pt x="65" y="38"/>
                    <a:pt x="63" y="38"/>
                  </a:cubicBezTo>
                  <a:cubicBezTo>
                    <a:pt x="59" y="41"/>
                    <a:pt x="54" y="43"/>
                    <a:pt x="49" y="43"/>
                  </a:cubicBezTo>
                  <a:cubicBezTo>
                    <a:pt x="43" y="43"/>
                    <a:pt x="39" y="37"/>
                    <a:pt x="31" y="37"/>
                  </a:cubicBezTo>
                  <a:cubicBezTo>
                    <a:pt x="25" y="37"/>
                    <a:pt x="19" y="40"/>
                    <a:pt x="13" y="43"/>
                  </a:cubicBezTo>
                  <a:cubicBezTo>
                    <a:pt x="13" y="43"/>
                    <a:pt x="12" y="43"/>
                    <a:pt x="12" y="43"/>
                  </a:cubicBezTo>
                  <a:cubicBezTo>
                    <a:pt x="11" y="43"/>
                    <a:pt x="10" y="42"/>
                    <a:pt x="10" y="41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1"/>
                    <a:pt x="11" y="11"/>
                  </a:cubicBezTo>
                  <a:cubicBezTo>
                    <a:pt x="12" y="10"/>
                    <a:pt x="13" y="9"/>
                    <a:pt x="14" y="9"/>
                  </a:cubicBezTo>
                  <a:cubicBezTo>
                    <a:pt x="19" y="7"/>
                    <a:pt x="24" y="4"/>
                    <a:pt x="30" y="4"/>
                  </a:cubicBezTo>
                  <a:cubicBezTo>
                    <a:pt x="36" y="4"/>
                    <a:pt x="40" y="6"/>
                    <a:pt x="46" y="9"/>
                  </a:cubicBezTo>
                  <a:cubicBezTo>
                    <a:pt x="47" y="9"/>
                    <a:pt x="48" y="10"/>
                    <a:pt x="49" y="10"/>
                  </a:cubicBezTo>
                  <a:cubicBezTo>
                    <a:pt x="55" y="10"/>
                    <a:pt x="61" y="4"/>
                    <a:pt x="63" y="4"/>
                  </a:cubicBezTo>
                  <a:cubicBezTo>
                    <a:pt x="64" y="4"/>
                    <a:pt x="65" y="6"/>
                    <a:pt x="65" y="7"/>
                  </a:cubicBezTo>
                  <a:lnTo>
                    <a:pt x="65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856" tIns="60928" rIns="121856" bIns="60928" numCol="1" anchor="t" anchorCtr="0" compatLnSpc="1">
              <a:prstTxWarp prst="textNoShape">
                <a:avLst/>
              </a:prstTxWarp>
            </a:bodyPr>
            <a:lstStyle/>
            <a:p>
              <a:endParaRPr lang="en-US" sz="3198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Freeform 91"/>
            <p:cNvSpPr>
              <a:spLocks noEditPoints="1"/>
            </p:cNvSpPr>
            <p:nvPr/>
          </p:nvSpPr>
          <p:spPr bwMode="auto">
            <a:xfrm>
              <a:off x="4658702" y="3527649"/>
              <a:ext cx="419912" cy="419912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41" y="22"/>
                </a:cxn>
                <a:cxn ang="0">
                  <a:pos x="45" y="20"/>
                </a:cxn>
                <a:cxn ang="0">
                  <a:pos x="49" y="19"/>
                </a:cxn>
                <a:cxn ang="0">
                  <a:pos x="48" y="17"/>
                </a:cxn>
                <a:cxn ang="0">
                  <a:pos x="45" y="15"/>
                </a:cxn>
                <a:cxn ang="0">
                  <a:pos x="43" y="15"/>
                </a:cxn>
                <a:cxn ang="0">
                  <a:pos x="42" y="14"/>
                </a:cxn>
                <a:cxn ang="0">
                  <a:pos x="38" y="12"/>
                </a:cxn>
                <a:cxn ang="0">
                  <a:pos x="38" y="16"/>
                </a:cxn>
                <a:cxn ang="0">
                  <a:pos x="37" y="19"/>
                </a:cxn>
                <a:cxn ang="0">
                  <a:pos x="33" y="17"/>
                </a:cxn>
                <a:cxn ang="0">
                  <a:pos x="29" y="15"/>
                </a:cxn>
                <a:cxn ang="0">
                  <a:pos x="30" y="11"/>
                </a:cxn>
                <a:cxn ang="0">
                  <a:pos x="35" y="10"/>
                </a:cxn>
                <a:cxn ang="0">
                  <a:pos x="34" y="8"/>
                </a:cxn>
                <a:cxn ang="0">
                  <a:pos x="31" y="9"/>
                </a:cxn>
                <a:cxn ang="0">
                  <a:pos x="27" y="6"/>
                </a:cxn>
                <a:cxn ang="0">
                  <a:pos x="28" y="9"/>
                </a:cxn>
                <a:cxn ang="0">
                  <a:pos x="26" y="9"/>
                </a:cxn>
                <a:cxn ang="0">
                  <a:pos x="23" y="7"/>
                </a:cxn>
                <a:cxn ang="0">
                  <a:pos x="21" y="8"/>
                </a:cxn>
                <a:cxn ang="0">
                  <a:pos x="23" y="9"/>
                </a:cxn>
                <a:cxn ang="0">
                  <a:pos x="22" y="10"/>
                </a:cxn>
                <a:cxn ang="0">
                  <a:pos x="10" y="18"/>
                </a:cxn>
                <a:cxn ang="0">
                  <a:pos x="11" y="19"/>
                </a:cxn>
                <a:cxn ang="0">
                  <a:pos x="13" y="22"/>
                </a:cxn>
                <a:cxn ang="0">
                  <a:pos x="12" y="26"/>
                </a:cxn>
                <a:cxn ang="0">
                  <a:pos x="15" y="30"/>
                </a:cxn>
                <a:cxn ang="0">
                  <a:pos x="18" y="35"/>
                </a:cxn>
                <a:cxn ang="0">
                  <a:pos x="19" y="37"/>
                </a:cxn>
                <a:cxn ang="0">
                  <a:pos x="17" y="32"/>
                </a:cxn>
                <a:cxn ang="0">
                  <a:pos x="21" y="37"/>
                </a:cxn>
                <a:cxn ang="0">
                  <a:pos x="25" y="41"/>
                </a:cxn>
                <a:cxn ang="0">
                  <a:pos x="30" y="44"/>
                </a:cxn>
                <a:cxn ang="0">
                  <a:pos x="35" y="47"/>
                </a:cxn>
                <a:cxn ang="0">
                  <a:pos x="36" y="47"/>
                </a:cxn>
                <a:cxn ang="0">
                  <a:pos x="34" y="43"/>
                </a:cxn>
                <a:cxn ang="0">
                  <a:pos x="32" y="42"/>
                </a:cxn>
                <a:cxn ang="0">
                  <a:pos x="32" y="39"/>
                </a:cxn>
                <a:cxn ang="0">
                  <a:pos x="28" y="41"/>
                </a:cxn>
                <a:cxn ang="0">
                  <a:pos x="27" y="34"/>
                </a:cxn>
                <a:cxn ang="0">
                  <a:pos x="30" y="34"/>
                </a:cxn>
                <a:cxn ang="0">
                  <a:pos x="32" y="33"/>
                </a:cxn>
                <a:cxn ang="0">
                  <a:pos x="35" y="34"/>
                </a:cxn>
                <a:cxn ang="0">
                  <a:pos x="36" y="33"/>
                </a:cxn>
                <a:cxn ang="0">
                  <a:pos x="38" y="29"/>
                </a:cxn>
                <a:cxn ang="0">
                  <a:pos x="38" y="28"/>
                </a:cxn>
                <a:cxn ang="0">
                  <a:pos x="41" y="26"/>
                </a:cxn>
                <a:cxn ang="0">
                  <a:pos x="43" y="23"/>
                </a:cxn>
                <a:cxn ang="0">
                  <a:pos x="44" y="22"/>
                </a:cxn>
                <a:cxn ang="0">
                  <a:pos x="41" y="22"/>
                </a:cxn>
                <a:cxn ang="0">
                  <a:pos x="48" y="48"/>
                </a:cxn>
                <a:cxn ang="0">
                  <a:pos x="44" y="47"/>
                </a:cxn>
                <a:cxn ang="0">
                  <a:pos x="41" y="47"/>
                </a:cxn>
                <a:cxn ang="0">
                  <a:pos x="38" y="46"/>
                </a:cxn>
                <a:cxn ang="0">
                  <a:pos x="37" y="50"/>
                </a:cxn>
                <a:cxn ang="0">
                  <a:pos x="36" y="54"/>
                </a:cxn>
                <a:cxn ang="0">
                  <a:pos x="50" y="4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48"/>
                    <a:pt x="48" y="62"/>
                    <a:pt x="31" y="62"/>
                  </a:cubicBez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lose/>
                  <a:moveTo>
                    <a:pt x="41" y="22"/>
                  </a:moveTo>
                  <a:cubicBezTo>
                    <a:pt x="42" y="22"/>
                    <a:pt x="42" y="21"/>
                    <a:pt x="42" y="21"/>
                  </a:cubicBezTo>
                  <a:cubicBezTo>
                    <a:pt x="42" y="21"/>
                    <a:pt x="42" y="21"/>
                    <a:pt x="43" y="21"/>
                  </a:cubicBezTo>
                  <a:cubicBezTo>
                    <a:pt x="43" y="20"/>
                    <a:pt x="44" y="20"/>
                    <a:pt x="45" y="20"/>
                  </a:cubicBezTo>
                  <a:cubicBezTo>
                    <a:pt x="46" y="20"/>
                    <a:pt x="46" y="20"/>
                    <a:pt x="47" y="21"/>
                  </a:cubicBezTo>
                  <a:cubicBezTo>
                    <a:pt x="47" y="20"/>
                    <a:pt x="48" y="20"/>
                    <a:pt x="48" y="20"/>
                  </a:cubicBezTo>
                  <a:cubicBezTo>
                    <a:pt x="48" y="19"/>
                    <a:pt x="49" y="19"/>
                    <a:pt x="49" y="19"/>
                  </a:cubicBezTo>
                  <a:cubicBezTo>
                    <a:pt x="49" y="19"/>
                    <a:pt x="49" y="18"/>
                    <a:pt x="49" y="18"/>
                  </a:cubicBezTo>
                  <a:cubicBezTo>
                    <a:pt x="49" y="18"/>
                    <a:pt x="48" y="18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17"/>
                    <a:pt x="47" y="17"/>
                    <a:pt x="47" y="17"/>
                  </a:cubicBezTo>
                  <a:cubicBezTo>
                    <a:pt x="46" y="17"/>
                    <a:pt x="46" y="16"/>
                    <a:pt x="46" y="16"/>
                  </a:cubicBezTo>
                  <a:cubicBezTo>
                    <a:pt x="46" y="15"/>
                    <a:pt x="45" y="15"/>
                    <a:pt x="45" y="15"/>
                  </a:cubicBezTo>
                  <a:cubicBezTo>
                    <a:pt x="45" y="15"/>
                    <a:pt x="45" y="14"/>
                    <a:pt x="45" y="14"/>
                  </a:cubicBezTo>
                  <a:cubicBezTo>
                    <a:pt x="44" y="14"/>
                    <a:pt x="44" y="15"/>
                    <a:pt x="44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5"/>
                    <a:pt x="43" y="15"/>
                    <a:pt x="42" y="15"/>
                  </a:cubicBezTo>
                  <a:cubicBezTo>
                    <a:pt x="43" y="15"/>
                    <a:pt x="42" y="15"/>
                    <a:pt x="42" y="15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3"/>
                    <a:pt x="41" y="13"/>
                    <a:pt x="40" y="13"/>
                  </a:cubicBezTo>
                  <a:cubicBezTo>
                    <a:pt x="40" y="12"/>
                    <a:pt x="38" y="12"/>
                    <a:pt x="38" y="12"/>
                  </a:cubicBezTo>
                  <a:cubicBezTo>
                    <a:pt x="37" y="13"/>
                    <a:pt x="38" y="13"/>
                    <a:pt x="38" y="14"/>
                  </a:cubicBezTo>
                  <a:cubicBezTo>
                    <a:pt x="38" y="14"/>
                    <a:pt x="37" y="14"/>
                    <a:pt x="37" y="15"/>
                  </a:cubicBezTo>
                  <a:cubicBezTo>
                    <a:pt x="37" y="15"/>
                    <a:pt x="38" y="15"/>
                    <a:pt x="38" y="16"/>
                  </a:cubicBezTo>
                  <a:cubicBezTo>
                    <a:pt x="38" y="17"/>
                    <a:pt x="37" y="17"/>
                    <a:pt x="37" y="17"/>
                  </a:cubicBezTo>
                  <a:cubicBezTo>
                    <a:pt x="37" y="18"/>
                    <a:pt x="37" y="18"/>
                    <a:pt x="37" y="19"/>
                  </a:cubicBezTo>
                  <a:cubicBezTo>
                    <a:pt x="38" y="19"/>
                    <a:pt x="37" y="19"/>
                    <a:pt x="37" y="19"/>
                  </a:cubicBezTo>
                  <a:cubicBezTo>
                    <a:pt x="36" y="20"/>
                    <a:pt x="35" y="19"/>
                    <a:pt x="35" y="18"/>
                  </a:cubicBezTo>
                  <a:cubicBezTo>
                    <a:pt x="35" y="18"/>
                    <a:pt x="35" y="17"/>
                    <a:pt x="34" y="17"/>
                  </a:cubicBezTo>
                  <a:cubicBezTo>
                    <a:pt x="34" y="17"/>
                    <a:pt x="33" y="17"/>
                    <a:pt x="33" y="17"/>
                  </a:cubicBezTo>
                  <a:cubicBezTo>
                    <a:pt x="33" y="16"/>
                    <a:pt x="32" y="16"/>
                    <a:pt x="32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30" y="16"/>
                    <a:pt x="29" y="15"/>
                    <a:pt x="29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30" y="11"/>
                    <a:pt x="30" y="11"/>
                  </a:cubicBezTo>
                  <a:cubicBezTo>
                    <a:pt x="31" y="12"/>
                    <a:pt x="31" y="12"/>
                    <a:pt x="32" y="11"/>
                  </a:cubicBezTo>
                  <a:cubicBezTo>
                    <a:pt x="32" y="11"/>
                    <a:pt x="32" y="10"/>
                    <a:pt x="33" y="10"/>
                  </a:cubicBezTo>
                  <a:cubicBezTo>
                    <a:pt x="33" y="9"/>
                    <a:pt x="34" y="10"/>
                    <a:pt x="35" y="10"/>
                  </a:cubicBezTo>
                  <a:cubicBezTo>
                    <a:pt x="35" y="10"/>
                    <a:pt x="35" y="9"/>
                    <a:pt x="35" y="9"/>
                  </a:cubicBezTo>
                  <a:cubicBezTo>
                    <a:pt x="35" y="9"/>
                    <a:pt x="35" y="8"/>
                    <a:pt x="35" y="8"/>
                  </a:cubicBezTo>
                  <a:cubicBezTo>
                    <a:pt x="34" y="7"/>
                    <a:pt x="33" y="8"/>
                    <a:pt x="34" y="8"/>
                  </a:cubicBezTo>
                  <a:cubicBezTo>
                    <a:pt x="34" y="8"/>
                    <a:pt x="33" y="10"/>
                    <a:pt x="32" y="9"/>
                  </a:cubicBezTo>
                  <a:cubicBezTo>
                    <a:pt x="32" y="9"/>
                    <a:pt x="32" y="8"/>
                    <a:pt x="31" y="8"/>
                  </a:cubicBezTo>
                  <a:cubicBezTo>
                    <a:pt x="31" y="8"/>
                    <a:pt x="31" y="8"/>
                    <a:pt x="31" y="9"/>
                  </a:cubicBezTo>
                  <a:cubicBezTo>
                    <a:pt x="31" y="8"/>
                    <a:pt x="30" y="8"/>
                    <a:pt x="29" y="8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9" y="6"/>
                    <a:pt x="28" y="6"/>
                    <a:pt x="27" y="6"/>
                  </a:cubicBezTo>
                  <a:cubicBezTo>
                    <a:pt x="27" y="7"/>
                    <a:pt x="28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8" y="9"/>
                    <a:pt x="28" y="9"/>
                  </a:cubicBezTo>
                  <a:cubicBezTo>
                    <a:pt x="28" y="9"/>
                    <a:pt x="28" y="10"/>
                    <a:pt x="28" y="10"/>
                  </a:cubicBezTo>
                  <a:cubicBezTo>
                    <a:pt x="27" y="10"/>
                    <a:pt x="27" y="9"/>
                    <a:pt x="27" y="9"/>
                  </a:cubicBezTo>
                  <a:cubicBezTo>
                    <a:pt x="28" y="9"/>
                    <a:pt x="26" y="9"/>
                    <a:pt x="26" y="9"/>
                  </a:cubicBezTo>
                  <a:cubicBezTo>
                    <a:pt x="25" y="9"/>
                    <a:pt x="24" y="9"/>
                    <a:pt x="24" y="9"/>
                  </a:cubicBezTo>
                  <a:cubicBezTo>
                    <a:pt x="24" y="8"/>
                    <a:pt x="24" y="7"/>
                    <a:pt x="24" y="8"/>
                  </a:cubicBezTo>
                  <a:cubicBezTo>
                    <a:pt x="24" y="7"/>
                    <a:pt x="23" y="7"/>
                    <a:pt x="23" y="7"/>
                  </a:cubicBezTo>
                  <a:cubicBezTo>
                    <a:pt x="22" y="7"/>
                    <a:pt x="21" y="8"/>
                    <a:pt x="19" y="9"/>
                  </a:cubicBezTo>
                  <a:cubicBezTo>
                    <a:pt x="19" y="9"/>
                    <a:pt x="20" y="9"/>
                    <a:pt x="20" y="9"/>
                  </a:cubicBezTo>
                  <a:cubicBezTo>
                    <a:pt x="20" y="8"/>
                    <a:pt x="20" y="8"/>
                    <a:pt x="21" y="8"/>
                  </a:cubicBezTo>
                  <a:cubicBezTo>
                    <a:pt x="21" y="8"/>
                    <a:pt x="22" y="7"/>
                    <a:pt x="22" y="8"/>
                  </a:cubicBezTo>
                  <a:cubicBezTo>
                    <a:pt x="22" y="8"/>
                    <a:pt x="23" y="8"/>
                    <a:pt x="23" y="8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23" y="8"/>
                    <a:pt x="23" y="9"/>
                    <a:pt x="22" y="9"/>
                  </a:cubicBezTo>
                  <a:cubicBezTo>
                    <a:pt x="22" y="9"/>
                    <a:pt x="21" y="9"/>
                    <a:pt x="21" y="9"/>
                  </a:cubicBezTo>
                  <a:cubicBezTo>
                    <a:pt x="21" y="9"/>
                    <a:pt x="22" y="10"/>
                    <a:pt x="22" y="10"/>
                  </a:cubicBezTo>
                  <a:cubicBezTo>
                    <a:pt x="21" y="9"/>
                    <a:pt x="21" y="9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5" y="11"/>
                    <a:pt x="12" y="14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3" y="20"/>
                    <a:pt x="13" y="21"/>
                  </a:cubicBezTo>
                  <a:cubicBezTo>
                    <a:pt x="13" y="21"/>
                    <a:pt x="13" y="21"/>
                    <a:pt x="14" y="21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3" y="22"/>
                    <a:pt x="12" y="21"/>
                    <a:pt x="12" y="22"/>
                  </a:cubicBezTo>
                  <a:cubicBezTo>
                    <a:pt x="12" y="22"/>
                    <a:pt x="12" y="23"/>
                    <a:pt x="13" y="23"/>
                  </a:cubicBezTo>
                  <a:cubicBezTo>
                    <a:pt x="12" y="23"/>
                    <a:pt x="12" y="25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3" y="28"/>
                    <a:pt x="13" y="28"/>
                  </a:cubicBezTo>
                  <a:cubicBezTo>
                    <a:pt x="13" y="28"/>
                    <a:pt x="14" y="30"/>
                    <a:pt x="15" y="30"/>
                  </a:cubicBezTo>
                  <a:cubicBezTo>
                    <a:pt x="15" y="30"/>
                    <a:pt x="16" y="31"/>
                    <a:pt x="16" y="31"/>
                  </a:cubicBezTo>
                  <a:cubicBezTo>
                    <a:pt x="17" y="32"/>
                    <a:pt x="17" y="33"/>
                    <a:pt x="17" y="33"/>
                  </a:cubicBezTo>
                  <a:cubicBezTo>
                    <a:pt x="17" y="34"/>
                    <a:pt x="18" y="34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9" y="35"/>
                    <a:pt x="19" y="36"/>
                  </a:cubicBezTo>
                  <a:cubicBezTo>
                    <a:pt x="19" y="36"/>
                    <a:pt x="19" y="37"/>
                    <a:pt x="19" y="37"/>
                  </a:cubicBezTo>
                  <a:cubicBezTo>
                    <a:pt x="20" y="36"/>
                    <a:pt x="19" y="35"/>
                    <a:pt x="18" y="34"/>
                  </a:cubicBezTo>
                  <a:cubicBezTo>
                    <a:pt x="18" y="34"/>
                    <a:pt x="18" y="34"/>
                    <a:pt x="18" y="33"/>
                  </a:cubicBezTo>
                  <a:cubicBezTo>
                    <a:pt x="18" y="33"/>
                    <a:pt x="18" y="32"/>
                    <a:pt x="17" y="32"/>
                  </a:cubicBezTo>
                  <a:cubicBezTo>
                    <a:pt x="18" y="32"/>
                    <a:pt x="18" y="32"/>
                    <a:pt x="18" y="33"/>
                  </a:cubicBezTo>
                  <a:cubicBezTo>
                    <a:pt x="18" y="33"/>
                    <a:pt x="20" y="35"/>
                    <a:pt x="20" y="35"/>
                  </a:cubicBezTo>
                  <a:cubicBezTo>
                    <a:pt x="20" y="35"/>
                    <a:pt x="21" y="37"/>
                    <a:pt x="21" y="37"/>
                  </a:cubicBezTo>
                  <a:cubicBezTo>
                    <a:pt x="21" y="37"/>
                    <a:pt x="22" y="37"/>
                    <a:pt x="22" y="38"/>
                  </a:cubicBezTo>
                  <a:cubicBezTo>
                    <a:pt x="22" y="38"/>
                    <a:pt x="22" y="39"/>
                    <a:pt x="23" y="40"/>
                  </a:cubicBezTo>
                  <a:cubicBezTo>
                    <a:pt x="23" y="41"/>
                    <a:pt x="24" y="41"/>
                    <a:pt x="25" y="41"/>
                  </a:cubicBezTo>
                  <a:cubicBezTo>
                    <a:pt x="25" y="42"/>
                    <a:pt x="26" y="42"/>
                    <a:pt x="26" y="42"/>
                  </a:cubicBezTo>
                  <a:cubicBezTo>
                    <a:pt x="27" y="43"/>
                    <a:pt x="27" y="42"/>
                    <a:pt x="28" y="42"/>
                  </a:cubicBezTo>
                  <a:cubicBezTo>
                    <a:pt x="29" y="42"/>
                    <a:pt x="29" y="43"/>
                    <a:pt x="30" y="44"/>
                  </a:cubicBezTo>
                  <a:cubicBezTo>
                    <a:pt x="31" y="44"/>
                    <a:pt x="32" y="44"/>
                    <a:pt x="32" y="44"/>
                  </a:cubicBezTo>
                  <a:cubicBezTo>
                    <a:pt x="32" y="44"/>
                    <a:pt x="33" y="46"/>
                    <a:pt x="33" y="46"/>
                  </a:cubicBezTo>
                  <a:cubicBezTo>
                    <a:pt x="34" y="46"/>
                    <a:pt x="34" y="47"/>
                    <a:pt x="3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47"/>
                    <a:pt x="36" y="48"/>
                    <a:pt x="36" y="48"/>
                  </a:cubicBezTo>
                  <a:cubicBezTo>
                    <a:pt x="36" y="48"/>
                    <a:pt x="36" y="47"/>
                    <a:pt x="36" y="47"/>
                  </a:cubicBezTo>
                  <a:cubicBezTo>
                    <a:pt x="36" y="47"/>
                    <a:pt x="35" y="47"/>
                    <a:pt x="34" y="46"/>
                  </a:cubicBezTo>
                  <a:cubicBezTo>
                    <a:pt x="34" y="46"/>
                    <a:pt x="34" y="45"/>
                    <a:pt x="34" y="45"/>
                  </a:cubicBezTo>
                  <a:cubicBezTo>
                    <a:pt x="35" y="45"/>
                    <a:pt x="35" y="44"/>
                    <a:pt x="34" y="43"/>
                  </a:cubicBezTo>
                  <a:cubicBezTo>
                    <a:pt x="34" y="43"/>
                    <a:pt x="34" y="43"/>
                    <a:pt x="34" y="42"/>
                  </a:cubicBezTo>
                  <a:cubicBezTo>
                    <a:pt x="33" y="43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3"/>
                    <a:pt x="32" y="42"/>
                  </a:cubicBezTo>
                  <a:cubicBezTo>
                    <a:pt x="32" y="42"/>
                    <a:pt x="32" y="41"/>
                    <a:pt x="32" y="41"/>
                  </a:cubicBezTo>
                  <a:cubicBezTo>
                    <a:pt x="32" y="40"/>
                    <a:pt x="33" y="39"/>
                    <a:pt x="32" y="39"/>
                  </a:cubicBezTo>
                  <a:cubicBezTo>
                    <a:pt x="31" y="39"/>
                    <a:pt x="31" y="39"/>
                    <a:pt x="31" y="40"/>
                  </a:cubicBezTo>
                  <a:cubicBezTo>
                    <a:pt x="30" y="40"/>
                    <a:pt x="30" y="40"/>
                    <a:pt x="30" y="41"/>
                  </a:cubicBezTo>
                  <a:cubicBezTo>
                    <a:pt x="30" y="41"/>
                    <a:pt x="28" y="41"/>
                    <a:pt x="28" y="41"/>
                  </a:cubicBezTo>
                  <a:cubicBezTo>
                    <a:pt x="27" y="40"/>
                    <a:pt x="27" y="39"/>
                    <a:pt x="27" y="38"/>
                  </a:cubicBezTo>
                  <a:cubicBezTo>
                    <a:pt x="27" y="37"/>
                    <a:pt x="27" y="36"/>
                    <a:pt x="27" y="35"/>
                  </a:cubicBezTo>
                  <a:cubicBezTo>
                    <a:pt x="27" y="35"/>
                    <a:pt x="27" y="34"/>
                    <a:pt x="27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9" y="33"/>
                    <a:pt x="30" y="34"/>
                  </a:cubicBezTo>
                  <a:cubicBezTo>
                    <a:pt x="30" y="34"/>
                    <a:pt x="31" y="34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1" y="33"/>
                    <a:pt x="32" y="33"/>
                  </a:cubicBezTo>
                  <a:cubicBezTo>
                    <a:pt x="32" y="33"/>
                    <a:pt x="33" y="33"/>
                    <a:pt x="33" y="33"/>
                  </a:cubicBezTo>
                  <a:cubicBezTo>
                    <a:pt x="34" y="34"/>
                    <a:pt x="34" y="34"/>
                    <a:pt x="34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5"/>
                    <a:pt x="35" y="36"/>
                    <a:pt x="36" y="36"/>
                  </a:cubicBezTo>
                  <a:cubicBezTo>
                    <a:pt x="36" y="37"/>
                    <a:pt x="36" y="35"/>
                    <a:pt x="36" y="35"/>
                  </a:cubicBezTo>
                  <a:cubicBezTo>
                    <a:pt x="36" y="35"/>
                    <a:pt x="36" y="33"/>
                    <a:pt x="36" y="33"/>
                  </a:cubicBezTo>
                  <a:cubicBezTo>
                    <a:pt x="35" y="33"/>
                    <a:pt x="35" y="32"/>
                    <a:pt x="36" y="31"/>
                  </a:cubicBezTo>
                  <a:cubicBezTo>
                    <a:pt x="36" y="31"/>
                    <a:pt x="37" y="31"/>
                    <a:pt x="37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8"/>
                    <a:pt x="38" y="29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9" y="28"/>
                    <a:pt x="40" y="27"/>
                    <a:pt x="39" y="26"/>
                  </a:cubicBezTo>
                  <a:cubicBezTo>
                    <a:pt x="40" y="26"/>
                    <a:pt x="41" y="26"/>
                    <a:pt x="41" y="26"/>
                  </a:cubicBezTo>
                  <a:cubicBezTo>
                    <a:pt x="41" y="26"/>
                    <a:pt x="41" y="25"/>
                    <a:pt x="41" y="25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3" y="24"/>
                    <a:pt x="43" y="23"/>
                  </a:cubicBezTo>
                  <a:cubicBezTo>
                    <a:pt x="44" y="24"/>
                    <a:pt x="45" y="23"/>
                    <a:pt x="44" y="22"/>
                  </a:cubicBezTo>
                  <a:cubicBezTo>
                    <a:pt x="44" y="22"/>
                    <a:pt x="44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5" y="21"/>
                    <a:pt x="44" y="21"/>
                    <a:pt x="44" y="21"/>
                  </a:cubicBezTo>
                  <a:cubicBezTo>
                    <a:pt x="43" y="21"/>
                    <a:pt x="43" y="21"/>
                    <a:pt x="42" y="21"/>
                  </a:cubicBezTo>
                  <a:cubicBezTo>
                    <a:pt x="42" y="22"/>
                    <a:pt x="42" y="22"/>
                    <a:pt x="41" y="22"/>
                  </a:cubicBezTo>
                  <a:close/>
                  <a:moveTo>
                    <a:pt x="50" y="49"/>
                  </a:moveTo>
                  <a:cubicBezTo>
                    <a:pt x="50" y="49"/>
                    <a:pt x="49" y="49"/>
                    <a:pt x="49" y="49"/>
                  </a:cubicBezTo>
                  <a:cubicBezTo>
                    <a:pt x="49" y="49"/>
                    <a:pt x="48" y="48"/>
                    <a:pt x="48" y="48"/>
                  </a:cubicBezTo>
                  <a:cubicBezTo>
                    <a:pt x="48" y="48"/>
                    <a:pt x="47" y="47"/>
                    <a:pt x="47" y="47"/>
                  </a:cubicBezTo>
                  <a:cubicBezTo>
                    <a:pt x="46" y="46"/>
                    <a:pt x="46" y="46"/>
                    <a:pt x="45" y="46"/>
                  </a:cubicBezTo>
                  <a:cubicBezTo>
                    <a:pt x="45" y="46"/>
                    <a:pt x="44" y="47"/>
                    <a:pt x="44" y="47"/>
                  </a:cubicBezTo>
                  <a:cubicBezTo>
                    <a:pt x="44" y="46"/>
                    <a:pt x="43" y="46"/>
                    <a:pt x="43" y="46"/>
                  </a:cubicBezTo>
                  <a:cubicBezTo>
                    <a:pt x="42" y="46"/>
                    <a:pt x="42" y="45"/>
                    <a:pt x="41" y="46"/>
                  </a:cubicBezTo>
                  <a:cubicBezTo>
                    <a:pt x="41" y="46"/>
                    <a:pt x="41" y="46"/>
                    <a:pt x="41" y="47"/>
                  </a:cubicBezTo>
                  <a:cubicBezTo>
                    <a:pt x="40" y="46"/>
                    <a:pt x="41" y="46"/>
                    <a:pt x="41" y="45"/>
                  </a:cubicBezTo>
                  <a:cubicBezTo>
                    <a:pt x="40" y="45"/>
                    <a:pt x="39" y="46"/>
                    <a:pt x="39" y="46"/>
                  </a:cubicBezTo>
                  <a:cubicBezTo>
                    <a:pt x="39" y="46"/>
                    <a:pt x="39" y="46"/>
                    <a:pt x="38" y="46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7" y="47"/>
                    <a:pt x="37" y="47"/>
                  </a:cubicBezTo>
                  <a:cubicBezTo>
                    <a:pt x="37" y="48"/>
                    <a:pt x="37" y="49"/>
                    <a:pt x="37" y="50"/>
                  </a:cubicBezTo>
                  <a:cubicBezTo>
                    <a:pt x="38" y="50"/>
                    <a:pt x="37" y="51"/>
                    <a:pt x="37" y="52"/>
                  </a:cubicBezTo>
                  <a:cubicBezTo>
                    <a:pt x="37" y="52"/>
                    <a:pt x="36" y="53"/>
                    <a:pt x="36" y="53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5"/>
                    <a:pt x="36" y="55"/>
                    <a:pt x="36" y="56"/>
                  </a:cubicBezTo>
                  <a:cubicBezTo>
                    <a:pt x="36" y="56"/>
                    <a:pt x="36" y="56"/>
                    <a:pt x="36" y="57"/>
                  </a:cubicBezTo>
                  <a:cubicBezTo>
                    <a:pt x="41" y="56"/>
                    <a:pt x="46" y="53"/>
                    <a:pt x="50" y="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856" tIns="60928" rIns="121856" bIns="60928" numCol="1" anchor="t" anchorCtr="0" compatLnSpc="1">
              <a:prstTxWarp prst="textNoShape">
                <a:avLst/>
              </a:prstTxWarp>
            </a:bodyPr>
            <a:lstStyle/>
            <a:p>
              <a:endParaRPr lang="en-US" sz="3198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607154" y="3190710"/>
              <a:ext cx="974515" cy="1125961"/>
              <a:chOff x="4175103" y="2472727"/>
              <a:chExt cx="800146" cy="924494"/>
            </a:xfrm>
          </p:grpSpPr>
          <p:sp>
            <p:nvSpPr>
              <p:cNvPr id="5127" name="Freeform 7"/>
              <p:cNvSpPr>
                <a:spLocks/>
              </p:cNvSpPr>
              <p:nvPr/>
            </p:nvSpPr>
            <p:spPr bwMode="auto">
              <a:xfrm>
                <a:off x="4175103" y="2472727"/>
                <a:ext cx="800146" cy="924494"/>
              </a:xfrm>
              <a:custGeom>
                <a:avLst/>
                <a:gdLst/>
                <a:ahLst/>
                <a:cxnLst>
                  <a:cxn ang="0">
                    <a:pos x="592" y="170"/>
                  </a:cxn>
                  <a:cxn ang="0">
                    <a:pos x="592" y="511"/>
                  </a:cxn>
                  <a:cxn ang="0">
                    <a:pos x="296" y="684"/>
                  </a:cxn>
                  <a:cxn ang="0">
                    <a:pos x="0" y="511"/>
                  </a:cxn>
                  <a:cxn ang="0">
                    <a:pos x="0" y="170"/>
                  </a:cxn>
                  <a:cxn ang="0">
                    <a:pos x="296" y="0"/>
                  </a:cxn>
                  <a:cxn ang="0">
                    <a:pos x="592" y="170"/>
                  </a:cxn>
                </a:cxnLst>
                <a:rect l="0" t="0" r="r" b="b"/>
                <a:pathLst>
                  <a:path w="592" h="684">
                    <a:moveTo>
                      <a:pt x="592" y="170"/>
                    </a:moveTo>
                    <a:lnTo>
                      <a:pt x="592" y="511"/>
                    </a:lnTo>
                    <a:lnTo>
                      <a:pt x="296" y="684"/>
                    </a:lnTo>
                    <a:lnTo>
                      <a:pt x="0" y="511"/>
                    </a:lnTo>
                    <a:lnTo>
                      <a:pt x="0" y="170"/>
                    </a:lnTo>
                    <a:lnTo>
                      <a:pt x="296" y="0"/>
                    </a:lnTo>
                    <a:lnTo>
                      <a:pt x="592" y="17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856" tIns="60928" rIns="121856" bIns="6092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198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Freeform 69"/>
              <p:cNvSpPr>
                <a:spLocks noEditPoints="1"/>
              </p:cNvSpPr>
              <p:nvPr/>
            </p:nvSpPr>
            <p:spPr bwMode="auto">
              <a:xfrm>
                <a:off x="4397461" y="2755839"/>
                <a:ext cx="355430" cy="358272"/>
              </a:xfrm>
              <a:custGeom>
                <a:avLst/>
                <a:gdLst/>
                <a:ahLst/>
                <a:cxnLst>
                  <a:cxn ang="0">
                    <a:pos x="29" y="58"/>
                  </a:cxn>
                  <a:cxn ang="0">
                    <a:pos x="6" y="47"/>
                  </a:cxn>
                  <a:cxn ang="0">
                    <a:pos x="7" y="46"/>
                  </a:cxn>
                  <a:cxn ang="0">
                    <a:pos x="12" y="40"/>
                  </a:cxn>
                  <a:cxn ang="0">
                    <a:pos x="13" y="40"/>
                  </a:cxn>
                  <a:cxn ang="0">
                    <a:pos x="14" y="41"/>
                  </a:cxn>
                  <a:cxn ang="0">
                    <a:pos x="29" y="48"/>
                  </a:cxn>
                  <a:cxn ang="0">
                    <a:pos x="48" y="29"/>
                  </a:cxn>
                  <a:cxn ang="0">
                    <a:pos x="29" y="9"/>
                  </a:cxn>
                  <a:cxn ang="0">
                    <a:pos x="16" y="14"/>
                  </a:cxn>
                  <a:cxn ang="0">
                    <a:pos x="21" y="20"/>
                  </a:cxn>
                  <a:cxn ang="0">
                    <a:pos x="21" y="22"/>
                  </a:cxn>
                  <a:cxn ang="0">
                    <a:pos x="19" y="24"/>
                  </a:cxn>
                  <a:cxn ang="0">
                    <a:pos x="2" y="24"/>
                  </a:cxn>
                  <a:cxn ang="0">
                    <a:pos x="0" y="21"/>
                  </a:cxn>
                  <a:cxn ang="0">
                    <a:pos x="0" y="4"/>
                  </a:cxn>
                  <a:cxn ang="0">
                    <a:pos x="1" y="2"/>
                  </a:cxn>
                  <a:cxn ang="0">
                    <a:pos x="4" y="3"/>
                  </a:cxn>
                  <a:cxn ang="0">
                    <a:pos x="9" y="8"/>
                  </a:cxn>
                  <a:cxn ang="0">
                    <a:pos x="29" y="0"/>
                  </a:cxn>
                  <a:cxn ang="0">
                    <a:pos x="58" y="29"/>
                  </a:cxn>
                  <a:cxn ang="0">
                    <a:pos x="29" y="58"/>
                  </a:cxn>
                  <a:cxn ang="0">
                    <a:pos x="34" y="35"/>
                  </a:cxn>
                  <a:cxn ang="0">
                    <a:pos x="33" y="36"/>
                  </a:cxn>
                  <a:cxn ang="0">
                    <a:pos x="20" y="36"/>
                  </a:cxn>
                  <a:cxn ang="0">
                    <a:pos x="19" y="35"/>
                  </a:cxn>
                  <a:cxn ang="0">
                    <a:pos x="19" y="32"/>
                  </a:cxn>
                  <a:cxn ang="0">
                    <a:pos x="20" y="31"/>
                  </a:cxn>
                  <a:cxn ang="0">
                    <a:pos x="29" y="31"/>
                  </a:cxn>
                  <a:cxn ang="0">
                    <a:pos x="29" y="18"/>
                  </a:cxn>
                  <a:cxn ang="0">
                    <a:pos x="30" y="17"/>
                  </a:cxn>
                  <a:cxn ang="0">
                    <a:pos x="33" y="17"/>
                  </a:cxn>
                  <a:cxn ang="0">
                    <a:pos x="34" y="18"/>
                  </a:cxn>
                  <a:cxn ang="0">
                    <a:pos x="34" y="35"/>
                  </a:cxn>
                </a:cxnLst>
                <a:rect l="0" t="0" r="r" b="b"/>
                <a:pathLst>
                  <a:path w="58" h="58">
                    <a:moveTo>
                      <a:pt x="29" y="58"/>
                    </a:moveTo>
                    <a:cubicBezTo>
                      <a:pt x="20" y="58"/>
                      <a:pt x="12" y="54"/>
                      <a:pt x="6" y="47"/>
                    </a:cubicBezTo>
                    <a:cubicBezTo>
                      <a:pt x="6" y="47"/>
                      <a:pt x="6" y="46"/>
                      <a:pt x="7" y="46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3" y="40"/>
                    </a:cubicBezTo>
                    <a:cubicBezTo>
                      <a:pt x="13" y="40"/>
                      <a:pt x="13" y="40"/>
                      <a:pt x="14" y="41"/>
                    </a:cubicBezTo>
                    <a:cubicBezTo>
                      <a:pt x="17" y="45"/>
                      <a:pt x="23" y="48"/>
                      <a:pt x="29" y="48"/>
                    </a:cubicBezTo>
                    <a:cubicBezTo>
                      <a:pt x="40" y="48"/>
                      <a:pt x="48" y="39"/>
                      <a:pt x="48" y="29"/>
                    </a:cubicBezTo>
                    <a:cubicBezTo>
                      <a:pt x="48" y="18"/>
                      <a:pt x="40" y="9"/>
                      <a:pt x="29" y="9"/>
                    </a:cubicBezTo>
                    <a:cubicBezTo>
                      <a:pt x="24" y="9"/>
                      <a:pt x="19" y="11"/>
                      <a:pt x="16" y="14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2" y="20"/>
                      <a:pt x="22" y="21"/>
                      <a:pt x="21" y="22"/>
                    </a:cubicBezTo>
                    <a:cubicBezTo>
                      <a:pt x="21" y="23"/>
                      <a:pt x="20" y="24"/>
                      <a:pt x="19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1" y="2"/>
                    </a:cubicBezTo>
                    <a:cubicBezTo>
                      <a:pt x="2" y="2"/>
                      <a:pt x="3" y="2"/>
                      <a:pt x="4" y="3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4" y="3"/>
                      <a:pt x="21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ubicBezTo>
                      <a:pt x="58" y="45"/>
                      <a:pt x="45" y="58"/>
                      <a:pt x="29" y="58"/>
                    </a:cubicBezTo>
                    <a:close/>
                    <a:moveTo>
                      <a:pt x="34" y="35"/>
                    </a:moveTo>
                    <a:cubicBezTo>
                      <a:pt x="34" y="35"/>
                      <a:pt x="33" y="36"/>
                      <a:pt x="33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6"/>
                      <a:pt x="19" y="35"/>
                      <a:pt x="19" y="35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32"/>
                      <a:pt x="20" y="31"/>
                      <a:pt x="20" y="31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7"/>
                      <a:pt x="29" y="17"/>
                      <a:pt x="30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7"/>
                      <a:pt x="34" y="17"/>
                      <a:pt x="34" y="18"/>
                    </a:cubicBezTo>
                    <a:lnTo>
                      <a:pt x="34" y="3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856" tIns="60928" rIns="121856" bIns="6092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198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6118954" y="2049741"/>
              <a:ext cx="1157122" cy="1340749"/>
              <a:chOff x="6130386" y="1242635"/>
              <a:chExt cx="1813512" cy="2101303"/>
            </a:xfrm>
          </p:grpSpPr>
          <p:sp>
            <p:nvSpPr>
              <p:cNvPr id="5128" name="Freeform 8"/>
              <p:cNvSpPr>
                <a:spLocks/>
              </p:cNvSpPr>
              <p:nvPr/>
            </p:nvSpPr>
            <p:spPr bwMode="auto">
              <a:xfrm>
                <a:off x="6130386" y="1242635"/>
                <a:ext cx="1813512" cy="2101303"/>
              </a:xfrm>
              <a:custGeom>
                <a:avLst/>
                <a:gdLst/>
                <a:ahLst/>
                <a:cxnLst>
                  <a:cxn ang="0">
                    <a:pos x="428" y="0"/>
                  </a:cxn>
                  <a:cxn ang="0">
                    <a:pos x="0" y="249"/>
                  </a:cxn>
                  <a:cxn ang="0">
                    <a:pos x="0" y="744"/>
                  </a:cxn>
                  <a:cxn ang="0">
                    <a:pos x="428" y="993"/>
                  </a:cxn>
                  <a:cxn ang="0">
                    <a:pos x="857" y="744"/>
                  </a:cxn>
                  <a:cxn ang="0">
                    <a:pos x="857" y="249"/>
                  </a:cxn>
                  <a:cxn ang="0">
                    <a:pos x="428" y="0"/>
                  </a:cxn>
                </a:cxnLst>
                <a:rect l="0" t="0" r="r" b="b"/>
                <a:pathLst>
                  <a:path w="857" h="993">
                    <a:moveTo>
                      <a:pt x="428" y="0"/>
                    </a:moveTo>
                    <a:lnTo>
                      <a:pt x="0" y="249"/>
                    </a:lnTo>
                    <a:lnTo>
                      <a:pt x="0" y="744"/>
                    </a:lnTo>
                    <a:lnTo>
                      <a:pt x="428" y="993"/>
                    </a:lnTo>
                    <a:lnTo>
                      <a:pt x="857" y="744"/>
                    </a:lnTo>
                    <a:lnTo>
                      <a:pt x="857" y="249"/>
                    </a:lnTo>
                    <a:lnTo>
                      <a:pt x="428" y="0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856" tIns="60928" rIns="121856" bIns="6092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198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Freeform 123"/>
              <p:cNvSpPr>
                <a:spLocks noEditPoints="1"/>
              </p:cNvSpPr>
              <p:nvPr/>
            </p:nvSpPr>
            <p:spPr bwMode="auto">
              <a:xfrm>
                <a:off x="6700679" y="1946243"/>
                <a:ext cx="694086" cy="694086"/>
              </a:xfrm>
              <a:custGeom>
                <a:avLst/>
                <a:gdLst/>
                <a:ahLst/>
                <a:cxnLst>
                  <a:cxn ang="0">
                    <a:pos x="31" y="62"/>
                  </a:cxn>
                  <a:cxn ang="0">
                    <a:pos x="0" y="31"/>
                  </a:cxn>
                  <a:cxn ang="0">
                    <a:pos x="31" y="0"/>
                  </a:cxn>
                  <a:cxn ang="0">
                    <a:pos x="62" y="31"/>
                  </a:cxn>
                  <a:cxn ang="0">
                    <a:pos x="31" y="62"/>
                  </a:cxn>
                  <a:cxn ang="0">
                    <a:pos x="32" y="11"/>
                  </a:cxn>
                  <a:cxn ang="0">
                    <a:pos x="17" y="19"/>
                  </a:cxn>
                  <a:cxn ang="0">
                    <a:pos x="18" y="21"/>
                  </a:cxn>
                  <a:cxn ang="0">
                    <a:pos x="23" y="25"/>
                  </a:cxn>
                  <a:cxn ang="0">
                    <a:pos x="24" y="25"/>
                  </a:cxn>
                  <a:cxn ang="0">
                    <a:pos x="25" y="25"/>
                  </a:cxn>
                  <a:cxn ang="0">
                    <a:pos x="28" y="21"/>
                  </a:cxn>
                  <a:cxn ang="0">
                    <a:pos x="32" y="20"/>
                  </a:cxn>
                  <a:cxn ang="0">
                    <a:pos x="36" y="24"/>
                  </a:cxn>
                  <a:cxn ang="0">
                    <a:pos x="33" y="28"/>
                  </a:cxn>
                  <a:cxn ang="0">
                    <a:pos x="26" y="36"/>
                  </a:cxn>
                  <a:cxn ang="0">
                    <a:pos x="26" y="38"/>
                  </a:cxn>
                  <a:cxn ang="0">
                    <a:pos x="27" y="39"/>
                  </a:cxn>
                  <a:cxn ang="0">
                    <a:pos x="35" y="39"/>
                  </a:cxn>
                  <a:cxn ang="0">
                    <a:pos x="36" y="38"/>
                  </a:cxn>
                  <a:cxn ang="0">
                    <a:pos x="40" y="34"/>
                  </a:cxn>
                  <a:cxn ang="0">
                    <a:pos x="47" y="24"/>
                  </a:cxn>
                  <a:cxn ang="0">
                    <a:pos x="32" y="11"/>
                  </a:cxn>
                  <a:cxn ang="0">
                    <a:pos x="36" y="43"/>
                  </a:cxn>
                  <a:cxn ang="0">
                    <a:pos x="35" y="42"/>
                  </a:cxn>
                  <a:cxn ang="0">
                    <a:pos x="27" y="42"/>
                  </a:cxn>
                  <a:cxn ang="0">
                    <a:pos x="26" y="43"/>
                  </a:cxn>
                  <a:cxn ang="0">
                    <a:pos x="26" y="51"/>
                  </a:cxn>
                  <a:cxn ang="0">
                    <a:pos x="27" y="52"/>
                  </a:cxn>
                  <a:cxn ang="0">
                    <a:pos x="35" y="52"/>
                  </a:cxn>
                  <a:cxn ang="0">
                    <a:pos x="36" y="51"/>
                  </a:cxn>
                  <a:cxn ang="0">
                    <a:pos x="36" y="43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2" y="11"/>
                    </a:moveTo>
                    <a:cubicBezTo>
                      <a:pt x="26" y="11"/>
                      <a:pt x="21" y="14"/>
                      <a:pt x="17" y="19"/>
                    </a:cubicBezTo>
                    <a:cubicBezTo>
                      <a:pt x="17" y="20"/>
                      <a:pt x="17" y="21"/>
                      <a:pt x="18" y="21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5"/>
                      <a:pt x="23" y="25"/>
                      <a:pt x="24" y="25"/>
                    </a:cubicBezTo>
                    <a:cubicBezTo>
                      <a:pt x="24" y="25"/>
                      <a:pt x="24" y="25"/>
                      <a:pt x="25" y="25"/>
                    </a:cubicBezTo>
                    <a:cubicBezTo>
                      <a:pt x="27" y="22"/>
                      <a:pt x="27" y="22"/>
                      <a:pt x="28" y="21"/>
                    </a:cubicBezTo>
                    <a:cubicBezTo>
                      <a:pt x="29" y="21"/>
                      <a:pt x="30" y="20"/>
                      <a:pt x="32" y="20"/>
                    </a:cubicBezTo>
                    <a:cubicBezTo>
                      <a:pt x="34" y="20"/>
                      <a:pt x="36" y="22"/>
                      <a:pt x="36" y="24"/>
                    </a:cubicBezTo>
                    <a:cubicBezTo>
                      <a:pt x="36" y="26"/>
                      <a:pt x="35" y="27"/>
                      <a:pt x="33" y="28"/>
                    </a:cubicBezTo>
                    <a:cubicBezTo>
                      <a:pt x="30" y="29"/>
                      <a:pt x="26" y="32"/>
                      <a:pt x="26" y="36"/>
                    </a:cubicBezTo>
                    <a:cubicBezTo>
                      <a:pt x="26" y="38"/>
                      <a:pt x="26" y="38"/>
                      <a:pt x="26" y="38"/>
                    </a:cubicBezTo>
                    <a:cubicBezTo>
                      <a:pt x="26" y="38"/>
                      <a:pt x="27" y="39"/>
                      <a:pt x="27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6" y="39"/>
                      <a:pt x="36" y="38"/>
                      <a:pt x="36" y="38"/>
                    </a:cubicBezTo>
                    <a:cubicBezTo>
                      <a:pt x="36" y="37"/>
                      <a:pt x="38" y="35"/>
                      <a:pt x="40" y="34"/>
                    </a:cubicBezTo>
                    <a:cubicBezTo>
                      <a:pt x="43" y="32"/>
                      <a:pt x="47" y="30"/>
                      <a:pt x="47" y="24"/>
                    </a:cubicBezTo>
                    <a:cubicBezTo>
                      <a:pt x="47" y="16"/>
                      <a:pt x="39" y="11"/>
                      <a:pt x="32" y="11"/>
                    </a:cubicBezTo>
                    <a:close/>
                    <a:moveTo>
                      <a:pt x="36" y="43"/>
                    </a:moveTo>
                    <a:cubicBezTo>
                      <a:pt x="36" y="42"/>
                      <a:pt x="36" y="42"/>
                      <a:pt x="35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6" y="42"/>
                      <a:pt x="26" y="43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26" y="51"/>
                      <a:pt x="27" y="52"/>
                      <a:pt x="27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6" y="52"/>
                      <a:pt x="36" y="51"/>
                      <a:pt x="36" y="51"/>
                    </a:cubicBezTo>
                    <a:lnTo>
                      <a:pt x="36" y="4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856" tIns="60928" rIns="121856" bIns="6092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198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129" name="Freeform 9"/>
            <p:cNvSpPr>
              <a:spLocks/>
            </p:cNvSpPr>
            <p:nvPr/>
          </p:nvSpPr>
          <p:spPr bwMode="auto">
            <a:xfrm>
              <a:off x="6114664" y="2872013"/>
              <a:ext cx="727758" cy="518476"/>
            </a:xfrm>
            <a:custGeom>
              <a:avLst/>
              <a:gdLst/>
              <a:ahLst/>
              <a:cxnLst>
                <a:cxn ang="0">
                  <a:pos x="539" y="320"/>
                </a:cxn>
                <a:cxn ang="0">
                  <a:pos x="0" y="0"/>
                </a:cxn>
                <a:cxn ang="0">
                  <a:pos x="0" y="135"/>
                </a:cxn>
                <a:cxn ang="0">
                  <a:pos x="428" y="384"/>
                </a:cxn>
                <a:cxn ang="0">
                  <a:pos x="539" y="320"/>
                </a:cxn>
              </a:cxnLst>
              <a:rect l="0" t="0" r="r" b="b"/>
              <a:pathLst>
                <a:path w="539" h="384">
                  <a:moveTo>
                    <a:pt x="539" y="320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428" y="384"/>
                  </a:lnTo>
                  <a:lnTo>
                    <a:pt x="539" y="32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856" tIns="60928" rIns="121856" bIns="60928" numCol="1" anchor="t" anchorCtr="0" compatLnSpc="1">
              <a:prstTxWarp prst="textNoShape">
                <a:avLst/>
              </a:prstTxWarp>
            </a:bodyPr>
            <a:lstStyle/>
            <a:p>
              <a:endParaRPr lang="en-US" sz="3198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Freeform 118"/>
            <p:cNvSpPr>
              <a:spLocks noEditPoints="1"/>
            </p:cNvSpPr>
            <p:nvPr/>
          </p:nvSpPr>
          <p:spPr bwMode="auto">
            <a:xfrm>
              <a:off x="6470675" y="4536162"/>
              <a:ext cx="471248" cy="458597"/>
            </a:xfrm>
            <a:custGeom>
              <a:avLst/>
              <a:gdLst/>
              <a:ahLst/>
              <a:cxnLst>
                <a:cxn ang="0">
                  <a:pos x="53" y="58"/>
                </a:cxn>
                <a:cxn ang="0">
                  <a:pos x="31" y="67"/>
                </a:cxn>
                <a:cxn ang="0">
                  <a:pos x="0" y="36"/>
                </a:cxn>
                <a:cxn ang="0">
                  <a:pos x="31" y="5"/>
                </a:cxn>
                <a:cxn ang="0">
                  <a:pos x="31" y="36"/>
                </a:cxn>
                <a:cxn ang="0">
                  <a:pos x="53" y="58"/>
                </a:cxn>
                <a:cxn ang="0">
                  <a:pos x="36" y="31"/>
                </a:cxn>
                <a:cxn ang="0">
                  <a:pos x="36" y="0"/>
                </a:cxn>
                <a:cxn ang="0">
                  <a:pos x="67" y="31"/>
                </a:cxn>
                <a:cxn ang="0">
                  <a:pos x="36" y="31"/>
                </a:cxn>
                <a:cxn ang="0">
                  <a:pos x="69" y="36"/>
                </a:cxn>
                <a:cxn ang="0">
                  <a:pos x="60" y="58"/>
                </a:cxn>
                <a:cxn ang="0">
                  <a:pos x="38" y="36"/>
                </a:cxn>
                <a:cxn ang="0">
                  <a:pos x="69" y="36"/>
                </a:cxn>
              </a:cxnLst>
              <a:rect l="0" t="0" r="r" b="b"/>
              <a:pathLst>
                <a:path w="69" h="67">
                  <a:moveTo>
                    <a:pt x="53" y="58"/>
                  </a:moveTo>
                  <a:cubicBezTo>
                    <a:pt x="47" y="64"/>
                    <a:pt x="39" y="67"/>
                    <a:pt x="31" y="67"/>
                  </a:cubicBezTo>
                  <a:cubicBezTo>
                    <a:pt x="14" y="67"/>
                    <a:pt x="0" y="53"/>
                    <a:pt x="0" y="36"/>
                  </a:cubicBezTo>
                  <a:cubicBezTo>
                    <a:pt x="0" y="19"/>
                    <a:pt x="14" y="5"/>
                    <a:pt x="31" y="5"/>
                  </a:cubicBezTo>
                  <a:cubicBezTo>
                    <a:pt x="31" y="36"/>
                    <a:pt x="31" y="36"/>
                    <a:pt x="31" y="36"/>
                  </a:cubicBezTo>
                  <a:lnTo>
                    <a:pt x="53" y="58"/>
                  </a:lnTo>
                  <a:close/>
                  <a:moveTo>
                    <a:pt x="36" y="31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53" y="0"/>
                    <a:pt x="67" y="14"/>
                    <a:pt x="67" y="31"/>
                  </a:cubicBezTo>
                  <a:lnTo>
                    <a:pt x="36" y="31"/>
                  </a:lnTo>
                  <a:close/>
                  <a:moveTo>
                    <a:pt x="69" y="36"/>
                  </a:moveTo>
                  <a:cubicBezTo>
                    <a:pt x="69" y="45"/>
                    <a:pt x="66" y="53"/>
                    <a:pt x="60" y="58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69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63897" y="1279027"/>
            <a:ext cx="2882086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rgbClr val="4F4F4F">
                    <a:lumMod val="75000"/>
                  </a:srgb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Advance reservations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rgbClr val="4F4F4F">
                    <a:lumMod val="75000"/>
                  </a:srgb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Time Variable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rgbClr val="4F4F4F">
                    <a:lumMod val="75000"/>
                  </a:srgb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Segmentable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rgbClr val="4F4F4F">
                    <a:lumMod val="75000"/>
                  </a:srgb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Fixed 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rgbClr val="4F4F4F">
                    <a:lumMod val="75000"/>
                  </a:srgb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High Fixed cost, low variable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Perishable </a:t>
            </a:r>
            <a:r>
              <a:rPr lang="en-IN" sz="1400" dirty="0" smtClean="0"/>
              <a:t>inventory</a:t>
            </a:r>
          </a:p>
        </p:txBody>
      </p:sp>
    </p:spTree>
    <p:extLst>
      <p:ext uri="{BB962C8B-B14F-4D97-AF65-F5344CB8AC3E}">
        <p14:creationId xmlns:p14="http://schemas.microsoft.com/office/powerpoint/2010/main" val="148698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137977" y="2227486"/>
            <a:ext cx="2736304" cy="393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49273" y="2227486"/>
            <a:ext cx="2736304" cy="393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2227486"/>
            <a:ext cx="2736304" cy="393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Yield Management System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2227486"/>
            <a:ext cx="2664296" cy="4081834"/>
          </a:xfrm>
        </p:spPr>
        <p:txBody>
          <a:bodyPr>
            <a:normAutofit/>
          </a:bodyPr>
          <a:lstStyle/>
          <a:p>
            <a:r>
              <a:rPr lang="en-IN" sz="1400" dirty="0" smtClean="0">
                <a:solidFill>
                  <a:schemeClr val="bg1"/>
                </a:solidFill>
              </a:rPr>
              <a:t>Identify Cross selling opportunities within Airlines services for Global market reach</a:t>
            </a:r>
          </a:p>
          <a:p>
            <a:r>
              <a:rPr lang="en-IN" sz="1400" dirty="0" smtClean="0">
                <a:solidFill>
                  <a:schemeClr val="bg1"/>
                </a:solidFill>
              </a:rPr>
              <a:t>Market intelligence to better understand customers behaviour in terms of choice of services</a:t>
            </a:r>
          </a:p>
          <a:p>
            <a:r>
              <a:rPr lang="en-IN" sz="1400" dirty="0" smtClean="0">
                <a:solidFill>
                  <a:schemeClr val="bg1"/>
                </a:solidFill>
              </a:rPr>
              <a:t>Define pattern activity on each market per customer(</a:t>
            </a:r>
            <a:r>
              <a:rPr lang="en-IN" sz="1400" dirty="0" err="1" smtClean="0">
                <a:solidFill>
                  <a:schemeClr val="bg1"/>
                </a:solidFill>
              </a:rPr>
              <a:t>tiering</a:t>
            </a:r>
            <a:r>
              <a:rPr lang="en-IN" sz="1400" dirty="0" smtClean="0">
                <a:solidFill>
                  <a:schemeClr val="bg1"/>
                </a:solidFill>
              </a:rPr>
              <a:t>, segment , geography, …)</a:t>
            </a:r>
          </a:p>
          <a:p>
            <a:r>
              <a:rPr lang="en-IN" sz="1400" dirty="0" smtClean="0">
                <a:solidFill>
                  <a:schemeClr val="bg1"/>
                </a:solidFill>
              </a:rPr>
              <a:t>Build a matrix clients/Markets on which they are active to identify gaps and opportunities</a:t>
            </a:r>
          </a:p>
          <a:p>
            <a:r>
              <a:rPr lang="en-IN" sz="1400" dirty="0" smtClean="0">
                <a:solidFill>
                  <a:schemeClr val="bg1"/>
                </a:solidFill>
              </a:rPr>
              <a:t>New </a:t>
            </a:r>
            <a:r>
              <a:rPr lang="en-IN" sz="1400" dirty="0">
                <a:solidFill>
                  <a:schemeClr val="bg1"/>
                </a:solidFill>
              </a:rPr>
              <a:t>m</a:t>
            </a:r>
            <a:r>
              <a:rPr lang="en-IN" sz="1400" dirty="0" smtClean="0">
                <a:solidFill>
                  <a:schemeClr val="bg1"/>
                </a:solidFill>
              </a:rPr>
              <a:t>arket Opportunities</a:t>
            </a:r>
            <a:endParaRPr lang="en-IN" sz="1400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14" y="1052736"/>
            <a:ext cx="876300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275856" y="2227486"/>
            <a:ext cx="2664296" cy="4081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 smtClean="0">
                <a:solidFill>
                  <a:schemeClr val="bg1"/>
                </a:solidFill>
              </a:rPr>
              <a:t>Customer pretentions reprising efficiency </a:t>
            </a:r>
          </a:p>
          <a:p>
            <a:endParaRPr lang="en-IN" sz="1400" dirty="0" smtClean="0">
              <a:solidFill>
                <a:schemeClr val="bg1"/>
              </a:solidFill>
            </a:endParaRPr>
          </a:p>
          <a:p>
            <a:r>
              <a:rPr lang="en-IN" sz="1400" dirty="0" smtClean="0">
                <a:solidFill>
                  <a:schemeClr val="bg1"/>
                </a:solidFill>
              </a:rPr>
              <a:t>Cross sell efficiency</a:t>
            </a:r>
          </a:p>
          <a:p>
            <a:endParaRPr lang="en-IN" sz="1400" dirty="0" smtClean="0">
              <a:solidFill>
                <a:schemeClr val="bg1"/>
              </a:solidFill>
            </a:endParaRPr>
          </a:p>
          <a:p>
            <a:r>
              <a:rPr lang="en-IN" sz="1400" dirty="0" smtClean="0">
                <a:solidFill>
                  <a:schemeClr val="bg1"/>
                </a:solidFill>
              </a:rPr>
              <a:t>Customer satisfaction</a:t>
            </a:r>
          </a:p>
          <a:p>
            <a:endParaRPr lang="en-IN" sz="1400" dirty="0">
              <a:solidFill>
                <a:schemeClr val="bg1"/>
              </a:solidFill>
            </a:endParaRPr>
          </a:p>
          <a:p>
            <a:r>
              <a:rPr lang="en-IN" sz="1400" dirty="0" smtClean="0">
                <a:solidFill>
                  <a:schemeClr val="bg1"/>
                </a:solidFill>
              </a:rPr>
              <a:t>Customer attrition analysis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084168" y="2204864"/>
            <a:ext cx="2664296" cy="4081834"/>
          </a:xfrm>
        </p:spPr>
        <p:txBody>
          <a:bodyPr>
            <a:normAutofit/>
          </a:bodyPr>
          <a:lstStyle/>
          <a:p>
            <a:r>
              <a:rPr lang="en-IN" sz="1400" dirty="0" smtClean="0">
                <a:solidFill>
                  <a:schemeClr val="bg1"/>
                </a:solidFill>
              </a:rPr>
              <a:t>Market basket analysis</a:t>
            </a:r>
          </a:p>
          <a:p>
            <a:endParaRPr lang="en-IN" sz="1400" dirty="0">
              <a:solidFill>
                <a:schemeClr val="bg1"/>
              </a:solidFill>
            </a:endParaRPr>
          </a:p>
          <a:p>
            <a:r>
              <a:rPr lang="en-IN" sz="1400" dirty="0" smtClean="0">
                <a:solidFill>
                  <a:schemeClr val="bg1"/>
                </a:solidFill>
              </a:rPr>
              <a:t>Peer-wise analysis</a:t>
            </a:r>
          </a:p>
          <a:p>
            <a:endParaRPr lang="en-IN" sz="1400" dirty="0">
              <a:solidFill>
                <a:schemeClr val="bg1"/>
              </a:solidFill>
            </a:endParaRPr>
          </a:p>
          <a:p>
            <a:r>
              <a:rPr lang="en-IN" sz="1400" dirty="0" smtClean="0">
                <a:solidFill>
                  <a:schemeClr val="bg1"/>
                </a:solidFill>
              </a:rPr>
              <a:t>Root cause analysis of services generation less revenue </a:t>
            </a:r>
          </a:p>
        </p:txBody>
      </p:sp>
    </p:spTree>
    <p:extLst>
      <p:ext uri="{BB962C8B-B14F-4D97-AF65-F5344CB8AC3E}">
        <p14:creationId xmlns:p14="http://schemas.microsoft.com/office/powerpoint/2010/main" val="104098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97530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162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209</Words>
  <Application>Microsoft Office PowerPoint</Application>
  <PresentationFormat>On-screen Show (4:3)</PresentationFormat>
  <Paragraphs>57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Yield Management System</vt:lpstr>
      <vt:lpstr>Yield Management System</vt:lpstr>
      <vt:lpstr>Yield Management System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Yield Management System</dc:title>
  <dc:creator>Rahul Manohar Kondhalkar</dc:creator>
  <cp:lastModifiedBy>Rahul Manohar Kondhalkar</cp:lastModifiedBy>
  <cp:revision>19</cp:revision>
  <dcterms:created xsi:type="dcterms:W3CDTF">2020-07-29T03:51:16Z</dcterms:created>
  <dcterms:modified xsi:type="dcterms:W3CDTF">2020-07-29T04:56:06Z</dcterms:modified>
</cp:coreProperties>
</file>