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3" r:id="rId4"/>
    <p:sldMasterId id="2147483744" r:id="rId5"/>
    <p:sldMasterId id="2147483745" r:id="rId6"/>
    <p:sldMasterId id="214748374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embeddedFontLst>
    <p:embeddedFont>
      <p:font typeface="Nunito"/>
      <p:regular r:id="rId18"/>
      <p:bold r:id="rId19"/>
      <p:italic r:id="rId20"/>
      <p:boldItalic r:id="rId21"/>
    </p:embeddedFont>
    <p:embeddedFont>
      <p:font typeface="Playfair Display"/>
      <p:regular r:id="rId22"/>
      <p:bold r:id="rId23"/>
      <p:italic r:id="rId24"/>
      <p:boldItalic r:id="rId25"/>
    </p:embeddedFont>
    <p:embeddedFont>
      <p:font typeface="Abril Fatface"/>
      <p:regular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PlayfairDisplay-regular.fntdata"/><Relationship Id="rId21" Type="http://schemas.openxmlformats.org/officeDocument/2006/relationships/font" Target="fonts/Nunito-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AbrilFatface-regular.fntdata"/><Relationship Id="rId25" Type="http://schemas.openxmlformats.org/officeDocument/2006/relationships/font" Target="fonts/PlayfairDisplay-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TSans-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schemas.openxmlformats.org/officeDocument/2006/relationships/font" Target="fonts/PTSans-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2c9d5827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2c9d5827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42c9d5827a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42c9d5827a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302926"/>
              </a:buClr>
              <a:buSzPts val="1000"/>
              <a:buFont typeface="Times New Roman"/>
              <a:buChar char="●"/>
            </a:pPr>
            <a:r>
              <a:rPr lang="bg" sz="1400">
                <a:solidFill>
                  <a:srgbClr val="302926"/>
                </a:solidFill>
                <a:latin typeface="Times New Roman"/>
                <a:ea typeface="Times New Roman"/>
                <a:cs typeface="Times New Roman"/>
                <a:sym typeface="Times New Roman"/>
              </a:rPr>
              <a:t>Шаблонът flyweight има за цел да постигне баланс между ефективността на паметта и принципите на обектно-ориентираното проектиране, като позволява ефективно използване на ресурсите в ситуации, в които обектите имат общи характеристики.</a:t>
            </a:r>
            <a:endParaRPr sz="1400">
              <a:solidFill>
                <a:srgbClr val="30292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42c9d5827a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42c9d5827a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42c9d5827a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42c9d5827a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bg">
                <a:solidFill>
                  <a:schemeClr val="dk1"/>
                </a:solidFill>
                <a:latin typeface="Times New Roman"/>
                <a:ea typeface="Times New Roman"/>
                <a:cs typeface="Times New Roman"/>
                <a:sym typeface="Times New Roman"/>
              </a:rPr>
              <a:t>Flyweight</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Декларира интерфейс, чрез който flyweight може да получава и да действа върху външно състояние.</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bg">
                <a:solidFill>
                  <a:schemeClr val="dk1"/>
                </a:solidFill>
                <a:latin typeface="Times New Roman"/>
                <a:ea typeface="Times New Roman"/>
                <a:cs typeface="Times New Roman"/>
                <a:sym typeface="Times New Roman"/>
              </a:rPr>
              <a:t>ConcreteFlyweight</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Имплементира интерфейса Flyweight и добавя хранилище за вътрешно състояние, ако има такова. Обектът ConcreteFlyweight трябва да може да бъде споделян.</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Всяко състояние, което съхранява, трябва да е вътрешно, т.е. да е независимо от контекста на обекта ConcreteFlyweight.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bg">
                <a:solidFill>
                  <a:schemeClr val="dk1"/>
                </a:solidFill>
                <a:latin typeface="Times New Roman"/>
                <a:ea typeface="Times New Roman"/>
                <a:cs typeface="Times New Roman"/>
                <a:sym typeface="Times New Roman"/>
              </a:rPr>
              <a:t>FlyweightFactory</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Създава и управлява flyweight обекти.</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Осигурява правилното споделяне на flyweight. Когато клиентът поиска миниобект, обектът Flyweight Factory предоставя</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или създава съществуващ екземпляр, ако няма такъв.</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bg">
                <a:solidFill>
                  <a:schemeClr val="dk1"/>
                </a:solidFill>
                <a:latin typeface="Times New Roman"/>
                <a:ea typeface="Times New Roman"/>
                <a:cs typeface="Times New Roman"/>
                <a:sym typeface="Times New Roman"/>
              </a:rPr>
              <a:t>Клиент</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Поддържа препратка към flyweight(s).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bg">
                <a:solidFill>
                  <a:schemeClr val="dk1"/>
                </a:solidFill>
                <a:latin typeface="Times New Roman"/>
                <a:ea typeface="Times New Roman"/>
                <a:cs typeface="Times New Roman"/>
                <a:sym typeface="Times New Roman"/>
              </a:rPr>
              <a:t>- Изчислява или съхранява външното състояние на flyweight(s).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83d8a4325e0a94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83d8a4325e0a94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bg">
                <a:solidFill>
                  <a:schemeClr val="dk1"/>
                </a:solidFill>
                <a:latin typeface="Times New Roman"/>
                <a:ea typeface="Times New Roman"/>
                <a:cs typeface="Times New Roman"/>
                <a:sym typeface="Times New Roman"/>
              </a:rPr>
              <a:t>Flyweight</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Декларира интерфейс, чрез който flyweight може да получава и да действа върху външно състояние.</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bg">
                <a:solidFill>
                  <a:schemeClr val="dk1"/>
                </a:solidFill>
                <a:latin typeface="Times New Roman"/>
                <a:ea typeface="Times New Roman"/>
                <a:cs typeface="Times New Roman"/>
                <a:sym typeface="Times New Roman"/>
              </a:rPr>
              <a:t>ConcreteFlyweight</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Имплементира интерфейса Flyweight и добавя хранилище за вътрешно състояние, ако има такова. Обектът ConcreteFlyweight трябва да може да бъде споделян.</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Всяко състояние, което съхранява, трябва да е вътрешно, т.е. да е независимо от контекста на обекта ConcreteFlyweight.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bg">
                <a:solidFill>
                  <a:schemeClr val="dk1"/>
                </a:solidFill>
                <a:latin typeface="Times New Roman"/>
                <a:ea typeface="Times New Roman"/>
                <a:cs typeface="Times New Roman"/>
                <a:sym typeface="Times New Roman"/>
              </a:rPr>
              <a:t>FlyweightFactory</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Създава и управлява flyweight обекти.</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Осигурява правилното споделяне на flyweight. Когато клиентът поиска маховик, обектът Flyweight Factory предоставя</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или създава съществуващ екземпляр, ако няма такъв.</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bg">
                <a:solidFill>
                  <a:schemeClr val="dk1"/>
                </a:solidFill>
                <a:latin typeface="Times New Roman"/>
                <a:ea typeface="Times New Roman"/>
                <a:cs typeface="Times New Roman"/>
                <a:sym typeface="Times New Roman"/>
              </a:rPr>
              <a:t>Клиент</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Поддържа препратка към flyweight(s).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bg">
                <a:solidFill>
                  <a:schemeClr val="dk1"/>
                </a:solidFill>
                <a:latin typeface="Times New Roman"/>
                <a:ea typeface="Times New Roman"/>
                <a:cs typeface="Times New Roman"/>
                <a:sym typeface="Times New Roman"/>
              </a:rPr>
              <a:t>- Изчислява или съхранява външното състояние на flyweight(s).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83d8a4325e0a94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83d8a4325e0a94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83d8a4325e0a94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83d8a4325e0a94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Интерфейсът TextFormatting представлява обекта Flyweight. Той декларира метода format(), който ще бъде реализиран от конкретните класове на flyweight. В този пример интерфейсът TextFormatting има един-единствен метод, който приема параметър String, представляващ текста, който трябва да бъде форматиран.</a:t>
            </a:r>
            <a:endParaRPr/>
          </a:p>
          <a:p>
            <a:pPr indent="0" lvl="0" marL="0" rtl="0" algn="l">
              <a:spcBef>
                <a:spcPts val="0"/>
              </a:spcBef>
              <a:spcAft>
                <a:spcPts val="0"/>
              </a:spcAft>
              <a:buClr>
                <a:schemeClr val="dk1"/>
              </a:buClr>
              <a:buSzPts val="1100"/>
              <a:buFont typeface="Arial"/>
              <a:buNone/>
            </a:pPr>
            <a:r>
              <a:rPr lang="bg"/>
              <a:t>Класът TextFormattingImpl е конкретната реализация на интерфейса TextFormatting. Той представлява конкретно форматиране на текст, характеризиращо се с шрифт и размер. В примера класът TextFormattingImpl съхранява шрифта и размера като инстанционни променливи и предоставя реализация на метода format(). Когато се извика методът format(), се извежда форматираният текст, като се използват посочените шрифт и размер.</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83d8a4325e0a94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83d8a4325e0a94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Фабриката TextFormattingFactory действа като фабрика за Flyweight. Тя управлява създаването и извличането на обекти с мухоморка въз основа на шрифта и размера. Фабриката поддържа кеш (реализиран като HashMap), който съпоставя уникален ключ (комбиниращ шрифт и размер) със съответния flyweight обект. Когато фабриката получи заявка за конкретен шрифт и размер, тя първо проверява дали обектът flyweight вече съществува в кеша. Ако това е така, се връща съществуващият flyweight обект. В противен случай се създава нов flyweight обект, който се добавя в кеша и след това се връща.</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83d8a4325e0a94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83d8a4325e0a94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Класът Main служи като клиент, който взаимодейства с обектите на flyweight. В метода main() клиентът демонстрира използването на flyweight обектите, като заявява и използва различно форматиране на текстови низове. Клиентът получава flyweight обектите от фабриката, като използва метода TextFormattingFactory.getFormatting(), предоставяйки желаното име и размер на шрифта като параметри. След това клиентът извиква метода format() на flyweight обектите, за да приложи форматирането към зададения текст. Клиентът може да използва повторно flyweight обекти за форматиране на един и същ текст със същия шрифт и размер, без да създава допълнителни обекти.</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6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8" name="Google Shape;58;p14"/>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 name="Google Shape;65;p15"/>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1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17"/>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7"/>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17"/>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7"/>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91" name="Google Shape;91;p1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20"/>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0"/>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1"/>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1"/>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21"/>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22"/>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23"/>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3"/>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2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3" name="Google Shape;113;p23"/>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4" name="Shape 11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115" name="Shape 115"/>
        <p:cNvGrpSpPr/>
        <p:nvPr/>
      </p:nvGrpSpPr>
      <p:grpSpPr>
        <a:xfrm>
          <a:off x="0" y="0"/>
          <a:ext cx="0" cy="0"/>
          <a:chOff x="0" y="0"/>
          <a:chExt cx="0" cy="0"/>
        </a:xfrm>
      </p:grpSpPr>
      <p:sp>
        <p:nvSpPr>
          <p:cNvPr id="116" name="Google Shape;116;p25"/>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25"/>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1" name="Shape 121"/>
        <p:cNvGrpSpPr/>
        <p:nvPr/>
      </p:nvGrpSpPr>
      <p:grpSpPr>
        <a:xfrm>
          <a:off x="0" y="0"/>
          <a:ext cx="0" cy="0"/>
          <a:chOff x="0" y="0"/>
          <a:chExt cx="0" cy="0"/>
        </a:xfrm>
      </p:grpSpPr>
      <p:sp>
        <p:nvSpPr>
          <p:cNvPr id="122" name="Google Shape;122;p26"/>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126" name="Google Shape;126;p26"/>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7" name="Google Shape;127;p26"/>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128" name="Google Shape;128;p26"/>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129" name="Google Shape;129;p26"/>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 name="Google Shape;130;p26"/>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131" name="Google Shape;131;p26"/>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132" name="Google Shape;132;p26"/>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3" name="Google Shape;133;p26"/>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134" name="Google Shape;134;p26"/>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135" name="Google Shape;135;p26"/>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6" name="Google Shape;136;p26"/>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137" name="Google Shape;137;p26"/>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38" name="Shape 138"/>
        <p:cNvGrpSpPr/>
        <p:nvPr/>
      </p:nvGrpSpPr>
      <p:grpSpPr>
        <a:xfrm>
          <a:off x="0" y="0"/>
          <a:ext cx="0" cy="0"/>
          <a:chOff x="0" y="0"/>
          <a:chExt cx="0" cy="0"/>
        </a:xfrm>
      </p:grpSpPr>
      <p:sp>
        <p:nvSpPr>
          <p:cNvPr id="139" name="Google Shape;139;p27"/>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3" name="Google Shape;143;p27"/>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28"/>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9" name="Google Shape;149;p28"/>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50" name="Shape 150"/>
        <p:cNvGrpSpPr/>
        <p:nvPr/>
      </p:nvGrpSpPr>
      <p:grpSpPr>
        <a:xfrm>
          <a:off x="0" y="0"/>
          <a:ext cx="0" cy="0"/>
          <a:chOff x="0" y="0"/>
          <a:chExt cx="0" cy="0"/>
        </a:xfrm>
      </p:grpSpPr>
      <p:sp>
        <p:nvSpPr>
          <p:cNvPr id="151" name="Google Shape;151;p29"/>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29"/>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6" name="Shape 156"/>
        <p:cNvGrpSpPr/>
        <p:nvPr/>
      </p:nvGrpSpPr>
      <p:grpSpPr>
        <a:xfrm>
          <a:off x="0" y="0"/>
          <a:ext cx="0" cy="0"/>
          <a:chOff x="0" y="0"/>
          <a:chExt cx="0" cy="0"/>
        </a:xfrm>
      </p:grpSpPr>
      <p:sp>
        <p:nvSpPr>
          <p:cNvPr id="157" name="Google Shape;157;p30"/>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30"/>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62" name="Shape 162"/>
        <p:cNvGrpSpPr/>
        <p:nvPr/>
      </p:nvGrpSpPr>
      <p:grpSpPr>
        <a:xfrm>
          <a:off x="0" y="0"/>
          <a:ext cx="0" cy="0"/>
          <a:chOff x="0" y="0"/>
          <a:chExt cx="0" cy="0"/>
        </a:xfrm>
      </p:grpSpPr>
      <p:sp>
        <p:nvSpPr>
          <p:cNvPr id="163" name="Google Shape;163;p31"/>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1"/>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1"/>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67" name="Google Shape;16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8" name="Shape 168"/>
        <p:cNvGrpSpPr/>
        <p:nvPr/>
      </p:nvGrpSpPr>
      <p:grpSpPr>
        <a:xfrm>
          <a:off x="0" y="0"/>
          <a:ext cx="0" cy="0"/>
          <a:chOff x="0" y="0"/>
          <a:chExt cx="0" cy="0"/>
        </a:xfrm>
      </p:grpSpPr>
      <p:sp>
        <p:nvSpPr>
          <p:cNvPr id="169" name="Google Shape;169;p32"/>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32"/>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 name="Google Shape;174;p32"/>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32"/>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32"/>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32"/>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32"/>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9" name="Shape 179"/>
        <p:cNvGrpSpPr/>
        <p:nvPr/>
      </p:nvGrpSpPr>
      <p:grpSpPr>
        <a:xfrm>
          <a:off x="0" y="0"/>
          <a:ext cx="0" cy="0"/>
          <a:chOff x="0" y="0"/>
          <a:chExt cx="0" cy="0"/>
        </a:xfrm>
      </p:grpSpPr>
      <p:sp>
        <p:nvSpPr>
          <p:cNvPr id="180" name="Google Shape;180;p33"/>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33"/>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5" name="Google Shape;185;p33"/>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33"/>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 name="Google Shape;187;p33"/>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33"/>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33"/>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190" name="Shape 190"/>
        <p:cNvGrpSpPr/>
        <p:nvPr/>
      </p:nvGrpSpPr>
      <p:grpSpPr>
        <a:xfrm>
          <a:off x="0" y="0"/>
          <a:ext cx="0" cy="0"/>
          <a:chOff x="0" y="0"/>
          <a:chExt cx="0" cy="0"/>
        </a:xfrm>
      </p:grpSpPr>
      <p:sp>
        <p:nvSpPr>
          <p:cNvPr id="191" name="Google Shape;191;p34"/>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4"/>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34"/>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6" name="Google Shape;196;p34"/>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34"/>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34"/>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34"/>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34"/>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1" name="Shape 201"/>
        <p:cNvGrpSpPr/>
        <p:nvPr/>
      </p:nvGrpSpPr>
      <p:grpSpPr>
        <a:xfrm>
          <a:off x="0" y="0"/>
          <a:ext cx="0" cy="0"/>
          <a:chOff x="0" y="0"/>
          <a:chExt cx="0" cy="0"/>
        </a:xfrm>
      </p:grpSpPr>
      <p:sp>
        <p:nvSpPr>
          <p:cNvPr id="202" name="Google Shape;202;p35"/>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35"/>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 name="Google Shape;207;p35"/>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35"/>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35"/>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35"/>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35"/>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35"/>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 name="Google Shape;213;p35"/>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4" name="Shape 214"/>
        <p:cNvGrpSpPr/>
        <p:nvPr/>
      </p:nvGrpSpPr>
      <p:grpSpPr>
        <a:xfrm>
          <a:off x="0" y="0"/>
          <a:ext cx="0" cy="0"/>
          <a:chOff x="0" y="0"/>
          <a:chExt cx="0" cy="0"/>
        </a:xfrm>
      </p:grpSpPr>
      <p:sp>
        <p:nvSpPr>
          <p:cNvPr id="215" name="Google Shape;215;p36"/>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6"/>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9" name="Google Shape;219;p36"/>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0" name="Google Shape;220;p36"/>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1" name="Google Shape;221;p36"/>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2" name="Google Shape;222;p36"/>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3" name="Google Shape;223;p36"/>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4" name="Google Shape;224;p36"/>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5" name="Google Shape;225;p36"/>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6" name="Google Shape;226;p36"/>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7" name="Shape 227"/>
        <p:cNvGrpSpPr/>
        <p:nvPr/>
      </p:nvGrpSpPr>
      <p:grpSpPr>
        <a:xfrm>
          <a:off x="0" y="0"/>
          <a:ext cx="0" cy="0"/>
          <a:chOff x="0" y="0"/>
          <a:chExt cx="0" cy="0"/>
        </a:xfrm>
      </p:grpSpPr>
      <p:sp>
        <p:nvSpPr>
          <p:cNvPr id="228" name="Google Shape;228;p37"/>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37"/>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37"/>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4" name="Google Shape;234;p37"/>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 name="Google Shape;235;p37"/>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6" name="Google Shape;236;p37"/>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7" name="Google Shape;237;p37"/>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7"/>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9" name="Google Shape;239;p37"/>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40" name="Google Shape;240;p37"/>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1" name="Google Shape;241;p37"/>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42" name="Google Shape;242;p37"/>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3" name="Google Shape;243;p37"/>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44" name="Shape 244"/>
        <p:cNvGrpSpPr/>
        <p:nvPr/>
      </p:nvGrpSpPr>
      <p:grpSpPr>
        <a:xfrm>
          <a:off x="0" y="0"/>
          <a:ext cx="0" cy="0"/>
          <a:chOff x="0" y="0"/>
          <a:chExt cx="0" cy="0"/>
        </a:xfrm>
      </p:grpSpPr>
      <p:sp>
        <p:nvSpPr>
          <p:cNvPr id="245" name="Google Shape;245;p38"/>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6" name="Google Shape;246;p38"/>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7" name="Google Shape;247;p38"/>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8" name="Google Shape;248;p38"/>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9" name="Google Shape;249;p38"/>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0" name="Google Shape;250;p38"/>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1" name="Google Shape;251;p38"/>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54" name="Shape 254"/>
        <p:cNvGrpSpPr/>
        <p:nvPr/>
      </p:nvGrpSpPr>
      <p:grpSpPr>
        <a:xfrm>
          <a:off x="0" y="0"/>
          <a:ext cx="0" cy="0"/>
          <a:chOff x="0" y="0"/>
          <a:chExt cx="0" cy="0"/>
        </a:xfrm>
      </p:grpSpPr>
      <p:sp>
        <p:nvSpPr>
          <p:cNvPr id="255" name="Google Shape;255;p3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6" name="Google Shape;256;p39"/>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59" name="Shape 259"/>
        <p:cNvGrpSpPr/>
        <p:nvPr/>
      </p:nvGrpSpPr>
      <p:grpSpPr>
        <a:xfrm>
          <a:off x="0" y="0"/>
          <a:ext cx="0" cy="0"/>
          <a:chOff x="0" y="0"/>
          <a:chExt cx="0" cy="0"/>
        </a:xfrm>
      </p:grpSpPr>
      <p:sp>
        <p:nvSpPr>
          <p:cNvPr id="260" name="Google Shape;260;p40"/>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40"/>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 name="Google Shape;265;p40"/>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bg" sz="1000">
                <a:solidFill>
                  <a:schemeClr val="dk1"/>
                </a:solidFill>
                <a:latin typeface="Nunito"/>
                <a:ea typeface="Nunito"/>
                <a:cs typeface="Nunito"/>
                <a:sym typeface="Nunito"/>
              </a:rPr>
              <a:t>CREDITS: This presentation template was created by </a:t>
            </a:r>
            <a:r>
              <a:rPr lang="bg"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bg" sz="1000">
                <a:solidFill>
                  <a:schemeClr val="dk1"/>
                </a:solidFill>
                <a:latin typeface="Nunito"/>
                <a:ea typeface="Nunito"/>
                <a:cs typeface="Nunito"/>
                <a:sym typeface="Nunito"/>
              </a:rPr>
              <a:t>, including icons by </a:t>
            </a:r>
            <a:r>
              <a:rPr lang="bg"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bg" sz="1000">
                <a:solidFill>
                  <a:schemeClr val="dk1"/>
                </a:solidFill>
                <a:latin typeface="Nunito"/>
                <a:ea typeface="Nunito"/>
                <a:cs typeface="Nunito"/>
                <a:sym typeface="Nunito"/>
              </a:rPr>
              <a:t> &amp; images by </a:t>
            </a:r>
            <a:r>
              <a:rPr lang="bg"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6" name="Shape 2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0" name="Shape 270"/>
        <p:cNvGrpSpPr/>
        <p:nvPr/>
      </p:nvGrpSpPr>
      <p:grpSpPr>
        <a:xfrm>
          <a:off x="0" y="0"/>
          <a:ext cx="0" cy="0"/>
          <a:chOff x="0" y="0"/>
          <a:chExt cx="0" cy="0"/>
        </a:xfrm>
      </p:grpSpPr>
      <p:sp>
        <p:nvSpPr>
          <p:cNvPr id="271" name="Google Shape;271;p43"/>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3"/>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3"/>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3"/>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6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75" name="Google Shape;275;p43"/>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6" name="Shape 276"/>
        <p:cNvGrpSpPr/>
        <p:nvPr/>
      </p:nvGrpSpPr>
      <p:grpSpPr>
        <a:xfrm>
          <a:off x="0" y="0"/>
          <a:ext cx="0" cy="0"/>
          <a:chOff x="0" y="0"/>
          <a:chExt cx="0" cy="0"/>
        </a:xfrm>
      </p:grpSpPr>
      <p:sp>
        <p:nvSpPr>
          <p:cNvPr id="277" name="Google Shape;277;p44"/>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4"/>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4"/>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1" name="Google Shape;281;p44"/>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2" name="Google Shape;282;p44"/>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3" name="Shape 283"/>
        <p:cNvGrpSpPr/>
        <p:nvPr/>
      </p:nvGrpSpPr>
      <p:grpSpPr>
        <a:xfrm>
          <a:off x="0" y="0"/>
          <a:ext cx="0" cy="0"/>
          <a:chOff x="0" y="0"/>
          <a:chExt cx="0" cy="0"/>
        </a:xfrm>
      </p:grpSpPr>
      <p:sp>
        <p:nvSpPr>
          <p:cNvPr id="284" name="Google Shape;284;p45"/>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5"/>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5"/>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8" name="Google Shape;288;p4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9" name="Shape 289"/>
        <p:cNvGrpSpPr/>
        <p:nvPr/>
      </p:nvGrpSpPr>
      <p:grpSpPr>
        <a:xfrm>
          <a:off x="0" y="0"/>
          <a:ext cx="0" cy="0"/>
          <a:chOff x="0" y="0"/>
          <a:chExt cx="0" cy="0"/>
        </a:xfrm>
      </p:grpSpPr>
      <p:sp>
        <p:nvSpPr>
          <p:cNvPr id="290" name="Google Shape;290;p46"/>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6"/>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6"/>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6"/>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46"/>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 name="Google Shape;295;p46"/>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46"/>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7" name="Google Shape;297;p46"/>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8" name="Shape 298"/>
        <p:cNvGrpSpPr/>
        <p:nvPr/>
      </p:nvGrpSpPr>
      <p:grpSpPr>
        <a:xfrm>
          <a:off x="0" y="0"/>
          <a:ext cx="0" cy="0"/>
          <a:chOff x="0" y="0"/>
          <a:chExt cx="0" cy="0"/>
        </a:xfrm>
      </p:grpSpPr>
      <p:sp>
        <p:nvSpPr>
          <p:cNvPr id="299" name="Google Shape;299;p47"/>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48"/>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8"/>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8"/>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8"/>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308" name="Google Shape;308;p4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9" name="Shape 309"/>
        <p:cNvGrpSpPr/>
        <p:nvPr/>
      </p:nvGrpSpPr>
      <p:grpSpPr>
        <a:xfrm>
          <a:off x="0" y="0"/>
          <a:ext cx="0" cy="0"/>
          <a:chOff x="0" y="0"/>
          <a:chExt cx="0" cy="0"/>
        </a:xfrm>
      </p:grpSpPr>
      <p:sp>
        <p:nvSpPr>
          <p:cNvPr id="310" name="Google Shape;310;p49"/>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9"/>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9"/>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9"/>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4" name="Shape 314"/>
        <p:cNvGrpSpPr/>
        <p:nvPr/>
      </p:nvGrpSpPr>
      <p:grpSpPr>
        <a:xfrm>
          <a:off x="0" y="0"/>
          <a:ext cx="0" cy="0"/>
          <a:chOff x="0" y="0"/>
          <a:chExt cx="0" cy="0"/>
        </a:xfrm>
      </p:grpSpPr>
      <p:sp>
        <p:nvSpPr>
          <p:cNvPr id="315" name="Google Shape;315;p50"/>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0"/>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0"/>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0"/>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9" name="Google Shape;319;p50"/>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0" name="Shape 320"/>
        <p:cNvGrpSpPr/>
        <p:nvPr/>
      </p:nvGrpSpPr>
      <p:grpSpPr>
        <a:xfrm>
          <a:off x="0" y="0"/>
          <a:ext cx="0" cy="0"/>
          <a:chOff x="0" y="0"/>
          <a:chExt cx="0" cy="0"/>
        </a:xfrm>
      </p:grpSpPr>
      <p:sp>
        <p:nvSpPr>
          <p:cNvPr id="321" name="Google Shape;321;p51"/>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1"/>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1"/>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1"/>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5" name="Shape 325"/>
        <p:cNvGrpSpPr/>
        <p:nvPr/>
      </p:nvGrpSpPr>
      <p:grpSpPr>
        <a:xfrm>
          <a:off x="0" y="0"/>
          <a:ext cx="0" cy="0"/>
          <a:chOff x="0" y="0"/>
          <a:chExt cx="0" cy="0"/>
        </a:xfrm>
      </p:grpSpPr>
      <p:sp>
        <p:nvSpPr>
          <p:cNvPr id="326" name="Google Shape;326;p52"/>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2"/>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2"/>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2"/>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2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30" name="Google Shape;330;p52"/>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31" name="Shape 331"/>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332" name="Shape 332"/>
        <p:cNvGrpSpPr/>
        <p:nvPr/>
      </p:nvGrpSpPr>
      <p:grpSpPr>
        <a:xfrm>
          <a:off x="0" y="0"/>
          <a:ext cx="0" cy="0"/>
          <a:chOff x="0" y="0"/>
          <a:chExt cx="0" cy="0"/>
        </a:xfrm>
      </p:grpSpPr>
      <p:sp>
        <p:nvSpPr>
          <p:cNvPr id="333" name="Google Shape;333;p54"/>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4"/>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4"/>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7" name="Google Shape;337;p54"/>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8" name="Shape 338"/>
        <p:cNvGrpSpPr/>
        <p:nvPr/>
      </p:nvGrpSpPr>
      <p:grpSpPr>
        <a:xfrm>
          <a:off x="0" y="0"/>
          <a:ext cx="0" cy="0"/>
          <a:chOff x="0" y="0"/>
          <a:chExt cx="0" cy="0"/>
        </a:xfrm>
      </p:grpSpPr>
      <p:sp>
        <p:nvSpPr>
          <p:cNvPr id="339" name="Google Shape;339;p55"/>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5"/>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5"/>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5"/>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343" name="Google Shape;343;p55"/>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4" name="Google Shape;344;p55"/>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345" name="Google Shape;345;p55"/>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346" name="Google Shape;346;p55"/>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7" name="Google Shape;347;p55"/>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348" name="Google Shape;348;p55"/>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349" name="Google Shape;349;p55"/>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0" name="Google Shape;350;p55"/>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351" name="Google Shape;351;p55"/>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352" name="Google Shape;352;p55"/>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55"/>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354" name="Google Shape;354;p55"/>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55" name="Shape 355"/>
        <p:cNvGrpSpPr/>
        <p:nvPr/>
      </p:nvGrpSpPr>
      <p:grpSpPr>
        <a:xfrm>
          <a:off x="0" y="0"/>
          <a:ext cx="0" cy="0"/>
          <a:chOff x="0" y="0"/>
          <a:chExt cx="0" cy="0"/>
        </a:xfrm>
      </p:grpSpPr>
      <p:sp>
        <p:nvSpPr>
          <p:cNvPr id="356" name="Google Shape;356;p56"/>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6"/>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6"/>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6"/>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0" name="Google Shape;360;p56"/>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1" name="Shape 361"/>
        <p:cNvGrpSpPr/>
        <p:nvPr/>
      </p:nvGrpSpPr>
      <p:grpSpPr>
        <a:xfrm>
          <a:off x="0" y="0"/>
          <a:ext cx="0" cy="0"/>
          <a:chOff x="0" y="0"/>
          <a:chExt cx="0" cy="0"/>
        </a:xfrm>
      </p:grpSpPr>
      <p:sp>
        <p:nvSpPr>
          <p:cNvPr id="362" name="Google Shape;362;p57"/>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7"/>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7"/>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7"/>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66" name="Google Shape;366;p57"/>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367" name="Shape 367"/>
        <p:cNvGrpSpPr/>
        <p:nvPr/>
      </p:nvGrpSpPr>
      <p:grpSpPr>
        <a:xfrm>
          <a:off x="0" y="0"/>
          <a:ext cx="0" cy="0"/>
          <a:chOff x="0" y="0"/>
          <a:chExt cx="0" cy="0"/>
        </a:xfrm>
      </p:grpSpPr>
      <p:sp>
        <p:nvSpPr>
          <p:cNvPr id="368" name="Google Shape;368;p58"/>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8"/>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8"/>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8"/>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2" name="Google Shape;372;p58"/>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373" name="Shape 373"/>
        <p:cNvGrpSpPr/>
        <p:nvPr/>
      </p:nvGrpSpPr>
      <p:grpSpPr>
        <a:xfrm>
          <a:off x="0" y="0"/>
          <a:ext cx="0" cy="0"/>
          <a:chOff x="0" y="0"/>
          <a:chExt cx="0" cy="0"/>
        </a:xfrm>
      </p:grpSpPr>
      <p:sp>
        <p:nvSpPr>
          <p:cNvPr id="374" name="Google Shape;374;p59"/>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9"/>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9"/>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9"/>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8" name="Google Shape;378;p59"/>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379" name="Shape 379"/>
        <p:cNvGrpSpPr/>
        <p:nvPr/>
      </p:nvGrpSpPr>
      <p:grpSpPr>
        <a:xfrm>
          <a:off x="0" y="0"/>
          <a:ext cx="0" cy="0"/>
          <a:chOff x="0" y="0"/>
          <a:chExt cx="0" cy="0"/>
        </a:xfrm>
      </p:grpSpPr>
      <p:sp>
        <p:nvSpPr>
          <p:cNvPr id="380" name="Google Shape;380;p60"/>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0"/>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0"/>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0"/>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84" name="Google Shape;38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5" name="Shape 385"/>
        <p:cNvGrpSpPr/>
        <p:nvPr/>
      </p:nvGrpSpPr>
      <p:grpSpPr>
        <a:xfrm>
          <a:off x="0" y="0"/>
          <a:ext cx="0" cy="0"/>
          <a:chOff x="0" y="0"/>
          <a:chExt cx="0" cy="0"/>
        </a:xfrm>
      </p:grpSpPr>
      <p:sp>
        <p:nvSpPr>
          <p:cNvPr id="386" name="Google Shape;386;p61"/>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1"/>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1"/>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1"/>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61"/>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61"/>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61"/>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61"/>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4" name="Google Shape;394;p61"/>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61"/>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96" name="Shape 396"/>
        <p:cNvGrpSpPr/>
        <p:nvPr/>
      </p:nvGrpSpPr>
      <p:grpSpPr>
        <a:xfrm>
          <a:off x="0" y="0"/>
          <a:ext cx="0" cy="0"/>
          <a:chOff x="0" y="0"/>
          <a:chExt cx="0" cy="0"/>
        </a:xfrm>
      </p:grpSpPr>
      <p:sp>
        <p:nvSpPr>
          <p:cNvPr id="397" name="Google Shape;397;p62"/>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2"/>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2"/>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2"/>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62"/>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62"/>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62"/>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62"/>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62"/>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62"/>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407" name="Shape 407"/>
        <p:cNvGrpSpPr/>
        <p:nvPr/>
      </p:nvGrpSpPr>
      <p:grpSpPr>
        <a:xfrm>
          <a:off x="0" y="0"/>
          <a:ext cx="0" cy="0"/>
          <a:chOff x="0" y="0"/>
          <a:chExt cx="0" cy="0"/>
        </a:xfrm>
      </p:grpSpPr>
      <p:sp>
        <p:nvSpPr>
          <p:cNvPr id="408" name="Google Shape;408;p63"/>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3"/>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3"/>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3"/>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2" name="Google Shape;412;p63"/>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63"/>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4" name="Google Shape;414;p63"/>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5" name="Google Shape;415;p63"/>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6" name="Google Shape;416;p63"/>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63"/>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18" name="Shape 418"/>
        <p:cNvGrpSpPr/>
        <p:nvPr/>
      </p:nvGrpSpPr>
      <p:grpSpPr>
        <a:xfrm>
          <a:off x="0" y="0"/>
          <a:ext cx="0" cy="0"/>
          <a:chOff x="0" y="0"/>
          <a:chExt cx="0" cy="0"/>
        </a:xfrm>
      </p:grpSpPr>
      <p:sp>
        <p:nvSpPr>
          <p:cNvPr id="419" name="Google Shape;419;p64"/>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4"/>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4"/>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4"/>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3" name="Google Shape;423;p64"/>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4" name="Google Shape;424;p64"/>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64"/>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6" name="Google Shape;426;p64"/>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64"/>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8" name="Google Shape;428;p64"/>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64"/>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0" name="Google Shape;430;p64"/>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431" name="Shape 431"/>
        <p:cNvGrpSpPr/>
        <p:nvPr/>
      </p:nvGrpSpPr>
      <p:grpSpPr>
        <a:xfrm>
          <a:off x="0" y="0"/>
          <a:ext cx="0" cy="0"/>
          <a:chOff x="0" y="0"/>
          <a:chExt cx="0" cy="0"/>
        </a:xfrm>
      </p:grpSpPr>
      <p:sp>
        <p:nvSpPr>
          <p:cNvPr id="432" name="Google Shape;432;p65"/>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5"/>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5"/>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5"/>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6" name="Google Shape;436;p65"/>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37" name="Google Shape;437;p65"/>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8" name="Google Shape;438;p65"/>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39" name="Google Shape;439;p65"/>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40" name="Google Shape;440;p65"/>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1" name="Google Shape;441;p65"/>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42" name="Google Shape;442;p65"/>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3" name="Google Shape;443;p65"/>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44" name="Shape 444"/>
        <p:cNvGrpSpPr/>
        <p:nvPr/>
      </p:nvGrpSpPr>
      <p:grpSpPr>
        <a:xfrm>
          <a:off x="0" y="0"/>
          <a:ext cx="0" cy="0"/>
          <a:chOff x="0" y="0"/>
          <a:chExt cx="0" cy="0"/>
        </a:xfrm>
      </p:grpSpPr>
      <p:sp>
        <p:nvSpPr>
          <p:cNvPr id="445" name="Google Shape;445;p66"/>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6"/>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66"/>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66"/>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1" name="Google Shape;451;p66"/>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66"/>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3" name="Google Shape;453;p66"/>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66"/>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5" name="Google Shape;455;p66"/>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56" name="Google Shape;456;p66"/>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6"/>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58" name="Google Shape;458;p66"/>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9" name="Google Shape;459;p66"/>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60" name="Google Shape;460;p66"/>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61" name="Shape 461"/>
        <p:cNvGrpSpPr/>
        <p:nvPr/>
      </p:nvGrpSpPr>
      <p:grpSpPr>
        <a:xfrm>
          <a:off x="0" y="0"/>
          <a:ext cx="0" cy="0"/>
          <a:chOff x="0" y="0"/>
          <a:chExt cx="0" cy="0"/>
        </a:xfrm>
      </p:grpSpPr>
      <p:sp>
        <p:nvSpPr>
          <p:cNvPr id="462" name="Google Shape;462;p67"/>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3" name="Google Shape;463;p67"/>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4" name="Google Shape;464;p67"/>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5" name="Google Shape;465;p67"/>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6" name="Google Shape;466;p67"/>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7" name="Google Shape;467;p67"/>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8" name="Google Shape;468;p67"/>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7"/>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7"/>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71" name="Shape 471"/>
        <p:cNvGrpSpPr/>
        <p:nvPr/>
      </p:nvGrpSpPr>
      <p:grpSpPr>
        <a:xfrm>
          <a:off x="0" y="0"/>
          <a:ext cx="0" cy="0"/>
          <a:chOff x="0" y="0"/>
          <a:chExt cx="0" cy="0"/>
        </a:xfrm>
      </p:grpSpPr>
      <p:sp>
        <p:nvSpPr>
          <p:cNvPr id="472" name="Google Shape;472;p6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68"/>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8"/>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8"/>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76" name="Shape 476"/>
        <p:cNvGrpSpPr/>
        <p:nvPr/>
      </p:nvGrpSpPr>
      <p:grpSpPr>
        <a:xfrm>
          <a:off x="0" y="0"/>
          <a:ext cx="0" cy="0"/>
          <a:chOff x="0" y="0"/>
          <a:chExt cx="0" cy="0"/>
        </a:xfrm>
      </p:grpSpPr>
      <p:sp>
        <p:nvSpPr>
          <p:cNvPr id="477" name="Google Shape;477;p69"/>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9"/>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9"/>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9"/>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1" name="Google Shape;481;p69"/>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69"/>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bg" sz="1000">
                <a:solidFill>
                  <a:schemeClr val="dk1"/>
                </a:solidFill>
                <a:latin typeface="Nunito"/>
                <a:ea typeface="Nunito"/>
                <a:cs typeface="Nunito"/>
                <a:sym typeface="Nunito"/>
              </a:rPr>
              <a:t>CREDITS: This presentation template was created by </a:t>
            </a:r>
            <a:r>
              <a:rPr lang="bg"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bg" sz="1000">
                <a:solidFill>
                  <a:schemeClr val="dk1"/>
                </a:solidFill>
                <a:latin typeface="Nunito"/>
                <a:ea typeface="Nunito"/>
                <a:cs typeface="Nunito"/>
                <a:sym typeface="Nunito"/>
              </a:rPr>
              <a:t>, including icons by </a:t>
            </a:r>
            <a:r>
              <a:rPr lang="bg"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bg" sz="1000">
                <a:solidFill>
                  <a:schemeClr val="dk1"/>
                </a:solidFill>
                <a:latin typeface="Nunito"/>
                <a:ea typeface="Nunito"/>
                <a:cs typeface="Nunito"/>
                <a:sym typeface="Nunito"/>
              </a:rPr>
              <a:t> &amp; images by </a:t>
            </a:r>
            <a:r>
              <a:rPr lang="bg"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83" name="Shape 48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7" name="Shape 487"/>
        <p:cNvGrpSpPr/>
        <p:nvPr/>
      </p:nvGrpSpPr>
      <p:grpSpPr>
        <a:xfrm>
          <a:off x="0" y="0"/>
          <a:ext cx="0" cy="0"/>
          <a:chOff x="0" y="0"/>
          <a:chExt cx="0" cy="0"/>
        </a:xfrm>
      </p:grpSpPr>
      <p:sp>
        <p:nvSpPr>
          <p:cNvPr id="488" name="Google Shape;488;p72"/>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2"/>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2"/>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2"/>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6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92" name="Google Shape;492;p72"/>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3" name="Shape 493"/>
        <p:cNvGrpSpPr/>
        <p:nvPr/>
      </p:nvGrpSpPr>
      <p:grpSpPr>
        <a:xfrm>
          <a:off x="0" y="0"/>
          <a:ext cx="0" cy="0"/>
          <a:chOff x="0" y="0"/>
          <a:chExt cx="0" cy="0"/>
        </a:xfrm>
      </p:grpSpPr>
      <p:sp>
        <p:nvSpPr>
          <p:cNvPr id="494" name="Google Shape;494;p73"/>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3"/>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3"/>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3"/>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8" name="Google Shape;498;p73"/>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9" name="Google Shape;499;p73"/>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0" name="Shape 500"/>
        <p:cNvGrpSpPr/>
        <p:nvPr/>
      </p:nvGrpSpPr>
      <p:grpSpPr>
        <a:xfrm>
          <a:off x="0" y="0"/>
          <a:ext cx="0" cy="0"/>
          <a:chOff x="0" y="0"/>
          <a:chExt cx="0" cy="0"/>
        </a:xfrm>
      </p:grpSpPr>
      <p:sp>
        <p:nvSpPr>
          <p:cNvPr id="501" name="Google Shape;501;p74"/>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4"/>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4"/>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7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6" name="Shape 506"/>
        <p:cNvGrpSpPr/>
        <p:nvPr/>
      </p:nvGrpSpPr>
      <p:grpSpPr>
        <a:xfrm>
          <a:off x="0" y="0"/>
          <a:ext cx="0" cy="0"/>
          <a:chOff x="0" y="0"/>
          <a:chExt cx="0" cy="0"/>
        </a:xfrm>
      </p:grpSpPr>
      <p:sp>
        <p:nvSpPr>
          <p:cNvPr id="507" name="Google Shape;507;p75"/>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5"/>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5"/>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5"/>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75"/>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2" name="Google Shape;512;p75"/>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75"/>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4" name="Google Shape;514;p75"/>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5" name="Shape 515"/>
        <p:cNvGrpSpPr/>
        <p:nvPr/>
      </p:nvGrpSpPr>
      <p:grpSpPr>
        <a:xfrm>
          <a:off x="0" y="0"/>
          <a:ext cx="0" cy="0"/>
          <a:chOff x="0" y="0"/>
          <a:chExt cx="0" cy="0"/>
        </a:xfrm>
      </p:grpSpPr>
      <p:sp>
        <p:nvSpPr>
          <p:cNvPr id="516" name="Google Shape;516;p76"/>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6"/>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6"/>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0" name="Shape 520"/>
        <p:cNvGrpSpPr/>
        <p:nvPr/>
      </p:nvGrpSpPr>
      <p:grpSpPr>
        <a:xfrm>
          <a:off x="0" y="0"/>
          <a:ext cx="0" cy="0"/>
          <a:chOff x="0" y="0"/>
          <a:chExt cx="0" cy="0"/>
        </a:xfrm>
      </p:grpSpPr>
      <p:sp>
        <p:nvSpPr>
          <p:cNvPr id="521" name="Google Shape;521;p77"/>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7"/>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7"/>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7"/>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525" name="Google Shape;525;p7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6" name="Shape 526"/>
        <p:cNvGrpSpPr/>
        <p:nvPr/>
      </p:nvGrpSpPr>
      <p:grpSpPr>
        <a:xfrm>
          <a:off x="0" y="0"/>
          <a:ext cx="0" cy="0"/>
          <a:chOff x="0" y="0"/>
          <a:chExt cx="0" cy="0"/>
        </a:xfrm>
      </p:grpSpPr>
      <p:sp>
        <p:nvSpPr>
          <p:cNvPr id="527" name="Google Shape;527;p78"/>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8"/>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8"/>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8"/>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1" name="Shape 531"/>
        <p:cNvGrpSpPr/>
        <p:nvPr/>
      </p:nvGrpSpPr>
      <p:grpSpPr>
        <a:xfrm>
          <a:off x="0" y="0"/>
          <a:ext cx="0" cy="0"/>
          <a:chOff x="0" y="0"/>
          <a:chExt cx="0" cy="0"/>
        </a:xfrm>
      </p:grpSpPr>
      <p:sp>
        <p:nvSpPr>
          <p:cNvPr id="532" name="Google Shape;532;p79"/>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9"/>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9"/>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9"/>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6" name="Google Shape;536;p79"/>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7" name="Shape 537"/>
        <p:cNvGrpSpPr/>
        <p:nvPr/>
      </p:nvGrpSpPr>
      <p:grpSpPr>
        <a:xfrm>
          <a:off x="0" y="0"/>
          <a:ext cx="0" cy="0"/>
          <a:chOff x="0" y="0"/>
          <a:chExt cx="0" cy="0"/>
        </a:xfrm>
      </p:grpSpPr>
      <p:sp>
        <p:nvSpPr>
          <p:cNvPr id="538" name="Google Shape;538;p80"/>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0"/>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0"/>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0"/>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2" name="Shape 542"/>
        <p:cNvGrpSpPr/>
        <p:nvPr/>
      </p:nvGrpSpPr>
      <p:grpSpPr>
        <a:xfrm>
          <a:off x="0" y="0"/>
          <a:ext cx="0" cy="0"/>
          <a:chOff x="0" y="0"/>
          <a:chExt cx="0" cy="0"/>
        </a:xfrm>
      </p:grpSpPr>
      <p:sp>
        <p:nvSpPr>
          <p:cNvPr id="543" name="Google Shape;543;p81"/>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1"/>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1"/>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1"/>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2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47" name="Google Shape;547;p8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8" name="Shape 548"/>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549" name="Shape 549"/>
        <p:cNvGrpSpPr/>
        <p:nvPr/>
      </p:nvGrpSpPr>
      <p:grpSpPr>
        <a:xfrm>
          <a:off x="0" y="0"/>
          <a:ext cx="0" cy="0"/>
          <a:chOff x="0" y="0"/>
          <a:chExt cx="0" cy="0"/>
        </a:xfrm>
      </p:grpSpPr>
      <p:sp>
        <p:nvSpPr>
          <p:cNvPr id="550" name="Google Shape;550;p83"/>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3"/>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3"/>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4" name="Google Shape;554;p83"/>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5" name="Shape 555"/>
        <p:cNvGrpSpPr/>
        <p:nvPr/>
      </p:nvGrpSpPr>
      <p:grpSpPr>
        <a:xfrm>
          <a:off x="0" y="0"/>
          <a:ext cx="0" cy="0"/>
          <a:chOff x="0" y="0"/>
          <a:chExt cx="0" cy="0"/>
        </a:xfrm>
      </p:grpSpPr>
      <p:sp>
        <p:nvSpPr>
          <p:cNvPr id="556" name="Google Shape;556;p84"/>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4"/>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4"/>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4"/>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560" name="Google Shape;560;p84"/>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1" name="Google Shape;561;p84"/>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562" name="Google Shape;562;p84"/>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563" name="Google Shape;563;p84"/>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4" name="Google Shape;564;p84"/>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565" name="Google Shape;565;p84"/>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566" name="Google Shape;566;p84"/>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7" name="Google Shape;567;p84"/>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568" name="Google Shape;568;p84"/>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569" name="Google Shape;569;p84"/>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 name="Google Shape;570;p84"/>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571" name="Google Shape;571;p84"/>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72" name="Shape 572"/>
        <p:cNvGrpSpPr/>
        <p:nvPr/>
      </p:nvGrpSpPr>
      <p:grpSpPr>
        <a:xfrm>
          <a:off x="0" y="0"/>
          <a:ext cx="0" cy="0"/>
          <a:chOff x="0" y="0"/>
          <a:chExt cx="0" cy="0"/>
        </a:xfrm>
      </p:grpSpPr>
      <p:sp>
        <p:nvSpPr>
          <p:cNvPr id="573" name="Google Shape;573;p85"/>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5"/>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5"/>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5"/>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7" name="Google Shape;577;p85"/>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78" name="Shape 578"/>
        <p:cNvGrpSpPr/>
        <p:nvPr/>
      </p:nvGrpSpPr>
      <p:grpSpPr>
        <a:xfrm>
          <a:off x="0" y="0"/>
          <a:ext cx="0" cy="0"/>
          <a:chOff x="0" y="0"/>
          <a:chExt cx="0" cy="0"/>
        </a:xfrm>
      </p:grpSpPr>
      <p:sp>
        <p:nvSpPr>
          <p:cNvPr id="579" name="Google Shape;579;p86"/>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6"/>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6"/>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6"/>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83" name="Google Shape;583;p86"/>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84" name="Shape 584"/>
        <p:cNvGrpSpPr/>
        <p:nvPr/>
      </p:nvGrpSpPr>
      <p:grpSpPr>
        <a:xfrm>
          <a:off x="0" y="0"/>
          <a:ext cx="0" cy="0"/>
          <a:chOff x="0" y="0"/>
          <a:chExt cx="0" cy="0"/>
        </a:xfrm>
      </p:grpSpPr>
      <p:sp>
        <p:nvSpPr>
          <p:cNvPr id="585" name="Google Shape;585;p87"/>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7"/>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7"/>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7"/>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9" name="Google Shape;589;p87"/>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90" name="Shape 590"/>
        <p:cNvGrpSpPr/>
        <p:nvPr/>
      </p:nvGrpSpPr>
      <p:grpSpPr>
        <a:xfrm>
          <a:off x="0" y="0"/>
          <a:ext cx="0" cy="0"/>
          <a:chOff x="0" y="0"/>
          <a:chExt cx="0" cy="0"/>
        </a:xfrm>
      </p:grpSpPr>
      <p:sp>
        <p:nvSpPr>
          <p:cNvPr id="591" name="Google Shape;591;p88"/>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8"/>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8"/>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8"/>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5" name="Google Shape;595;p88"/>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596" name="Shape 596"/>
        <p:cNvGrpSpPr/>
        <p:nvPr/>
      </p:nvGrpSpPr>
      <p:grpSpPr>
        <a:xfrm>
          <a:off x="0" y="0"/>
          <a:ext cx="0" cy="0"/>
          <a:chOff x="0" y="0"/>
          <a:chExt cx="0" cy="0"/>
        </a:xfrm>
      </p:grpSpPr>
      <p:sp>
        <p:nvSpPr>
          <p:cNvPr id="597" name="Google Shape;597;p89"/>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9"/>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9"/>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9"/>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601" name="Google Shape;601;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02" name="Shape 602"/>
        <p:cNvGrpSpPr/>
        <p:nvPr/>
      </p:nvGrpSpPr>
      <p:grpSpPr>
        <a:xfrm>
          <a:off x="0" y="0"/>
          <a:ext cx="0" cy="0"/>
          <a:chOff x="0" y="0"/>
          <a:chExt cx="0" cy="0"/>
        </a:xfrm>
      </p:grpSpPr>
      <p:sp>
        <p:nvSpPr>
          <p:cNvPr id="603" name="Google Shape;603;p90"/>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0"/>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0"/>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0"/>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7" name="Google Shape;607;p90"/>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8" name="Google Shape;608;p90"/>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9" name="Google Shape;609;p90"/>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0" name="Google Shape;610;p90"/>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1" name="Google Shape;611;p90"/>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2" name="Google Shape;612;p90"/>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613" name="Shape 613"/>
        <p:cNvGrpSpPr/>
        <p:nvPr/>
      </p:nvGrpSpPr>
      <p:grpSpPr>
        <a:xfrm>
          <a:off x="0" y="0"/>
          <a:ext cx="0" cy="0"/>
          <a:chOff x="0" y="0"/>
          <a:chExt cx="0" cy="0"/>
        </a:xfrm>
      </p:grpSpPr>
      <p:sp>
        <p:nvSpPr>
          <p:cNvPr id="614" name="Google Shape;614;p91"/>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1"/>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1"/>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1"/>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8" name="Google Shape;618;p91"/>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9" name="Google Shape;619;p91"/>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91"/>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1" name="Google Shape;621;p91"/>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2" name="Google Shape;622;p91"/>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3" name="Google Shape;623;p91"/>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624" name="Shape 624"/>
        <p:cNvGrpSpPr/>
        <p:nvPr/>
      </p:nvGrpSpPr>
      <p:grpSpPr>
        <a:xfrm>
          <a:off x="0" y="0"/>
          <a:ext cx="0" cy="0"/>
          <a:chOff x="0" y="0"/>
          <a:chExt cx="0" cy="0"/>
        </a:xfrm>
      </p:grpSpPr>
      <p:sp>
        <p:nvSpPr>
          <p:cNvPr id="625" name="Google Shape;625;p92"/>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2"/>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2"/>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2"/>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9" name="Google Shape;629;p92"/>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0" name="Google Shape;630;p92"/>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1" name="Google Shape;631;p92"/>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2" name="Google Shape;632;p92"/>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3" name="Google Shape;633;p92"/>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4" name="Google Shape;634;p92"/>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35" name="Shape 635"/>
        <p:cNvGrpSpPr/>
        <p:nvPr/>
      </p:nvGrpSpPr>
      <p:grpSpPr>
        <a:xfrm>
          <a:off x="0" y="0"/>
          <a:ext cx="0" cy="0"/>
          <a:chOff x="0" y="0"/>
          <a:chExt cx="0" cy="0"/>
        </a:xfrm>
      </p:grpSpPr>
      <p:sp>
        <p:nvSpPr>
          <p:cNvPr id="636" name="Google Shape;636;p93"/>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3"/>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3"/>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3"/>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0" name="Google Shape;640;p93"/>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1" name="Google Shape;641;p93"/>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2" name="Google Shape;642;p93"/>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3" name="Google Shape;643;p93"/>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93"/>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5" name="Google Shape;645;p93"/>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6" name="Google Shape;646;p93"/>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7" name="Google Shape;647;p93"/>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648" name="Shape 648"/>
        <p:cNvGrpSpPr/>
        <p:nvPr/>
      </p:nvGrpSpPr>
      <p:grpSpPr>
        <a:xfrm>
          <a:off x="0" y="0"/>
          <a:ext cx="0" cy="0"/>
          <a:chOff x="0" y="0"/>
          <a:chExt cx="0" cy="0"/>
        </a:xfrm>
      </p:grpSpPr>
      <p:sp>
        <p:nvSpPr>
          <p:cNvPr id="649" name="Google Shape;649;p94"/>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4"/>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4"/>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4"/>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53" name="Google Shape;653;p94"/>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54" name="Google Shape;654;p94"/>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55" name="Google Shape;655;p94"/>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56" name="Google Shape;656;p94"/>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57" name="Google Shape;657;p94"/>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58" name="Google Shape;658;p94"/>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59" name="Google Shape;659;p94"/>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60" name="Google Shape;660;p94"/>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61" name="Shape 661"/>
        <p:cNvGrpSpPr/>
        <p:nvPr/>
      </p:nvGrpSpPr>
      <p:grpSpPr>
        <a:xfrm>
          <a:off x="0" y="0"/>
          <a:ext cx="0" cy="0"/>
          <a:chOff x="0" y="0"/>
          <a:chExt cx="0" cy="0"/>
        </a:xfrm>
      </p:grpSpPr>
      <p:sp>
        <p:nvSpPr>
          <p:cNvPr id="662" name="Google Shape;662;p95"/>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5"/>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5"/>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6" name="Google Shape;666;p95"/>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7" name="Google Shape;667;p95"/>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8" name="Google Shape;668;p95"/>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9" name="Google Shape;669;p95"/>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0" name="Google Shape;670;p95"/>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1" name="Google Shape;671;p95"/>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2" name="Google Shape;672;p95"/>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73" name="Google Shape;673;p95"/>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4" name="Google Shape;674;p95"/>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75" name="Google Shape;675;p95"/>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6" name="Google Shape;676;p95"/>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677" name="Google Shape;677;p95"/>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78" name="Shape 678"/>
        <p:cNvGrpSpPr/>
        <p:nvPr/>
      </p:nvGrpSpPr>
      <p:grpSpPr>
        <a:xfrm>
          <a:off x="0" y="0"/>
          <a:ext cx="0" cy="0"/>
          <a:chOff x="0" y="0"/>
          <a:chExt cx="0" cy="0"/>
        </a:xfrm>
      </p:grpSpPr>
      <p:sp>
        <p:nvSpPr>
          <p:cNvPr id="679" name="Google Shape;679;p96"/>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0" name="Google Shape;680;p96"/>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81" name="Google Shape;681;p96"/>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2" name="Google Shape;682;p96"/>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83" name="Google Shape;683;p96"/>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4" name="Google Shape;684;p96"/>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85" name="Google Shape;685;p96"/>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6"/>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6"/>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88" name="Shape 688"/>
        <p:cNvGrpSpPr/>
        <p:nvPr/>
      </p:nvGrpSpPr>
      <p:grpSpPr>
        <a:xfrm>
          <a:off x="0" y="0"/>
          <a:ext cx="0" cy="0"/>
          <a:chOff x="0" y="0"/>
          <a:chExt cx="0" cy="0"/>
        </a:xfrm>
      </p:grpSpPr>
      <p:sp>
        <p:nvSpPr>
          <p:cNvPr id="689" name="Google Shape;689;p9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0" name="Google Shape;690;p97"/>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7"/>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7"/>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693" name="Shape 693"/>
        <p:cNvGrpSpPr/>
        <p:nvPr/>
      </p:nvGrpSpPr>
      <p:grpSpPr>
        <a:xfrm>
          <a:off x="0" y="0"/>
          <a:ext cx="0" cy="0"/>
          <a:chOff x="0" y="0"/>
          <a:chExt cx="0" cy="0"/>
        </a:xfrm>
      </p:grpSpPr>
      <p:sp>
        <p:nvSpPr>
          <p:cNvPr id="694" name="Google Shape;694;p98"/>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8"/>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8"/>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8"/>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8" name="Google Shape;698;p98"/>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9" name="Google Shape;699;p98"/>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bg" sz="1000">
                <a:solidFill>
                  <a:schemeClr val="dk1"/>
                </a:solidFill>
                <a:latin typeface="Nunito"/>
                <a:ea typeface="Nunito"/>
                <a:cs typeface="Nunito"/>
                <a:sym typeface="Nunito"/>
              </a:rPr>
              <a:t>CREDITS: This presentation template was created by </a:t>
            </a:r>
            <a:r>
              <a:rPr lang="bg"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bg" sz="1000">
                <a:solidFill>
                  <a:schemeClr val="dk1"/>
                </a:solidFill>
                <a:latin typeface="Nunito"/>
                <a:ea typeface="Nunito"/>
                <a:cs typeface="Nunito"/>
                <a:sym typeface="Nunito"/>
              </a:rPr>
              <a:t>, including icons by </a:t>
            </a:r>
            <a:r>
              <a:rPr lang="bg"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bg" sz="1000">
                <a:solidFill>
                  <a:schemeClr val="dk1"/>
                </a:solidFill>
                <a:latin typeface="Nunito"/>
                <a:ea typeface="Nunito"/>
                <a:cs typeface="Nunito"/>
                <a:sym typeface="Nunito"/>
              </a:rPr>
              <a:t> &amp; images by </a:t>
            </a:r>
            <a:r>
              <a:rPr lang="bg"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00" name="Shape 70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5.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theme" Target="../theme/theme2.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7.xml"/><Relationship Id="rId22" Type="http://schemas.openxmlformats.org/officeDocument/2006/relationships/slideLayout" Target="../slideLayouts/slideLayout89.xml"/><Relationship Id="rId21" Type="http://schemas.openxmlformats.org/officeDocument/2006/relationships/slideLayout" Target="../slideLayouts/slideLayout88.xml"/><Relationship Id="rId24" Type="http://schemas.openxmlformats.org/officeDocument/2006/relationships/slideLayout" Target="../slideLayouts/slideLayout91.xml"/><Relationship Id="rId23" Type="http://schemas.openxmlformats.org/officeDocument/2006/relationships/slideLayout" Target="../slideLayouts/slideLayout90.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9" Type="http://schemas.openxmlformats.org/officeDocument/2006/relationships/slideLayout" Target="../slideLayouts/slideLayout76.xml"/><Relationship Id="rId26" Type="http://schemas.openxmlformats.org/officeDocument/2006/relationships/slideLayout" Target="../slideLayouts/slideLayout93.xml"/><Relationship Id="rId25" Type="http://schemas.openxmlformats.org/officeDocument/2006/relationships/slideLayout" Target="../slideLayouts/slideLayout92.xml"/><Relationship Id="rId28" Type="http://schemas.openxmlformats.org/officeDocument/2006/relationships/slideLayout" Target="../slideLayouts/slideLayout95.xml"/><Relationship Id="rId27" Type="http://schemas.openxmlformats.org/officeDocument/2006/relationships/slideLayout" Target="../slideLayouts/slideLayout94.xml"/><Relationship Id="rId5" Type="http://schemas.openxmlformats.org/officeDocument/2006/relationships/slideLayout" Target="../slideLayouts/slideLayout72.xml"/><Relationship Id="rId6" Type="http://schemas.openxmlformats.org/officeDocument/2006/relationships/slideLayout" Target="../slideLayouts/slideLayout73.xml"/><Relationship Id="rId29" Type="http://schemas.openxmlformats.org/officeDocument/2006/relationships/theme" Target="../theme/theme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3" Type="http://schemas.openxmlformats.org/officeDocument/2006/relationships/slideLayout" Target="../slideLayouts/slideLayout80.xml"/><Relationship Id="rId12" Type="http://schemas.openxmlformats.org/officeDocument/2006/relationships/slideLayout" Target="../slideLayouts/slideLayout79.xml"/><Relationship Id="rId15" Type="http://schemas.openxmlformats.org/officeDocument/2006/relationships/slideLayout" Target="../slideLayouts/slideLayout82.xml"/><Relationship Id="rId14" Type="http://schemas.openxmlformats.org/officeDocument/2006/relationships/slideLayout" Target="../slideLayouts/slideLayout81.xml"/><Relationship Id="rId17" Type="http://schemas.openxmlformats.org/officeDocument/2006/relationships/slideLayout" Target="../slideLayouts/slideLayout84.xml"/><Relationship Id="rId16" Type="http://schemas.openxmlformats.org/officeDocument/2006/relationships/slideLayout" Target="../slideLayouts/slideLayout83.xml"/><Relationship Id="rId19" Type="http://schemas.openxmlformats.org/officeDocument/2006/relationships/slideLayout" Target="../slideLayouts/slideLayout86.xml"/><Relationship Id="rId18"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269" name="Google Shape;26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4" name="Shape 484"/>
        <p:cNvGrpSpPr/>
        <p:nvPr/>
      </p:nvGrpSpPr>
      <p:grpSpPr>
        <a:xfrm>
          <a:off x="0" y="0"/>
          <a:ext cx="0" cy="0"/>
          <a:chOff x="0" y="0"/>
          <a:chExt cx="0" cy="0"/>
        </a:xfrm>
      </p:grpSpPr>
      <p:sp>
        <p:nvSpPr>
          <p:cNvPr id="485" name="Google Shape;485;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486" name="Google Shape;486;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0"/>
          <p:cNvSpPr txBox="1"/>
          <p:nvPr>
            <p:ph idx="1" type="subTitle"/>
          </p:nvPr>
        </p:nvSpPr>
        <p:spPr>
          <a:xfrm>
            <a:off x="713100" y="4154850"/>
            <a:ext cx="3062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Изготвила: Роза Крумова </a:t>
            </a:r>
            <a:endParaRPr/>
          </a:p>
        </p:txBody>
      </p:sp>
      <p:cxnSp>
        <p:nvCxnSpPr>
          <p:cNvPr id="706" name="Google Shape;706;p100"/>
          <p:cNvCxnSpPr>
            <a:endCxn id="707" idx="1"/>
          </p:cNvCxnSpPr>
          <p:nvPr/>
        </p:nvCxnSpPr>
        <p:spPr>
          <a:xfrm>
            <a:off x="-331800" y="4868547"/>
            <a:ext cx="6663300" cy="0"/>
          </a:xfrm>
          <a:prstGeom prst="straightConnector1">
            <a:avLst/>
          </a:prstGeom>
          <a:noFill/>
          <a:ln cap="flat" cmpd="sng" w="19050">
            <a:solidFill>
              <a:schemeClr val="dk1"/>
            </a:solidFill>
            <a:prstDash val="solid"/>
            <a:round/>
            <a:headEnd len="med" w="med" type="none"/>
            <a:tailEnd len="med" w="med" type="none"/>
          </a:ln>
        </p:spPr>
      </p:cxnSp>
      <p:sp>
        <p:nvSpPr>
          <p:cNvPr id="707" name="Google Shape;707;p100"/>
          <p:cNvSpPr txBox="1"/>
          <p:nvPr>
            <p:ph idx="1" type="subTitle"/>
          </p:nvPr>
        </p:nvSpPr>
        <p:spPr>
          <a:xfrm>
            <a:off x="6331500" y="4630647"/>
            <a:ext cx="2585400" cy="475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bg" sz="1200"/>
              <a:t>Миниобектен шаблон (Flyweight)</a:t>
            </a:r>
            <a:endParaRPr sz="1200"/>
          </a:p>
        </p:txBody>
      </p:sp>
      <p:sp>
        <p:nvSpPr>
          <p:cNvPr id="708" name="Google Shape;708;p100"/>
          <p:cNvSpPr txBox="1"/>
          <p:nvPr/>
        </p:nvSpPr>
        <p:spPr>
          <a:xfrm>
            <a:off x="1440300" y="1925250"/>
            <a:ext cx="6263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3600">
                <a:latin typeface="Times New Roman"/>
                <a:ea typeface="Times New Roman"/>
                <a:cs typeface="Times New Roman"/>
                <a:sym typeface="Times New Roman"/>
              </a:rPr>
              <a:t>Мини обектен шаблон (Flyweight )</a:t>
            </a:r>
            <a:endParaRPr sz="3600">
              <a:latin typeface="Times New Roman"/>
              <a:ea typeface="Times New Roman"/>
              <a:cs typeface="Times New Roman"/>
              <a:sym typeface="Times New Roman"/>
            </a:endParaRPr>
          </a:p>
        </p:txBody>
      </p:sp>
      <p:sp>
        <p:nvSpPr>
          <p:cNvPr id="709" name="Google Shape;709;p100"/>
          <p:cNvSpPr txBox="1"/>
          <p:nvPr>
            <p:ph idx="1" type="subTitle"/>
          </p:nvPr>
        </p:nvSpPr>
        <p:spPr>
          <a:xfrm>
            <a:off x="5073825" y="4154850"/>
            <a:ext cx="3062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Фак: 2001321060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bg"/>
              <a:t>Общи сведения</a:t>
            </a:r>
            <a:endParaRPr b="0"/>
          </a:p>
        </p:txBody>
      </p:sp>
      <p:sp>
        <p:nvSpPr>
          <p:cNvPr id="715" name="Google Shape;715;p10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bg" sz="1500">
                <a:solidFill>
                  <a:schemeClr val="dk1"/>
                </a:solidFill>
                <a:latin typeface="Times New Roman"/>
                <a:ea typeface="Times New Roman"/>
                <a:cs typeface="Times New Roman"/>
                <a:sym typeface="Times New Roman"/>
              </a:rPr>
              <a:t>Вид: </a:t>
            </a:r>
            <a:r>
              <a:rPr lang="bg" sz="1500">
                <a:solidFill>
                  <a:schemeClr val="dk1"/>
                </a:solidFill>
                <a:latin typeface="Times New Roman"/>
                <a:ea typeface="Times New Roman"/>
                <a:cs typeface="Times New Roman"/>
                <a:sym typeface="Times New Roman"/>
              </a:rPr>
              <a:t>Структурен шаблон</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bg" sz="1500">
                <a:solidFill>
                  <a:schemeClr val="dk1"/>
                </a:solidFill>
                <a:latin typeface="Times New Roman"/>
                <a:ea typeface="Times New Roman"/>
                <a:cs typeface="Times New Roman"/>
                <a:sym typeface="Times New Roman"/>
              </a:rPr>
              <a:t>Цел: </a:t>
            </a:r>
            <a:r>
              <a:rPr lang="bg" sz="1500">
                <a:solidFill>
                  <a:schemeClr val="dk1"/>
                </a:solidFill>
                <a:latin typeface="Times New Roman"/>
                <a:ea typeface="Times New Roman"/>
                <a:cs typeface="Times New Roman"/>
                <a:sym typeface="Times New Roman"/>
              </a:rPr>
              <a:t>Намалява използването на паметта чрез споделяне на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bg" sz="1500">
                <a:solidFill>
                  <a:schemeClr val="dk1"/>
                </a:solidFill>
                <a:latin typeface="Times New Roman"/>
                <a:ea typeface="Times New Roman"/>
                <a:cs typeface="Times New Roman"/>
                <a:sym typeface="Times New Roman"/>
              </a:rPr>
              <a:t>общи данни в няколко обекта, вместо да ги репликира/копи.</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bg" sz="1500">
                <a:solidFill>
                  <a:schemeClr val="dk1"/>
                </a:solidFill>
                <a:latin typeface="Times New Roman"/>
                <a:ea typeface="Times New Roman"/>
                <a:cs typeface="Times New Roman"/>
                <a:sym typeface="Times New Roman"/>
              </a:rPr>
              <a:t>Други наименования:</a:t>
            </a:r>
            <a:r>
              <a:rPr lang="bg" sz="1500">
                <a:solidFill>
                  <a:schemeClr val="dk1"/>
                </a:solidFill>
                <a:latin typeface="Times New Roman"/>
                <a:ea typeface="Times New Roman"/>
                <a:cs typeface="Times New Roman"/>
                <a:sym typeface="Times New Roman"/>
              </a:rPr>
              <a:t> Lightweight</a:t>
            </a:r>
            <a:endParaRPr sz="1400">
              <a:solidFill>
                <a:schemeClr val="dk1"/>
              </a:solidFill>
            </a:endParaRPr>
          </a:p>
        </p:txBody>
      </p:sp>
      <p:cxnSp>
        <p:nvCxnSpPr>
          <p:cNvPr id="716" name="Google Shape;716;p101"/>
          <p:cNvCxnSpPr>
            <a:endCxn id="717"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17" name="Google Shape;717;p101"/>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chemeClr val="dk1"/>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Мотивация:</a:t>
            </a:r>
            <a:endParaRPr/>
          </a:p>
        </p:txBody>
      </p:sp>
      <p:sp>
        <p:nvSpPr>
          <p:cNvPr id="723" name="Google Shape;723;p102"/>
          <p:cNvSpPr txBox="1"/>
          <p:nvPr>
            <p:ph idx="1" type="body"/>
          </p:nvPr>
        </p:nvSpPr>
        <p:spPr>
          <a:xfrm>
            <a:off x="720000" y="1650200"/>
            <a:ext cx="5901300" cy="2336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bg" sz="1500">
                <a:solidFill>
                  <a:schemeClr val="dk1"/>
                </a:solidFill>
                <a:latin typeface="Times New Roman"/>
                <a:ea typeface="Times New Roman"/>
                <a:cs typeface="Times New Roman"/>
                <a:sym typeface="Times New Roman"/>
              </a:rPr>
              <a:t>В определени сценарии е необходимо да се създадат множество обекти, които се различават само по няколко параметри, но споделят общи присъщи данни. Създаването и управлението на тези обекти обаче може да бъде скъпо по отношение на паметта и производителността. За да се справи с този проблем, моделът Flyweight предлага решение. Чрез използването на шаблона Flyweight е възможно да се оптимизира създаването на обекти в такива ситуации, което води до подобряване на ефективността.</a:t>
            </a:r>
            <a:endParaRPr sz="1500">
              <a:solidFill>
                <a:schemeClr val="dk1"/>
              </a:solidFill>
              <a:latin typeface="Times New Roman"/>
              <a:ea typeface="Times New Roman"/>
              <a:cs typeface="Times New Roman"/>
              <a:sym typeface="Times New Roman"/>
            </a:endParaRPr>
          </a:p>
        </p:txBody>
      </p:sp>
      <p:cxnSp>
        <p:nvCxnSpPr>
          <p:cNvPr id="724" name="Google Shape;724;p102"/>
          <p:cNvCxnSpPr>
            <a:endCxn id="725"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25" name="Google Shape;725;p102"/>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3"/>
          <p:cNvSpPr txBox="1"/>
          <p:nvPr>
            <p:ph type="title"/>
          </p:nvPr>
        </p:nvSpPr>
        <p:spPr>
          <a:xfrm>
            <a:off x="890900" y="3930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Структура:</a:t>
            </a:r>
            <a:r>
              <a:rPr lang="bg"/>
              <a:t> </a:t>
            </a:r>
            <a:endParaRPr/>
          </a:p>
        </p:txBody>
      </p:sp>
      <p:cxnSp>
        <p:nvCxnSpPr>
          <p:cNvPr id="731" name="Google Shape;731;p103"/>
          <p:cNvCxnSpPr>
            <a:endCxn id="732"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32" name="Google Shape;732;p103"/>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pic>
        <p:nvPicPr>
          <p:cNvPr id="733" name="Google Shape;733;p103"/>
          <p:cNvPicPr preferRelativeResize="0"/>
          <p:nvPr/>
        </p:nvPicPr>
        <p:blipFill rotWithShape="1">
          <a:blip r:embed="rId3">
            <a:alphaModFix/>
          </a:blip>
          <a:srcRect b="0" l="0" r="9436" t="0"/>
          <a:stretch/>
        </p:blipFill>
        <p:spPr>
          <a:xfrm>
            <a:off x="2312038" y="1162613"/>
            <a:ext cx="4519924" cy="3095625"/>
          </a:xfrm>
          <a:prstGeom prst="rect">
            <a:avLst/>
          </a:prstGeom>
          <a:noFill/>
          <a:ln>
            <a:noFill/>
          </a:ln>
        </p:spPr>
      </p:pic>
      <p:sp>
        <p:nvSpPr>
          <p:cNvPr id="734" name="Google Shape;734;p103"/>
          <p:cNvSpPr txBox="1"/>
          <p:nvPr/>
        </p:nvSpPr>
        <p:spPr>
          <a:xfrm>
            <a:off x="5986050" y="2835425"/>
            <a:ext cx="84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000">
                <a:latin typeface="Times New Roman"/>
                <a:ea typeface="Times New Roman"/>
                <a:cs typeface="Times New Roman"/>
                <a:sym typeface="Times New Roman"/>
              </a:rPr>
              <a:t>implements</a:t>
            </a:r>
            <a:endParaRPr sz="1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4"/>
          <p:cNvSpPr txBox="1"/>
          <p:nvPr>
            <p:ph type="title"/>
          </p:nvPr>
        </p:nvSpPr>
        <p:spPr>
          <a:xfrm>
            <a:off x="890900" y="3930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Приложимост</a:t>
            </a:r>
            <a:r>
              <a:rPr lang="bg"/>
              <a:t>: </a:t>
            </a:r>
            <a:endParaRPr/>
          </a:p>
        </p:txBody>
      </p:sp>
      <p:cxnSp>
        <p:nvCxnSpPr>
          <p:cNvPr id="740" name="Google Shape;740;p104"/>
          <p:cNvCxnSpPr>
            <a:endCxn id="741"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41" name="Google Shape;741;p104"/>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5"/>
          <p:cNvSpPr txBox="1"/>
          <p:nvPr>
            <p:ph type="title"/>
          </p:nvPr>
        </p:nvSpPr>
        <p:spPr>
          <a:xfrm>
            <a:off x="890900" y="3930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Имплементация:</a:t>
            </a:r>
            <a:endParaRPr/>
          </a:p>
        </p:txBody>
      </p:sp>
      <p:cxnSp>
        <p:nvCxnSpPr>
          <p:cNvPr id="747" name="Google Shape;747;p105"/>
          <p:cNvCxnSpPr>
            <a:endCxn id="748"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pic>
        <p:nvPicPr>
          <p:cNvPr id="749" name="Google Shape;749;p105"/>
          <p:cNvPicPr preferRelativeResize="0"/>
          <p:nvPr/>
        </p:nvPicPr>
        <p:blipFill>
          <a:blip r:embed="rId3">
            <a:alphaModFix/>
          </a:blip>
          <a:stretch>
            <a:fillRect/>
          </a:stretch>
        </p:blipFill>
        <p:spPr>
          <a:xfrm>
            <a:off x="2312050" y="1017826"/>
            <a:ext cx="4197752" cy="3232822"/>
          </a:xfrm>
          <a:prstGeom prst="rect">
            <a:avLst/>
          </a:prstGeom>
          <a:noFill/>
          <a:ln>
            <a:noFill/>
          </a:ln>
        </p:spPr>
      </p:pic>
      <p:sp>
        <p:nvSpPr>
          <p:cNvPr id="748" name="Google Shape;748;p105"/>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6"/>
          <p:cNvSpPr txBox="1"/>
          <p:nvPr>
            <p:ph type="title"/>
          </p:nvPr>
        </p:nvSpPr>
        <p:spPr>
          <a:xfrm>
            <a:off x="890900" y="3930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Имплементация:</a:t>
            </a:r>
            <a:endParaRPr/>
          </a:p>
        </p:txBody>
      </p:sp>
      <p:sp>
        <p:nvSpPr>
          <p:cNvPr id="755" name="Google Shape;755;p106"/>
          <p:cNvSpPr txBox="1"/>
          <p:nvPr>
            <p:ph idx="1" type="body"/>
          </p:nvPr>
        </p:nvSpPr>
        <p:spPr>
          <a:xfrm>
            <a:off x="4327200" y="763200"/>
            <a:ext cx="4589700" cy="36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bg" sz="1000">
                <a:solidFill>
                  <a:srgbClr val="8C8C8C"/>
                </a:solidFill>
                <a:latin typeface="Courier New"/>
                <a:ea typeface="Courier New"/>
                <a:cs typeface="Courier New"/>
                <a:sym typeface="Courier New"/>
              </a:rPr>
              <a:t>// Flyweight interface</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latin typeface="Courier New"/>
                <a:ea typeface="Courier New"/>
                <a:cs typeface="Courier New"/>
                <a:sym typeface="Courier New"/>
              </a:rPr>
              <a:t>interface </a:t>
            </a:r>
            <a:r>
              <a:rPr lang="bg" sz="1000">
                <a:solidFill>
                  <a:srgbClr val="000000"/>
                </a:solidFill>
                <a:latin typeface="Courier New"/>
                <a:ea typeface="Courier New"/>
                <a:cs typeface="Courier New"/>
                <a:sym typeface="Courier New"/>
              </a:rPr>
              <a:t>TextFormatting </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void </a:t>
            </a:r>
            <a:r>
              <a:rPr lang="bg" sz="1000">
                <a:solidFill>
                  <a:srgbClr val="00627A"/>
                </a:solidFill>
                <a:latin typeface="Courier New"/>
                <a:ea typeface="Courier New"/>
                <a:cs typeface="Courier New"/>
                <a:sym typeface="Courier New"/>
              </a:rPr>
              <a:t>format</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String </a:t>
            </a:r>
            <a:r>
              <a:rPr lang="bg" sz="1000">
                <a:solidFill>
                  <a:srgbClr val="080808"/>
                </a:solidFill>
                <a:latin typeface="Courier New"/>
                <a:ea typeface="Courier New"/>
                <a:cs typeface="Courier New"/>
                <a:sym typeface="Courier New"/>
              </a:rPr>
              <a:t>text);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i="1" lang="bg" sz="1000">
                <a:solidFill>
                  <a:srgbClr val="8C8C8C"/>
                </a:solidFill>
                <a:latin typeface="Courier New"/>
                <a:ea typeface="Courier New"/>
                <a:cs typeface="Courier New"/>
                <a:sym typeface="Courier New"/>
              </a:rPr>
              <a:t>// Concrete Flyweight</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latin typeface="Courier New"/>
                <a:ea typeface="Courier New"/>
                <a:cs typeface="Courier New"/>
                <a:sym typeface="Courier New"/>
              </a:rPr>
              <a:t>class </a:t>
            </a:r>
            <a:r>
              <a:rPr lang="bg" sz="1000">
                <a:solidFill>
                  <a:srgbClr val="000000"/>
                </a:solidFill>
                <a:latin typeface="Courier New"/>
                <a:ea typeface="Courier New"/>
                <a:cs typeface="Courier New"/>
                <a:sym typeface="Courier New"/>
              </a:rPr>
              <a:t>TextFormattingImpl </a:t>
            </a:r>
            <a:r>
              <a:rPr lang="bg" sz="1000">
                <a:solidFill>
                  <a:srgbClr val="0033B3"/>
                </a:solidFill>
                <a:latin typeface="Courier New"/>
                <a:ea typeface="Courier New"/>
                <a:cs typeface="Courier New"/>
                <a:sym typeface="Courier New"/>
              </a:rPr>
              <a:t>implements </a:t>
            </a:r>
            <a:r>
              <a:rPr lang="bg" sz="1000">
                <a:solidFill>
                  <a:srgbClr val="000000"/>
                </a:solidFill>
                <a:latin typeface="Courier New"/>
                <a:ea typeface="Courier New"/>
                <a:cs typeface="Courier New"/>
                <a:sym typeface="Courier New"/>
              </a:rPr>
              <a:t>TextFormatting </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private final </a:t>
            </a:r>
            <a:r>
              <a:rPr lang="bg" sz="1000">
                <a:solidFill>
                  <a:srgbClr val="000000"/>
                </a:solidFill>
                <a:latin typeface="Courier New"/>
                <a:ea typeface="Courier New"/>
                <a:cs typeface="Courier New"/>
                <a:sym typeface="Courier New"/>
              </a:rPr>
              <a:t>String </a:t>
            </a:r>
            <a:r>
              <a:rPr lang="bg" sz="1000">
                <a:solidFill>
                  <a:srgbClr val="871094"/>
                </a:solidFill>
                <a:latin typeface="Courier New"/>
                <a:ea typeface="Courier New"/>
                <a:cs typeface="Courier New"/>
                <a:sym typeface="Courier New"/>
              </a:rPr>
              <a:t>font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private final int </a:t>
            </a:r>
            <a:r>
              <a:rPr lang="bg" sz="1000">
                <a:solidFill>
                  <a:srgbClr val="871094"/>
                </a:solidFill>
                <a:latin typeface="Courier New"/>
                <a:ea typeface="Courier New"/>
                <a:cs typeface="Courier New"/>
                <a:sym typeface="Courier New"/>
              </a:rPr>
              <a:t>size</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public </a:t>
            </a:r>
            <a:r>
              <a:rPr lang="bg" sz="1000">
                <a:solidFill>
                  <a:srgbClr val="00627A"/>
                </a:solidFill>
                <a:latin typeface="Courier New"/>
                <a:ea typeface="Courier New"/>
                <a:cs typeface="Courier New"/>
                <a:sym typeface="Courier New"/>
              </a:rPr>
              <a:t>TextFormattingImpl</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String </a:t>
            </a:r>
            <a:r>
              <a:rPr lang="bg" sz="1000">
                <a:solidFill>
                  <a:srgbClr val="080808"/>
                </a:solidFill>
                <a:latin typeface="Courier New"/>
                <a:ea typeface="Courier New"/>
                <a:cs typeface="Courier New"/>
                <a:sym typeface="Courier New"/>
              </a:rPr>
              <a:t>font, </a:t>
            </a:r>
            <a:r>
              <a:rPr lang="bg" sz="1000">
                <a:solidFill>
                  <a:srgbClr val="0033B3"/>
                </a:solidFill>
                <a:latin typeface="Courier New"/>
                <a:ea typeface="Courier New"/>
                <a:cs typeface="Courier New"/>
                <a:sym typeface="Courier New"/>
              </a:rPr>
              <a:t>int </a:t>
            </a:r>
            <a:r>
              <a:rPr lang="bg" sz="1000">
                <a:solidFill>
                  <a:srgbClr val="080808"/>
                </a:solidFill>
                <a:latin typeface="Courier New"/>
                <a:ea typeface="Courier New"/>
                <a:cs typeface="Courier New"/>
                <a:sym typeface="Courier New"/>
              </a:rPr>
              <a:t>size)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this</a:t>
            </a:r>
            <a:r>
              <a:rPr lang="bg" sz="1000">
                <a:solidFill>
                  <a:srgbClr val="080808"/>
                </a:solidFill>
                <a:latin typeface="Courier New"/>
                <a:ea typeface="Courier New"/>
                <a:cs typeface="Courier New"/>
                <a:sym typeface="Courier New"/>
              </a:rPr>
              <a:t>.</a:t>
            </a:r>
            <a:r>
              <a:rPr lang="bg" sz="1000">
                <a:solidFill>
                  <a:srgbClr val="871094"/>
                </a:solidFill>
                <a:latin typeface="Courier New"/>
                <a:ea typeface="Courier New"/>
                <a:cs typeface="Courier New"/>
                <a:sym typeface="Courier New"/>
              </a:rPr>
              <a:t>font </a:t>
            </a:r>
            <a:r>
              <a:rPr lang="bg" sz="1000">
                <a:solidFill>
                  <a:srgbClr val="080808"/>
                </a:solidFill>
                <a:latin typeface="Courier New"/>
                <a:ea typeface="Courier New"/>
                <a:cs typeface="Courier New"/>
                <a:sym typeface="Courier New"/>
              </a:rPr>
              <a:t>= font;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this</a:t>
            </a:r>
            <a:r>
              <a:rPr lang="bg" sz="1000">
                <a:solidFill>
                  <a:srgbClr val="080808"/>
                </a:solidFill>
                <a:latin typeface="Courier New"/>
                <a:ea typeface="Courier New"/>
                <a:cs typeface="Courier New"/>
                <a:sym typeface="Courier New"/>
              </a:rPr>
              <a:t>.</a:t>
            </a:r>
            <a:r>
              <a:rPr lang="bg" sz="1000">
                <a:solidFill>
                  <a:srgbClr val="871094"/>
                </a:solidFill>
                <a:latin typeface="Courier New"/>
                <a:ea typeface="Courier New"/>
                <a:cs typeface="Courier New"/>
                <a:sym typeface="Courier New"/>
              </a:rPr>
              <a:t>size </a:t>
            </a:r>
            <a:r>
              <a:rPr lang="bg" sz="1000">
                <a:solidFill>
                  <a:srgbClr val="080808"/>
                </a:solidFill>
                <a:latin typeface="Courier New"/>
                <a:ea typeface="Courier New"/>
                <a:cs typeface="Courier New"/>
                <a:sym typeface="Courier New"/>
              </a:rPr>
              <a:t>= size;</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public void </a:t>
            </a:r>
            <a:r>
              <a:rPr lang="bg" sz="1000">
                <a:solidFill>
                  <a:srgbClr val="00627A"/>
                </a:solidFill>
                <a:latin typeface="Courier New"/>
                <a:ea typeface="Courier New"/>
                <a:cs typeface="Courier New"/>
                <a:sym typeface="Courier New"/>
              </a:rPr>
              <a:t>format</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String </a:t>
            </a:r>
            <a:r>
              <a:rPr lang="bg" sz="1000">
                <a:solidFill>
                  <a:srgbClr val="080808"/>
                </a:solidFill>
                <a:latin typeface="Courier New"/>
                <a:ea typeface="Courier New"/>
                <a:cs typeface="Courier New"/>
                <a:sym typeface="Courier New"/>
              </a:rPr>
              <a:t>text)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System</a:t>
            </a:r>
            <a:r>
              <a:rPr lang="bg" sz="1000">
                <a:solidFill>
                  <a:srgbClr val="080808"/>
                </a:solidFill>
                <a:latin typeface="Courier New"/>
                <a:ea typeface="Courier New"/>
                <a:cs typeface="Courier New"/>
                <a:sym typeface="Courier New"/>
              </a:rPr>
              <a:t>.</a:t>
            </a:r>
            <a:r>
              <a:rPr i="1" lang="bg" sz="1000">
                <a:solidFill>
                  <a:srgbClr val="871094"/>
                </a:solidFill>
                <a:latin typeface="Courier New"/>
                <a:ea typeface="Courier New"/>
                <a:cs typeface="Courier New"/>
                <a:sym typeface="Courier New"/>
              </a:rPr>
              <a:t>out</a:t>
            </a:r>
            <a:r>
              <a:rPr lang="bg" sz="1000">
                <a:solidFill>
                  <a:srgbClr val="080808"/>
                </a:solidFill>
                <a:latin typeface="Courier New"/>
                <a:ea typeface="Courier New"/>
                <a:cs typeface="Courier New"/>
                <a:sym typeface="Courier New"/>
              </a:rPr>
              <a:t>.println(</a:t>
            </a:r>
            <a:r>
              <a:rPr lang="bg" sz="1000">
                <a:solidFill>
                  <a:srgbClr val="067D17"/>
                </a:solidFill>
                <a:latin typeface="Courier New"/>
                <a:ea typeface="Courier New"/>
                <a:cs typeface="Courier New"/>
                <a:sym typeface="Courier New"/>
              </a:rPr>
              <a:t>"Formatting text: " </a:t>
            </a:r>
            <a:r>
              <a:rPr lang="bg" sz="1000">
                <a:solidFill>
                  <a:srgbClr val="080808"/>
                </a:solidFill>
                <a:latin typeface="Courier New"/>
                <a:ea typeface="Courier New"/>
                <a:cs typeface="Courier New"/>
                <a:sym typeface="Courier New"/>
              </a:rPr>
              <a:t>+ text </a:t>
            </a:r>
            <a:endParaRPr sz="1000">
              <a:solidFill>
                <a:srgbClr val="080808"/>
              </a:solidFill>
              <a:latin typeface="Courier New"/>
              <a:ea typeface="Courier New"/>
              <a:cs typeface="Courier New"/>
              <a:sym typeface="Courier New"/>
            </a:endParaRPr>
          </a:p>
          <a:p>
            <a:pPr indent="457200" lvl="0" marL="45720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67D17"/>
                </a:solidFill>
                <a:latin typeface="Courier New"/>
                <a:ea typeface="Courier New"/>
                <a:cs typeface="Courier New"/>
                <a:sym typeface="Courier New"/>
              </a:rPr>
              <a:t>" with " </a:t>
            </a:r>
            <a:r>
              <a:rPr lang="bg" sz="1000">
                <a:solidFill>
                  <a:srgbClr val="080808"/>
                </a:solidFill>
                <a:latin typeface="Courier New"/>
                <a:ea typeface="Courier New"/>
                <a:cs typeface="Courier New"/>
                <a:sym typeface="Courier New"/>
              </a:rPr>
              <a:t>+ </a:t>
            </a:r>
            <a:r>
              <a:rPr lang="bg" sz="1000">
                <a:solidFill>
                  <a:srgbClr val="871094"/>
                </a:solidFill>
                <a:latin typeface="Courier New"/>
                <a:ea typeface="Courier New"/>
                <a:cs typeface="Courier New"/>
                <a:sym typeface="Courier New"/>
              </a:rPr>
              <a:t>font </a:t>
            </a:r>
            <a:r>
              <a:rPr lang="bg" sz="1000">
                <a:solidFill>
                  <a:srgbClr val="080808"/>
                </a:solidFill>
                <a:latin typeface="Courier New"/>
                <a:ea typeface="Courier New"/>
                <a:cs typeface="Courier New"/>
                <a:sym typeface="Courier New"/>
              </a:rPr>
              <a:t>+ </a:t>
            </a:r>
            <a:r>
              <a:rPr lang="bg" sz="1000">
                <a:solidFill>
                  <a:srgbClr val="067D17"/>
                </a:solidFill>
                <a:latin typeface="Courier New"/>
                <a:ea typeface="Courier New"/>
                <a:cs typeface="Courier New"/>
                <a:sym typeface="Courier New"/>
              </a:rPr>
              <a:t>" (" </a:t>
            </a:r>
            <a:r>
              <a:rPr lang="bg" sz="1000">
                <a:solidFill>
                  <a:srgbClr val="080808"/>
                </a:solidFill>
                <a:latin typeface="Courier New"/>
                <a:ea typeface="Courier New"/>
                <a:cs typeface="Courier New"/>
                <a:sym typeface="Courier New"/>
              </a:rPr>
              <a:t>+ </a:t>
            </a:r>
            <a:r>
              <a:rPr lang="bg" sz="1000">
                <a:solidFill>
                  <a:srgbClr val="871094"/>
                </a:solidFill>
                <a:latin typeface="Courier New"/>
                <a:ea typeface="Courier New"/>
                <a:cs typeface="Courier New"/>
                <a:sym typeface="Courier New"/>
              </a:rPr>
              <a:t>size </a:t>
            </a:r>
            <a:r>
              <a:rPr lang="bg" sz="1000">
                <a:solidFill>
                  <a:srgbClr val="080808"/>
                </a:solidFill>
                <a:latin typeface="Courier New"/>
                <a:ea typeface="Courier New"/>
                <a:cs typeface="Courier New"/>
                <a:sym typeface="Courier New"/>
              </a:rPr>
              <a:t>+ </a:t>
            </a:r>
            <a:r>
              <a:rPr lang="bg" sz="1000">
                <a:solidFill>
                  <a:srgbClr val="067D17"/>
                </a:solidFill>
                <a:latin typeface="Courier New"/>
                <a:ea typeface="Courier New"/>
                <a:cs typeface="Courier New"/>
                <a:sym typeface="Courier New"/>
              </a:rPr>
              <a:t>"pt)."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cxnSp>
        <p:nvCxnSpPr>
          <p:cNvPr id="756" name="Google Shape;756;p106"/>
          <p:cNvCxnSpPr>
            <a:endCxn id="757"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57" name="Google Shape;757;p106"/>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
        <p:nvSpPr>
          <p:cNvPr id="758" name="Google Shape;758;p106"/>
          <p:cNvSpPr txBox="1"/>
          <p:nvPr>
            <p:ph idx="1" type="body"/>
          </p:nvPr>
        </p:nvSpPr>
        <p:spPr>
          <a:xfrm>
            <a:off x="720000" y="1215750"/>
            <a:ext cx="3544500" cy="34164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bg" sz="1300">
                <a:solidFill>
                  <a:srgbClr val="000000"/>
                </a:solidFill>
              </a:rPr>
              <a:t>Интерфейсът TextFormatting представлява обекта Flyweight с метода format() за прилагане на форматиране на текст. </a:t>
            </a:r>
            <a:endParaRPr sz="1300">
              <a:solidFill>
                <a:srgbClr val="000000"/>
              </a:solidFill>
            </a:endParaRPr>
          </a:p>
          <a:p>
            <a:pPr indent="-311150" lvl="0" marL="457200" rtl="0" algn="l">
              <a:lnSpc>
                <a:spcPct val="115000"/>
              </a:lnSpc>
              <a:spcBef>
                <a:spcPts val="0"/>
              </a:spcBef>
              <a:spcAft>
                <a:spcPts val="0"/>
              </a:spcAft>
              <a:buSzPts val="1300"/>
              <a:buChar char="➔"/>
            </a:pPr>
            <a:r>
              <a:rPr lang="bg" sz="1300">
                <a:solidFill>
                  <a:srgbClr val="000000"/>
                </a:solidFill>
              </a:rPr>
              <a:t>Класът TextFormattingImpl е конкретният клас на flyweight, който реализира интерфейса TextFormatting.</a:t>
            </a:r>
            <a:endParaRPr sz="1300">
              <a:solidFill>
                <a:srgbClr val="000000"/>
              </a:solidFill>
            </a:endParaRPr>
          </a:p>
          <a:p>
            <a:pPr indent="-311150" lvl="0" marL="457200" rtl="0" algn="l">
              <a:spcBef>
                <a:spcPts val="0"/>
              </a:spcBef>
              <a:spcAft>
                <a:spcPts val="0"/>
              </a:spcAft>
              <a:buClr>
                <a:schemeClr val="dk1"/>
              </a:buClr>
              <a:buSzPts val="1300"/>
              <a:buChar char="➔"/>
            </a:pPr>
            <a:r>
              <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7"/>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Имплементация:</a:t>
            </a:r>
            <a:endParaRPr/>
          </a:p>
        </p:txBody>
      </p:sp>
      <p:sp>
        <p:nvSpPr>
          <p:cNvPr id="764" name="Google Shape;764;p107"/>
          <p:cNvSpPr txBox="1"/>
          <p:nvPr>
            <p:ph idx="4294967295" type="body"/>
          </p:nvPr>
        </p:nvSpPr>
        <p:spPr>
          <a:xfrm>
            <a:off x="4164800" y="890200"/>
            <a:ext cx="5096700" cy="3617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rPr i="1" lang="bg" sz="1000">
                <a:solidFill>
                  <a:srgbClr val="8C8C8C"/>
                </a:solidFill>
                <a:latin typeface="Courier New"/>
                <a:ea typeface="Courier New"/>
                <a:cs typeface="Courier New"/>
                <a:sym typeface="Courier New"/>
              </a:rPr>
              <a:t>// Flyweight Factory</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latin typeface="Courier New"/>
                <a:ea typeface="Courier New"/>
                <a:cs typeface="Courier New"/>
                <a:sym typeface="Courier New"/>
              </a:rPr>
              <a:t>class </a:t>
            </a:r>
            <a:r>
              <a:rPr lang="bg" sz="1000">
                <a:solidFill>
                  <a:srgbClr val="000000"/>
                </a:solidFill>
                <a:latin typeface="Courier New"/>
                <a:ea typeface="Courier New"/>
                <a:cs typeface="Courier New"/>
                <a:sym typeface="Courier New"/>
              </a:rPr>
              <a:t>TextFormattingFactory </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private static final </a:t>
            </a:r>
            <a:r>
              <a:rPr lang="bg" sz="1000">
                <a:solidFill>
                  <a:srgbClr val="000000"/>
                </a:solidFill>
                <a:latin typeface="Courier New"/>
                <a:ea typeface="Courier New"/>
                <a:cs typeface="Courier New"/>
                <a:sym typeface="Courier New"/>
              </a:rPr>
              <a:t>Map</a:t>
            </a:r>
            <a:r>
              <a:rPr lang="bg" sz="1000">
                <a:solidFill>
                  <a:srgbClr val="080808"/>
                </a:solidFill>
                <a:latin typeface="Courier New"/>
                <a:ea typeface="Courier New"/>
                <a:cs typeface="Courier New"/>
                <a:sym typeface="Courier New"/>
              </a:rPr>
              <a:t>&lt;</a:t>
            </a:r>
            <a:r>
              <a:rPr lang="bg" sz="1000">
                <a:solidFill>
                  <a:srgbClr val="000000"/>
                </a:solidFill>
                <a:latin typeface="Courier New"/>
                <a:ea typeface="Courier New"/>
                <a:cs typeface="Courier New"/>
                <a:sym typeface="Courier New"/>
              </a:rPr>
              <a:t>String</a:t>
            </a: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a:t>
            </a:r>
            <a:r>
              <a:rPr lang="bg" sz="1000">
                <a:solidFill>
                  <a:srgbClr val="080808"/>
                </a:solidFill>
                <a:latin typeface="Courier New"/>
                <a:ea typeface="Courier New"/>
                <a:cs typeface="Courier New"/>
                <a:sym typeface="Courier New"/>
              </a:rPr>
              <a:t>&gt; </a:t>
            </a:r>
            <a:r>
              <a:rPr i="1" lang="bg" sz="1000">
                <a:solidFill>
                  <a:srgbClr val="871094"/>
                </a:solidFill>
                <a:latin typeface="Courier New"/>
                <a:ea typeface="Courier New"/>
                <a:cs typeface="Courier New"/>
                <a:sym typeface="Courier New"/>
              </a:rPr>
              <a:t>formatMap </a:t>
            </a: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new </a:t>
            </a:r>
            <a:r>
              <a:rPr lang="bg" sz="1000">
                <a:solidFill>
                  <a:srgbClr val="080808"/>
                </a:solidFill>
                <a:latin typeface="Courier New"/>
                <a:ea typeface="Courier New"/>
                <a:cs typeface="Courier New"/>
                <a:sym typeface="Courier New"/>
              </a:rPr>
              <a:t>HashMap&lt;&gt;();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public static </a:t>
            </a:r>
            <a:r>
              <a:rPr lang="bg" sz="1000">
                <a:solidFill>
                  <a:srgbClr val="000000"/>
                </a:solidFill>
                <a:latin typeface="Courier New"/>
                <a:ea typeface="Courier New"/>
                <a:cs typeface="Courier New"/>
                <a:sym typeface="Courier New"/>
              </a:rPr>
              <a:t>TextFormatting </a:t>
            </a:r>
            <a:r>
              <a:rPr lang="bg" sz="1000">
                <a:solidFill>
                  <a:srgbClr val="00627A"/>
                </a:solidFill>
                <a:latin typeface="Courier New"/>
                <a:ea typeface="Courier New"/>
                <a:cs typeface="Courier New"/>
                <a:sym typeface="Courier New"/>
              </a:rPr>
              <a:t>getFormatting</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String </a:t>
            </a:r>
            <a:r>
              <a:rPr lang="bg" sz="1000">
                <a:solidFill>
                  <a:srgbClr val="080808"/>
                </a:solidFill>
                <a:latin typeface="Courier New"/>
                <a:ea typeface="Courier New"/>
                <a:cs typeface="Courier New"/>
                <a:sym typeface="Courier New"/>
              </a:rPr>
              <a:t>font, </a:t>
            </a:r>
            <a:r>
              <a:rPr lang="bg" sz="1000">
                <a:solidFill>
                  <a:srgbClr val="0033B3"/>
                </a:solidFill>
                <a:latin typeface="Courier New"/>
                <a:ea typeface="Courier New"/>
                <a:cs typeface="Courier New"/>
                <a:sym typeface="Courier New"/>
              </a:rPr>
              <a:t>int </a:t>
            </a:r>
            <a:r>
              <a:rPr lang="bg" sz="1000">
                <a:solidFill>
                  <a:srgbClr val="080808"/>
                </a:solidFill>
                <a:latin typeface="Courier New"/>
                <a:ea typeface="Courier New"/>
                <a:cs typeface="Courier New"/>
                <a:sym typeface="Courier New"/>
              </a:rPr>
              <a:t>size) {</a:t>
            </a:r>
            <a:endParaRPr sz="1000">
              <a:solidFill>
                <a:srgbClr val="080808"/>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String key </a:t>
            </a:r>
            <a:r>
              <a:rPr lang="bg" sz="1000">
                <a:solidFill>
                  <a:srgbClr val="080808"/>
                </a:solidFill>
                <a:latin typeface="Courier New"/>
                <a:ea typeface="Courier New"/>
                <a:cs typeface="Courier New"/>
                <a:sym typeface="Courier New"/>
              </a:rPr>
              <a:t>= font + size;</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 format </a:t>
            </a:r>
            <a:r>
              <a:rPr lang="bg" sz="1000">
                <a:solidFill>
                  <a:srgbClr val="080808"/>
                </a:solidFill>
                <a:latin typeface="Courier New"/>
                <a:ea typeface="Courier New"/>
                <a:cs typeface="Courier New"/>
                <a:sym typeface="Courier New"/>
              </a:rPr>
              <a:t>= </a:t>
            </a:r>
            <a:r>
              <a:rPr i="1" lang="bg" sz="1000">
                <a:solidFill>
                  <a:srgbClr val="871094"/>
                </a:solidFill>
                <a:latin typeface="Courier New"/>
                <a:ea typeface="Courier New"/>
                <a:cs typeface="Courier New"/>
                <a:sym typeface="Courier New"/>
              </a:rPr>
              <a:t>formatMap</a:t>
            </a:r>
            <a:r>
              <a:rPr lang="bg" sz="1000">
                <a:solidFill>
                  <a:srgbClr val="080808"/>
                </a:solidFill>
                <a:latin typeface="Courier New"/>
                <a:ea typeface="Courier New"/>
                <a:cs typeface="Courier New"/>
                <a:sym typeface="Courier New"/>
              </a:rPr>
              <a:t>.get(</a:t>
            </a:r>
            <a:r>
              <a:rPr lang="bg" sz="1000">
                <a:solidFill>
                  <a:srgbClr val="000000"/>
                </a:solidFill>
                <a:latin typeface="Courier New"/>
                <a:ea typeface="Courier New"/>
                <a:cs typeface="Courier New"/>
                <a:sym typeface="Courier New"/>
              </a:rPr>
              <a:t>key</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if </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format </a:t>
            </a: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null</a:t>
            </a: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format </a:t>
            </a: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new </a:t>
            </a:r>
            <a:r>
              <a:rPr lang="bg" sz="1000">
                <a:solidFill>
                  <a:srgbClr val="080808"/>
                </a:solidFill>
                <a:latin typeface="Courier New"/>
                <a:ea typeface="Courier New"/>
                <a:cs typeface="Courier New"/>
                <a:sym typeface="Courier New"/>
              </a:rPr>
              <a:t>TextFormattingImpl(font, size);</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i="1" lang="bg" sz="1000">
                <a:solidFill>
                  <a:srgbClr val="871094"/>
                </a:solidFill>
                <a:latin typeface="Courier New"/>
                <a:ea typeface="Courier New"/>
                <a:cs typeface="Courier New"/>
                <a:sym typeface="Courier New"/>
              </a:rPr>
              <a:t>formatMap</a:t>
            </a:r>
            <a:r>
              <a:rPr lang="bg" sz="1000">
                <a:solidFill>
                  <a:srgbClr val="080808"/>
                </a:solidFill>
                <a:latin typeface="Courier New"/>
                <a:ea typeface="Courier New"/>
                <a:cs typeface="Courier New"/>
                <a:sym typeface="Courier New"/>
              </a:rPr>
              <a:t>.put(</a:t>
            </a:r>
            <a:r>
              <a:rPr lang="bg" sz="1000">
                <a:solidFill>
                  <a:srgbClr val="000000"/>
                </a:solidFill>
                <a:latin typeface="Courier New"/>
                <a:ea typeface="Courier New"/>
                <a:cs typeface="Courier New"/>
                <a:sym typeface="Courier New"/>
              </a:rPr>
              <a:t>key</a:t>
            </a: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format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System</a:t>
            </a:r>
            <a:r>
              <a:rPr lang="bg" sz="1000">
                <a:solidFill>
                  <a:srgbClr val="080808"/>
                </a:solidFill>
                <a:latin typeface="Courier New"/>
                <a:ea typeface="Courier New"/>
                <a:cs typeface="Courier New"/>
                <a:sym typeface="Courier New"/>
              </a:rPr>
              <a:t>.</a:t>
            </a:r>
            <a:r>
              <a:rPr i="1" lang="bg" sz="1000">
                <a:solidFill>
                  <a:srgbClr val="871094"/>
                </a:solidFill>
                <a:latin typeface="Courier New"/>
                <a:ea typeface="Courier New"/>
                <a:cs typeface="Courier New"/>
                <a:sym typeface="Courier New"/>
              </a:rPr>
              <a:t>out</a:t>
            </a:r>
            <a:r>
              <a:rPr lang="bg" sz="1000">
                <a:solidFill>
                  <a:srgbClr val="080808"/>
                </a:solidFill>
                <a:latin typeface="Courier New"/>
                <a:ea typeface="Courier New"/>
                <a:cs typeface="Courier New"/>
                <a:sym typeface="Courier New"/>
              </a:rPr>
              <a:t>.println(</a:t>
            </a:r>
            <a:r>
              <a:rPr lang="bg" sz="1000">
                <a:solidFill>
                  <a:srgbClr val="067D17"/>
                </a:solidFill>
                <a:latin typeface="Courier New"/>
                <a:ea typeface="Courier New"/>
                <a:cs typeface="Courier New"/>
                <a:sym typeface="Courier New"/>
              </a:rPr>
              <a:t>"Creating text formatting: " </a:t>
            </a:r>
            <a:endParaRPr sz="1000">
              <a:solidFill>
                <a:srgbClr val="067D17"/>
              </a:solidFill>
              <a:latin typeface="Courier New"/>
              <a:ea typeface="Courier New"/>
              <a:cs typeface="Courier New"/>
              <a:sym typeface="Courier New"/>
            </a:endParaRPr>
          </a:p>
          <a:p>
            <a:pPr indent="457200" lvl="0" marL="914400" rtl="0" algn="l">
              <a:spcBef>
                <a:spcPts val="0"/>
              </a:spcBef>
              <a:spcAft>
                <a:spcPts val="0"/>
              </a:spcAft>
              <a:buNone/>
            </a:pPr>
            <a:r>
              <a:rPr lang="bg" sz="1000">
                <a:solidFill>
                  <a:srgbClr val="080808"/>
                </a:solidFill>
                <a:latin typeface="Courier New"/>
                <a:ea typeface="Courier New"/>
                <a:cs typeface="Courier New"/>
                <a:sym typeface="Courier New"/>
              </a:rPr>
              <a:t>+ font + </a:t>
            </a:r>
            <a:r>
              <a:rPr lang="bg" sz="1000">
                <a:solidFill>
                  <a:srgbClr val="067D17"/>
                </a:solidFill>
                <a:latin typeface="Courier New"/>
                <a:ea typeface="Courier New"/>
                <a:cs typeface="Courier New"/>
                <a:sym typeface="Courier New"/>
              </a:rPr>
              <a:t>" (" </a:t>
            </a:r>
            <a:r>
              <a:rPr lang="bg" sz="1000">
                <a:solidFill>
                  <a:srgbClr val="080808"/>
                </a:solidFill>
                <a:latin typeface="Courier New"/>
                <a:ea typeface="Courier New"/>
                <a:cs typeface="Courier New"/>
                <a:sym typeface="Courier New"/>
              </a:rPr>
              <a:t>+ size + </a:t>
            </a:r>
            <a:r>
              <a:rPr lang="bg" sz="1000">
                <a:solidFill>
                  <a:srgbClr val="067D17"/>
                </a:solidFill>
                <a:latin typeface="Courier New"/>
                <a:ea typeface="Courier New"/>
                <a:cs typeface="Courier New"/>
                <a:sym typeface="Courier New"/>
              </a:rPr>
              <a:t>"pt)."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return </a:t>
            </a:r>
            <a:r>
              <a:rPr lang="bg" sz="1000">
                <a:solidFill>
                  <a:srgbClr val="000000"/>
                </a:solidFill>
                <a:latin typeface="Courier New"/>
                <a:ea typeface="Courier New"/>
                <a:cs typeface="Courier New"/>
                <a:sym typeface="Courier New"/>
              </a:rPr>
              <a:t>format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a:t>
            </a:r>
            <a:endParaRPr i="1" sz="1000">
              <a:solidFill>
                <a:srgbClr val="8C8C8C"/>
              </a:solidFill>
              <a:latin typeface="Courier New"/>
              <a:ea typeface="Courier New"/>
              <a:cs typeface="Courier New"/>
              <a:sym typeface="Courier New"/>
            </a:endParaRPr>
          </a:p>
        </p:txBody>
      </p:sp>
      <p:cxnSp>
        <p:nvCxnSpPr>
          <p:cNvPr id="765" name="Google Shape;765;p107"/>
          <p:cNvCxnSpPr>
            <a:endCxn id="766"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66" name="Google Shape;766;p107"/>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
        <p:nvSpPr>
          <p:cNvPr id="767" name="Google Shape;767;p107"/>
          <p:cNvSpPr txBox="1"/>
          <p:nvPr>
            <p:ph idx="4294967295" type="body"/>
          </p:nvPr>
        </p:nvSpPr>
        <p:spPr>
          <a:xfrm>
            <a:off x="720000" y="1215750"/>
            <a:ext cx="3544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bg" sz="1300">
                <a:solidFill>
                  <a:schemeClr val="dk1"/>
                </a:solidFill>
              </a:rPr>
              <a:t>Класът TextFormattingFactory изпълнява ролята на фабрика за flyweight, като управлява създаването и извличането на обекти за flyweight/миниобект въз основа на шрифта и размера. </a:t>
            </a:r>
            <a:endParaRPr sz="1300">
              <a:solidFill>
                <a:schemeClr val="dk1"/>
              </a:solidFill>
            </a:endParaRPr>
          </a:p>
          <a:p>
            <a:pPr indent="-317500" lvl="0" marL="457200" rtl="0" algn="l">
              <a:spcBef>
                <a:spcPts val="0"/>
              </a:spcBef>
              <a:spcAft>
                <a:spcPts val="0"/>
              </a:spcAft>
              <a:buSzPts val="1400"/>
              <a:buFont typeface="Times New Roman"/>
              <a:buChar char="●"/>
            </a:pPr>
            <a:r>
              <a:rPr lang="bg" sz="1300">
                <a:solidFill>
                  <a:schemeClr val="dk1"/>
                </a:solidFill>
              </a:rPr>
              <a:t>Той използва комбинацията от името на шрифта и размера като ключ за идентифициране и кеширане на flyweight обекти. </a:t>
            </a:r>
            <a:endParaRPr sz="1300">
              <a:solidFill>
                <a:schemeClr val="dk1"/>
              </a:solidFill>
            </a:endParaRPr>
          </a:p>
          <a:p>
            <a:pPr indent="-317500" lvl="0" marL="457200" rtl="0" algn="l">
              <a:spcBef>
                <a:spcPts val="0"/>
              </a:spcBef>
              <a:spcAft>
                <a:spcPts val="0"/>
              </a:spcAft>
              <a:buSzPts val="1400"/>
              <a:buFont typeface="Times New Roman"/>
              <a:buChar char="●"/>
            </a:pPr>
            <a:r>
              <a:rPr lang="bg" sz="1300">
                <a:solidFill>
                  <a:schemeClr val="dk1"/>
                </a:solidFill>
              </a:rPr>
              <a:t>Ако заявеното форматиране не съществува в кеша, се създава нов flyweight обект с посочените шрифт и размер и се добавя в кеша.</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8"/>
          <p:cNvSpPr txBox="1"/>
          <p:nvPr>
            <p:ph type="title"/>
          </p:nvPr>
        </p:nvSpPr>
        <p:spPr>
          <a:xfrm>
            <a:off x="890900" y="3930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Имплементация:</a:t>
            </a:r>
            <a:endParaRPr/>
          </a:p>
        </p:txBody>
      </p:sp>
      <p:sp>
        <p:nvSpPr>
          <p:cNvPr id="773" name="Google Shape;773;p108"/>
          <p:cNvSpPr txBox="1"/>
          <p:nvPr>
            <p:ph idx="1" type="body"/>
          </p:nvPr>
        </p:nvSpPr>
        <p:spPr>
          <a:xfrm>
            <a:off x="4327200" y="827338"/>
            <a:ext cx="5864100" cy="36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i="1" lang="bg" sz="1000">
                <a:solidFill>
                  <a:srgbClr val="8C8C8C"/>
                </a:solidFill>
                <a:latin typeface="Courier New"/>
                <a:ea typeface="Courier New"/>
                <a:cs typeface="Courier New"/>
                <a:sym typeface="Courier New"/>
              </a:rPr>
              <a:t>// Client</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033B3"/>
                </a:solidFill>
                <a:latin typeface="Courier New"/>
                <a:ea typeface="Courier New"/>
                <a:cs typeface="Courier New"/>
                <a:sym typeface="Courier New"/>
              </a:rPr>
              <a:t>public class </a:t>
            </a:r>
            <a:r>
              <a:rPr lang="bg" sz="1000">
                <a:solidFill>
                  <a:srgbClr val="000000"/>
                </a:solidFill>
                <a:latin typeface="Courier New"/>
                <a:ea typeface="Courier New"/>
                <a:cs typeface="Courier New"/>
                <a:sym typeface="Courier New"/>
              </a:rPr>
              <a:t>Main </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33B3"/>
                </a:solidFill>
                <a:latin typeface="Courier New"/>
                <a:ea typeface="Courier New"/>
                <a:cs typeface="Courier New"/>
                <a:sym typeface="Courier New"/>
              </a:rPr>
              <a:t>public static void </a:t>
            </a:r>
            <a:r>
              <a:rPr lang="bg" sz="1000">
                <a:solidFill>
                  <a:srgbClr val="00627A"/>
                </a:solidFill>
                <a:latin typeface="Courier New"/>
                <a:ea typeface="Courier New"/>
                <a:cs typeface="Courier New"/>
                <a:sym typeface="Courier New"/>
              </a:rPr>
              <a:t>main</a:t>
            </a:r>
            <a:r>
              <a:rPr lang="bg" sz="1000">
                <a:solidFill>
                  <a:srgbClr val="080808"/>
                </a:solidFill>
                <a:latin typeface="Courier New"/>
                <a:ea typeface="Courier New"/>
                <a:cs typeface="Courier New"/>
                <a:sym typeface="Courier New"/>
              </a:rPr>
              <a:t>(</a:t>
            </a:r>
            <a:r>
              <a:rPr lang="bg" sz="1000">
                <a:solidFill>
                  <a:srgbClr val="000000"/>
                </a:solidFill>
                <a:latin typeface="Courier New"/>
                <a:ea typeface="Courier New"/>
                <a:cs typeface="Courier New"/>
                <a:sym typeface="Courier New"/>
              </a:rPr>
              <a:t>String</a:t>
            </a:r>
            <a:r>
              <a:rPr lang="bg" sz="1000">
                <a:solidFill>
                  <a:srgbClr val="080808"/>
                </a:solidFill>
                <a:latin typeface="Courier New"/>
                <a:ea typeface="Courier New"/>
                <a:cs typeface="Courier New"/>
                <a:sym typeface="Courier New"/>
              </a:rPr>
              <a:t>[] args)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String text1 </a:t>
            </a:r>
            <a:r>
              <a:rPr lang="bg" sz="1000">
                <a:solidFill>
                  <a:srgbClr val="080808"/>
                </a:solidFill>
                <a:latin typeface="Courier New"/>
                <a:ea typeface="Courier New"/>
                <a:cs typeface="Courier New"/>
                <a:sym typeface="Courier New"/>
              </a:rPr>
              <a:t>= </a:t>
            </a:r>
            <a:r>
              <a:rPr lang="bg" sz="1000">
                <a:solidFill>
                  <a:srgbClr val="067D17"/>
                </a:solidFill>
                <a:latin typeface="Courier New"/>
                <a:ea typeface="Courier New"/>
                <a:cs typeface="Courier New"/>
                <a:sym typeface="Courier New"/>
              </a:rPr>
              <a:t>"Hello, world!"</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String text2 </a:t>
            </a:r>
            <a:r>
              <a:rPr lang="bg" sz="1000">
                <a:solidFill>
                  <a:srgbClr val="080808"/>
                </a:solidFill>
                <a:latin typeface="Courier New"/>
                <a:ea typeface="Courier New"/>
                <a:cs typeface="Courier New"/>
                <a:sym typeface="Courier New"/>
              </a:rPr>
              <a:t>= </a:t>
            </a:r>
            <a:r>
              <a:rPr lang="bg" sz="1000">
                <a:solidFill>
                  <a:srgbClr val="067D17"/>
                </a:solidFill>
                <a:latin typeface="Courier New"/>
                <a:ea typeface="Courier New"/>
                <a:cs typeface="Courier New"/>
                <a:sym typeface="Courier New"/>
              </a:rPr>
              <a:t>"OpenAI ChatGPT"</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 formatting1 </a:t>
            </a: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TextFormattingFactory</a:t>
            </a:r>
            <a:r>
              <a:rPr lang="bg" sz="1000">
                <a:solidFill>
                  <a:srgbClr val="080808"/>
                </a:solidFill>
                <a:latin typeface="Courier New"/>
                <a:ea typeface="Courier New"/>
                <a:cs typeface="Courier New"/>
                <a:sym typeface="Courier New"/>
              </a:rPr>
              <a:t>.</a:t>
            </a:r>
            <a:r>
              <a:rPr i="1" lang="bg" sz="1000">
                <a:solidFill>
                  <a:srgbClr val="080808"/>
                </a:solidFill>
                <a:latin typeface="Courier New"/>
                <a:ea typeface="Courier New"/>
                <a:cs typeface="Courier New"/>
                <a:sym typeface="Courier New"/>
              </a:rPr>
              <a:t>getFormatting</a:t>
            </a:r>
            <a:r>
              <a:rPr lang="bg" sz="1000">
                <a:solidFill>
                  <a:srgbClr val="080808"/>
                </a:solidFill>
                <a:latin typeface="Courier New"/>
                <a:ea typeface="Courier New"/>
                <a:cs typeface="Courier New"/>
                <a:sym typeface="Courier New"/>
              </a:rPr>
              <a:t>(</a:t>
            </a:r>
            <a:r>
              <a:rPr lang="bg" sz="1000">
                <a:solidFill>
                  <a:srgbClr val="067D17"/>
                </a:solidFill>
                <a:latin typeface="Courier New"/>
                <a:ea typeface="Courier New"/>
                <a:cs typeface="Courier New"/>
                <a:sym typeface="Courier New"/>
              </a:rPr>
              <a:t>"Arial"</a:t>
            </a:r>
            <a:r>
              <a:rPr lang="bg" sz="1000">
                <a:solidFill>
                  <a:srgbClr val="080808"/>
                </a:solidFill>
                <a:latin typeface="Courier New"/>
                <a:ea typeface="Courier New"/>
                <a:cs typeface="Courier New"/>
                <a:sym typeface="Courier New"/>
              </a:rPr>
              <a:t>, </a:t>
            </a:r>
            <a:r>
              <a:rPr lang="bg" sz="1000">
                <a:solidFill>
                  <a:srgbClr val="1750EB"/>
                </a:solidFill>
                <a:latin typeface="Courier New"/>
                <a:ea typeface="Courier New"/>
                <a:cs typeface="Courier New"/>
                <a:sym typeface="Courier New"/>
              </a:rPr>
              <a:t>12</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formatting1</a:t>
            </a:r>
            <a:r>
              <a:rPr lang="bg" sz="1000">
                <a:solidFill>
                  <a:srgbClr val="080808"/>
                </a:solidFill>
                <a:latin typeface="Courier New"/>
                <a:ea typeface="Courier New"/>
                <a:cs typeface="Courier New"/>
                <a:sym typeface="Courier New"/>
              </a:rPr>
              <a:t>.format(</a:t>
            </a:r>
            <a:r>
              <a:rPr lang="bg" sz="1000">
                <a:solidFill>
                  <a:srgbClr val="000000"/>
                </a:solidFill>
                <a:latin typeface="Courier New"/>
                <a:ea typeface="Courier New"/>
                <a:cs typeface="Courier New"/>
                <a:sym typeface="Courier New"/>
              </a:rPr>
              <a:t>text1</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 formatting2 </a:t>
            </a: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TextFormattingFactory</a:t>
            </a:r>
            <a:r>
              <a:rPr lang="bg" sz="1000">
                <a:solidFill>
                  <a:srgbClr val="080808"/>
                </a:solidFill>
                <a:latin typeface="Courier New"/>
                <a:ea typeface="Courier New"/>
                <a:cs typeface="Courier New"/>
                <a:sym typeface="Courier New"/>
              </a:rPr>
              <a:t>.</a:t>
            </a:r>
            <a:r>
              <a:rPr i="1" lang="bg" sz="1000">
                <a:solidFill>
                  <a:srgbClr val="080808"/>
                </a:solidFill>
                <a:latin typeface="Courier New"/>
                <a:ea typeface="Courier New"/>
                <a:cs typeface="Courier New"/>
                <a:sym typeface="Courier New"/>
              </a:rPr>
              <a:t>getFormatting</a:t>
            </a:r>
            <a:r>
              <a:rPr lang="bg" sz="1000">
                <a:solidFill>
                  <a:srgbClr val="080808"/>
                </a:solidFill>
                <a:latin typeface="Courier New"/>
                <a:ea typeface="Courier New"/>
                <a:cs typeface="Courier New"/>
                <a:sym typeface="Courier New"/>
              </a:rPr>
              <a:t>(</a:t>
            </a:r>
            <a:r>
              <a:rPr lang="bg" sz="1000">
                <a:solidFill>
                  <a:srgbClr val="067D17"/>
                </a:solidFill>
                <a:latin typeface="Courier New"/>
                <a:ea typeface="Courier New"/>
                <a:cs typeface="Courier New"/>
                <a:sym typeface="Courier New"/>
              </a:rPr>
              <a:t>"Times New Roman"</a:t>
            </a:r>
            <a:r>
              <a:rPr lang="bg" sz="1000">
                <a:solidFill>
                  <a:srgbClr val="080808"/>
                </a:solidFill>
                <a:latin typeface="Courier New"/>
                <a:ea typeface="Courier New"/>
                <a:cs typeface="Courier New"/>
                <a:sym typeface="Courier New"/>
              </a:rPr>
              <a:t>, </a:t>
            </a:r>
            <a:r>
              <a:rPr lang="bg" sz="1000">
                <a:solidFill>
                  <a:srgbClr val="1750EB"/>
                </a:solidFill>
                <a:latin typeface="Courier New"/>
                <a:ea typeface="Courier New"/>
                <a:cs typeface="Courier New"/>
                <a:sym typeface="Courier New"/>
              </a:rPr>
              <a:t>14</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formatting2</a:t>
            </a:r>
            <a:r>
              <a:rPr lang="bg" sz="1000">
                <a:solidFill>
                  <a:srgbClr val="080808"/>
                </a:solidFill>
                <a:latin typeface="Courier New"/>
                <a:ea typeface="Courier New"/>
                <a:cs typeface="Courier New"/>
                <a:sym typeface="Courier New"/>
              </a:rPr>
              <a:t>.format(</a:t>
            </a:r>
            <a:r>
              <a:rPr lang="bg" sz="1000">
                <a:solidFill>
                  <a:srgbClr val="000000"/>
                </a:solidFill>
                <a:latin typeface="Courier New"/>
                <a:ea typeface="Courier New"/>
                <a:cs typeface="Courier New"/>
                <a:sym typeface="Courier New"/>
              </a:rPr>
              <a:t>text2</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 formatting3 </a:t>
            </a: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TextFormattingFactory</a:t>
            </a:r>
            <a:r>
              <a:rPr lang="bg" sz="1000">
                <a:solidFill>
                  <a:srgbClr val="080808"/>
                </a:solidFill>
                <a:latin typeface="Courier New"/>
                <a:ea typeface="Courier New"/>
                <a:cs typeface="Courier New"/>
                <a:sym typeface="Courier New"/>
              </a:rPr>
              <a:t>.</a:t>
            </a:r>
            <a:r>
              <a:rPr i="1" lang="bg" sz="1000">
                <a:solidFill>
                  <a:srgbClr val="080808"/>
                </a:solidFill>
                <a:latin typeface="Courier New"/>
                <a:ea typeface="Courier New"/>
                <a:cs typeface="Courier New"/>
                <a:sym typeface="Courier New"/>
              </a:rPr>
              <a:t>getFormatting</a:t>
            </a:r>
            <a:r>
              <a:rPr lang="bg" sz="1000">
                <a:solidFill>
                  <a:srgbClr val="080808"/>
                </a:solidFill>
                <a:latin typeface="Courier New"/>
                <a:ea typeface="Courier New"/>
                <a:cs typeface="Courier New"/>
                <a:sym typeface="Courier New"/>
              </a:rPr>
              <a:t>(</a:t>
            </a:r>
            <a:r>
              <a:rPr lang="bg" sz="1000">
                <a:solidFill>
                  <a:srgbClr val="067D17"/>
                </a:solidFill>
                <a:latin typeface="Courier New"/>
                <a:ea typeface="Courier New"/>
                <a:cs typeface="Courier New"/>
                <a:sym typeface="Courier New"/>
              </a:rPr>
              <a:t>"Arial"</a:t>
            </a:r>
            <a:r>
              <a:rPr lang="bg" sz="1000">
                <a:solidFill>
                  <a:srgbClr val="080808"/>
                </a:solidFill>
                <a:latin typeface="Courier New"/>
                <a:ea typeface="Courier New"/>
                <a:cs typeface="Courier New"/>
                <a:sym typeface="Courier New"/>
              </a:rPr>
              <a:t>, </a:t>
            </a:r>
            <a:r>
              <a:rPr lang="bg" sz="1000">
                <a:solidFill>
                  <a:srgbClr val="1750EB"/>
                </a:solidFill>
                <a:latin typeface="Courier New"/>
                <a:ea typeface="Courier New"/>
                <a:cs typeface="Courier New"/>
                <a:sym typeface="Courier New"/>
              </a:rPr>
              <a:t>12</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r>
              <a:rPr lang="bg" sz="1000">
                <a:solidFill>
                  <a:srgbClr val="000000"/>
                </a:solidFill>
                <a:latin typeface="Courier New"/>
                <a:ea typeface="Courier New"/>
                <a:cs typeface="Courier New"/>
                <a:sym typeface="Courier New"/>
              </a:rPr>
              <a:t>formatting3</a:t>
            </a:r>
            <a:r>
              <a:rPr lang="bg" sz="1000">
                <a:solidFill>
                  <a:srgbClr val="080808"/>
                </a:solidFill>
                <a:latin typeface="Courier New"/>
                <a:ea typeface="Courier New"/>
                <a:cs typeface="Courier New"/>
                <a:sym typeface="Courier New"/>
              </a:rPr>
              <a:t>.format(</a:t>
            </a:r>
            <a:r>
              <a:rPr lang="bg" sz="1000">
                <a:solidFill>
                  <a:srgbClr val="000000"/>
                </a:solidFill>
                <a:latin typeface="Courier New"/>
                <a:ea typeface="Courier New"/>
                <a:cs typeface="Courier New"/>
                <a:sym typeface="Courier New"/>
              </a:rPr>
              <a:t>text2</a:t>
            </a: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   }</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rPr lang="bg" sz="1000">
                <a:solidFill>
                  <a:srgbClr val="080808"/>
                </a:solidFill>
                <a:latin typeface="Courier New"/>
                <a:ea typeface="Courier New"/>
                <a:cs typeface="Courier New"/>
                <a:sym typeface="Courier New"/>
              </a:rPr>
              <a:t>}</a:t>
            </a:r>
            <a:endParaRPr sz="10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i="1" sz="10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i="1" sz="1000">
              <a:solidFill>
                <a:srgbClr val="8C8C8C"/>
              </a:solidFill>
              <a:latin typeface="Courier New"/>
              <a:ea typeface="Courier New"/>
              <a:cs typeface="Courier New"/>
              <a:sym typeface="Courier New"/>
            </a:endParaRPr>
          </a:p>
        </p:txBody>
      </p:sp>
      <p:cxnSp>
        <p:nvCxnSpPr>
          <p:cNvPr id="774" name="Google Shape;774;p108"/>
          <p:cNvCxnSpPr>
            <a:endCxn id="775" idx="1"/>
          </p:cNvCxnSpPr>
          <p:nvPr/>
        </p:nvCxnSpPr>
        <p:spPr>
          <a:xfrm>
            <a:off x="-331800" y="4868547"/>
            <a:ext cx="6663300" cy="0"/>
          </a:xfrm>
          <a:prstGeom prst="straightConnector1">
            <a:avLst/>
          </a:prstGeom>
          <a:noFill/>
          <a:ln cap="flat" cmpd="sng" w="19050">
            <a:solidFill>
              <a:srgbClr val="302926"/>
            </a:solidFill>
            <a:prstDash val="solid"/>
            <a:round/>
            <a:headEnd len="med" w="med" type="none"/>
            <a:tailEnd len="med" w="med" type="none"/>
          </a:ln>
        </p:spPr>
      </p:cxnSp>
      <p:sp>
        <p:nvSpPr>
          <p:cNvPr id="775" name="Google Shape;775;p108"/>
          <p:cNvSpPr txBox="1"/>
          <p:nvPr/>
        </p:nvSpPr>
        <p:spPr>
          <a:xfrm>
            <a:off x="6331500" y="4630647"/>
            <a:ext cx="2585400" cy="47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bg" sz="1200">
                <a:solidFill>
                  <a:srgbClr val="302926"/>
                </a:solidFill>
                <a:latin typeface="Nunito"/>
                <a:ea typeface="Nunito"/>
                <a:cs typeface="Nunito"/>
                <a:sym typeface="Nunito"/>
              </a:rPr>
              <a:t>Миниобектен шаблон (Flyweight)</a:t>
            </a:r>
            <a:endParaRPr sz="1200">
              <a:solidFill>
                <a:srgbClr val="302926"/>
              </a:solidFill>
              <a:latin typeface="Nunito"/>
              <a:ea typeface="Nunito"/>
              <a:cs typeface="Nunito"/>
              <a:sym typeface="Nunito"/>
            </a:endParaRPr>
          </a:p>
        </p:txBody>
      </p:sp>
      <p:sp>
        <p:nvSpPr>
          <p:cNvPr id="776" name="Google Shape;776;p108"/>
          <p:cNvSpPr txBox="1"/>
          <p:nvPr>
            <p:ph idx="1" type="body"/>
          </p:nvPr>
        </p:nvSpPr>
        <p:spPr>
          <a:xfrm>
            <a:off x="720000" y="1215750"/>
            <a:ext cx="3544500" cy="34164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bg">
                <a:solidFill>
                  <a:schemeClr val="dk1"/>
                </a:solidFill>
              </a:rPr>
              <a:t>В класа Main клиентът демонстрира използването на flyweight обектите.</a:t>
            </a:r>
            <a:endParaRPr>
              <a:solidFill>
                <a:schemeClr val="dk1"/>
              </a:solidFill>
            </a:endParaRPr>
          </a:p>
          <a:p>
            <a:pPr indent="-323850" lvl="0" marL="457200" rtl="0" algn="l">
              <a:spcBef>
                <a:spcPts val="0"/>
              </a:spcBef>
              <a:spcAft>
                <a:spcPts val="0"/>
              </a:spcAft>
              <a:buClr>
                <a:schemeClr val="dk1"/>
              </a:buClr>
              <a:buSzPts val="1500"/>
              <a:buFont typeface="Times New Roman"/>
              <a:buChar char="➔"/>
            </a:pPr>
            <a:r>
              <a:rPr lang="bg">
                <a:solidFill>
                  <a:schemeClr val="dk1"/>
                </a:solidFill>
              </a:rPr>
              <a:t> </a:t>
            </a:r>
            <a:r>
              <a:rPr lang="bg">
                <a:solidFill>
                  <a:schemeClr val="dk1"/>
                </a:solidFill>
              </a:rPr>
              <a:t>Той заявява и използва flyweight обекти за форматиране на различни текстови низове. </a:t>
            </a:r>
            <a:endParaRPr>
              <a:solidFill>
                <a:schemeClr val="dk1"/>
              </a:solidFill>
            </a:endParaRPr>
          </a:p>
          <a:p>
            <a:pPr indent="-323850" lvl="0" marL="457200" rtl="0" algn="l">
              <a:spcBef>
                <a:spcPts val="0"/>
              </a:spcBef>
              <a:spcAft>
                <a:spcPts val="0"/>
              </a:spcAft>
              <a:buClr>
                <a:schemeClr val="dk1"/>
              </a:buClr>
              <a:buSzPts val="1500"/>
              <a:buFont typeface="Times New Roman"/>
              <a:buChar char="➔"/>
            </a:pPr>
            <a:r>
              <a:rPr lang="bg">
                <a:solidFill>
                  <a:schemeClr val="dk1"/>
                </a:solidFill>
              </a:rPr>
              <a:t>Обърнете внимание, че когато същото форматиране (шрифт и размер) бъде поискано отново, фабриката извлича съществуващия flyweight обект от кеша, вместо да създава нов.</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