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8" r:id="rId9"/>
    <p:sldId id="259" r:id="rId10"/>
    <p:sldId id="272" r:id="rId11"/>
    <p:sldId id="273" r:id="rId12"/>
    <p:sldId id="271" r:id="rId13"/>
    <p:sldId id="269" r:id="rId14"/>
    <p:sldId id="268" r:id="rId15"/>
    <p:sldId id="277" r:id="rId16"/>
    <p:sldId id="274" r:id="rId17"/>
    <p:sldId id="275" r:id="rId18"/>
    <p:sldId id="276" r:id="rId19"/>
    <p:sldId id="266" r:id="rId20"/>
  </p:sldIdLst>
  <p:sldSz cx="12192000" cy="685800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4062688" val="1046" revOS="4"/>
      <pr:smFileRevision xmlns:pr="smNativeData" xmlns="smNativeData" dt="1654062688" val="101"/>
      <pr:guideOptions xmlns:pr="smNativeData" xmlns="smNativeData" dt="165406268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9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9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D0gAAAAAAAA"/>
              </a:ext>
            </a:extLst>
          </p:cNvSpPr>
          <p:nvPr>
            <p:ph idx="1"/>
          </p:nvPr>
        </p:nvSpPr>
        <p:spPr>
          <a:xfrm>
            <a:off x="623189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B8GQAAihUAABAAAAAmAAAACAAAAD2gAAAAAAAA"/>
              </a:ext>
            </a:extLst>
          </p:cNvSpPr>
          <p:nvPr>
            <p:ph idx="6"/>
          </p:nvPr>
        </p:nvSpPr>
        <p:spPr>
          <a:xfrm>
            <a:off x="609600" y="160464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N8JAABOMAAAihUAABAAAAAmAAAACAAAAD2gAAAAAAAA"/>
              </a:ext>
            </a:extLst>
          </p:cNvSpPr>
          <p:nvPr>
            <p:ph idx="5"/>
          </p:nvPr>
        </p:nvSpPr>
        <p:spPr>
          <a:xfrm>
            <a:off x="4319905" y="1604645"/>
            <a:ext cx="353250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N8JAAAhRwAAihUAABAAAAAmAAAACAAAAD2gAAAAAAAA"/>
              </a:ext>
            </a:extLst>
          </p:cNvSpPr>
          <p:nvPr>
            <p:ph idx="4"/>
          </p:nvPr>
        </p:nvSpPr>
        <p:spPr>
          <a:xfrm>
            <a:off x="8029575" y="160464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B8GQAAUiIAABAAAAAmAAAACAAAAD2gAAAAAAAA"/>
              </a:ext>
            </a:extLst>
          </p:cNvSpPr>
          <p:nvPr>
            <p:ph idx="3"/>
          </p:nvPr>
        </p:nvSpPr>
        <p:spPr>
          <a:xfrm>
            <a:off x="609600" y="368236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KcWAABOMAAAUiIAABAAAAAmAAAACAAAAD2gAAAAAAAA"/>
              </a:ext>
            </a:extLst>
          </p:cNvSpPr>
          <p:nvPr>
            <p:ph idx="2"/>
          </p:nvPr>
        </p:nvSpPr>
        <p:spPr>
          <a:xfrm>
            <a:off x="4319905" y="3682365"/>
            <a:ext cx="353250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KcWAAAhRwAAUiIAABAAAAAmAAAACAAAAD2gAAAAAAAA"/>
              </a:ext>
            </a:extLst>
          </p:cNvSpPr>
          <p:nvPr>
            <p:ph idx="1"/>
          </p:nvPr>
        </p:nvSpPr>
        <p:spPr>
          <a:xfrm>
            <a:off x="8029575" y="368236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ViIAABAgAAAmAAAACAAAAL2gAAAAAAAA"/>
              </a:ext>
            </a:extLst>
          </p:cNvSpPr>
          <p:nvPr>
            <p:ph type="subTitle" idx="1"/>
          </p:nvPr>
        </p:nvSpPr>
        <p:spPr>
          <a:xfrm>
            <a:off x="609600" y="1604645"/>
            <a:ext cx="10972165" cy="397700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ViI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ih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8BAAA/RwAAViIAABAgAAAmAAAACAAAAL2gAAAAAAAA"/>
              </a:ext>
            </a:extLst>
          </p:cNvSpPr>
          <p:nvPr>
            <p:ph type="subTitle" idx="1"/>
          </p:nvPr>
        </p:nvSpPr>
        <p:spPr>
          <a:xfrm>
            <a:off x="609600" y="273685"/>
            <a:ext cx="109721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ym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ViIAABAgAAAmAAAACAAAAL2gAAAAAAAA"/>
              </a:ext>
            </a:extLst>
          </p:cNvSpPr>
          <p:nvPr>
            <p:ph type="subTitle" idx="1"/>
          </p:nvPr>
        </p:nvSpPr>
        <p:spPr>
          <a:xfrm>
            <a:off x="609600" y="1604645"/>
            <a:ext cx="10972165" cy="397700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D0gAAAAAAAA"/>
              </a:ext>
            </a:extLst>
          </p:cNvSpPr>
          <p:nvPr>
            <p:ph idx="1"/>
          </p:nvPr>
        </p:nvSpPr>
        <p:spPr>
          <a:xfrm>
            <a:off x="623189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D0gAAAAAAAA"/>
              </a:ext>
            </a:extLst>
          </p:cNvSpPr>
          <p:nvPr>
            <p:ph idx="1"/>
          </p:nvPr>
        </p:nvSpPr>
        <p:spPr>
          <a:xfrm>
            <a:off x="623189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B8GQAAihUAABAAAAAmAAAACAAAAD2gAAAAAAAA"/>
              </a:ext>
            </a:extLst>
          </p:cNvSpPr>
          <p:nvPr>
            <p:ph idx="6"/>
          </p:nvPr>
        </p:nvSpPr>
        <p:spPr>
          <a:xfrm>
            <a:off x="609600" y="160464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N8JAABOMAAAihUAABAAAAAmAAAACAAAAD2gAAAAAAAA"/>
              </a:ext>
            </a:extLst>
          </p:cNvSpPr>
          <p:nvPr>
            <p:ph idx="5"/>
          </p:nvPr>
        </p:nvSpPr>
        <p:spPr>
          <a:xfrm>
            <a:off x="4319905" y="1604645"/>
            <a:ext cx="353250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N8JAAAhRwAAihUAABAAAAAmAAAACAAAAD2gAAAAAAAA"/>
              </a:ext>
            </a:extLst>
          </p:cNvSpPr>
          <p:nvPr>
            <p:ph idx="4"/>
          </p:nvPr>
        </p:nvSpPr>
        <p:spPr>
          <a:xfrm>
            <a:off x="8029575" y="160464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B8GQAAUiIAABAAAAAmAAAACAAAAD2gAAAAAAAA"/>
              </a:ext>
            </a:extLst>
          </p:cNvSpPr>
          <p:nvPr>
            <p:ph idx="3"/>
          </p:nvPr>
        </p:nvSpPr>
        <p:spPr>
          <a:xfrm>
            <a:off x="609600" y="368236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oAAKcWAABOMAAAUiIAABAAAAAmAAAACAAAAD2gAAAAAAAA"/>
              </a:ext>
            </a:extLst>
          </p:cNvSpPr>
          <p:nvPr>
            <p:ph idx="2"/>
          </p:nvPr>
        </p:nvSpPr>
        <p:spPr>
          <a:xfrm>
            <a:off x="4319905" y="3682365"/>
            <a:ext cx="353250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EAAKcWAAAhRwAAUiIAABAAAAAmAAAACAAAAD2gAAAAAAAA"/>
              </a:ext>
            </a:extLst>
          </p:cNvSpPr>
          <p:nvPr>
            <p:ph idx="1"/>
          </p:nvPr>
        </p:nvSpPr>
        <p:spPr>
          <a:xfrm>
            <a:off x="8029575" y="3682365"/>
            <a:ext cx="353314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43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A/RwAAViI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c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8BAAA/RwAAViIAABAgAAAmAAAACAAAAL2gAAAAAAAA"/>
              </a:ext>
            </a:extLst>
          </p:cNvSpPr>
          <p:nvPr>
            <p:ph type="subTitle" idx="1"/>
          </p:nvPr>
        </p:nvSpPr>
        <p:spPr>
          <a:xfrm>
            <a:off x="609600" y="273685"/>
            <a:ext cx="10972165" cy="53079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ViI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CwJA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ViI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397700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KcWAABGRwAAUiIAABAAAAAmAAAACAAAAD0gAAAAAAAA"/>
              </a:ext>
            </a:extLst>
          </p:cNvSpPr>
          <p:nvPr>
            <p:ph idx="1"/>
          </p:nvPr>
        </p:nvSpPr>
        <p:spPr>
          <a:xfrm>
            <a:off x="6231890" y="368236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FwBAAA/RwAADQkAABAgAAAmAAAACAAAAD0gAAAAAAAA"/>
              </a:ext>
            </a:extLst>
          </p:cNvSpPr>
          <p:nvPr>
            <p:ph type="title"/>
          </p:nvPr>
        </p:nvSpPr>
        <p:spPr>
          <a:xfrm>
            <a:off x="609600" y="220980"/>
            <a:ext cx="109721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8JAACwJAAAihUAABAAAAAmAAAACAAAAD0gAAAAAAAA"/>
              </a:ext>
            </a:extLst>
          </p:cNvSpPr>
          <p:nvPr>
            <p:ph idx="1"/>
          </p:nvPr>
        </p:nvSpPr>
        <p:spPr>
          <a:xfrm>
            <a:off x="60960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iYAAN8JAABGRwAAihUAABAAAAAmAAAACAAAAD0gAAAAAAAA"/>
              </a:ext>
            </a:extLst>
          </p:cNvSpPr>
          <p:nvPr>
            <p:ph idx="1"/>
          </p:nvPr>
        </p:nvSpPr>
        <p:spPr>
          <a:xfrm>
            <a:off x="6231890" y="1604645"/>
            <a:ext cx="5354320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cWAAA/RwAAUiIAABAAAAAmAAAACAAAAD0gAAAAAAAA"/>
              </a:ext>
            </a:extLst>
          </p:cNvSpPr>
          <p:nvPr>
            <p:ph idx="1"/>
          </p:nvPr>
        </p:nvSpPr>
        <p:spPr>
          <a:xfrm>
            <a:off x="609600" y="3682365"/>
            <a:ext cx="10972165" cy="189674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MwCAADXRQAA1wkAABAgAAAmAAAACAAAAL0vAAAAAAAA"/>
              </a:ext>
            </a:extLst>
          </p:cNvSpPr>
          <p:nvPr>
            <p:ph type="title"/>
          </p:nvPr>
        </p:nvSpPr>
        <p:spPr>
          <a:xfrm>
            <a:off x="838200" y="454660"/>
            <a:ext cx="10514965" cy="114490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8JAAA/RwAAViIAABAAAAAmAAAACAAAAD0vAAAAAAAA"/>
              </a:ext>
            </a:extLst>
          </p:cNvSpPr>
          <p:nvPr>
            <p:ph type="body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ru-ru"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2"/>
        <a:buChar char="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2"/>
        <a:buChar char="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K8BAAA/RwAAuggAABAAAAAmAAAACAAAAL0vAAAAAAAA"/>
              </a:ext>
            </a:extLst>
          </p:cNvSpPr>
          <p:nvPr>
            <p:ph type="title"/>
          </p:nvPr>
        </p:nvSpPr>
        <p:spPr>
          <a:xfrm>
            <a:off x="609600" y="273685"/>
            <a:ext cx="10972165" cy="114490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YP6WY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MAAN8JAAA/RwAAViIAABAAAAAmAAAACAAAAD0vAAAAAAAA"/>
              </a:ext>
            </a:extLst>
          </p:cNvSpPr>
          <p:nvPr>
            <p:ph type="body"/>
          </p:nvPr>
        </p:nvSpPr>
        <p:spPr>
          <a:xfrm>
            <a:off x="609600" y="1604645"/>
            <a:ext cx="10972165" cy="397700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Arial" pitchFamily="2" charset="-52"/>
          <a:ea typeface="DejaVu Sans" pitchFamily="0" charset="0"/>
          <a:cs typeface="DejaVu Sans" pitchFamily="0" charset="0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2"/>
        <a:buChar char=""/>
        <a:tabLst/>
        <a:defRPr lang="ru-ru"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2"/>
        <a:buChar char="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2"/>
        <a:buChar char="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2"/>
        <a:buChar char="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2"/>
        <a:buChar char="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ZwwAACsBAAA4QAAA8RcAABAgAAAmAAAACAAAAP//////////"/>
              </a:ext>
            </a:extLst>
          </p:cNvSpPr>
          <p:nvPr/>
        </p:nvSpPr>
        <p:spPr>
          <a:xfrm>
            <a:off x="2016125" y="189865"/>
            <a:ext cx="8423275" cy="3702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50000"/>
              </a:lnSpc>
            </a:pPr>
            <a:r>
              <a:rPr lang="ru-ru" sz="1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Федеральное государственное бюджетное образовательное учреждение </a:t>
            </a:r>
            <a:br/>
            <a:r>
              <a:rPr lang="ru-ru" sz="1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высшего образования </a:t>
            </a:r>
            <a:br/>
            <a:r>
              <a:rPr lang="ru-ru" sz="1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«Саратовский государственный технический университет </a:t>
            </a:r>
            <a:br/>
            <a:r>
              <a:rPr lang="ru-ru" sz="1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имени Гагарина Ю.А.»</a:t>
            </a: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br/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br/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Институт </a:t>
            </a:r>
            <a:r>
              <a:rPr lang="ru-ru" sz="14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прикладных информационных технологий и коммуникаций </a:t>
            </a:r>
            <a:br/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Кафедра </a:t>
            </a:r>
            <a:r>
              <a:rPr lang="ru-ru" sz="14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Прикладные информационные технологии </a:t>
            </a:r>
            <a:br/>
            <a:r>
              <a:rPr lang="ru-ru" sz="1400" cap="all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rPr>
              <a:t> </a:t>
            </a:r>
            <a:br/>
            <a:r>
              <a:rPr lang="ru-ru" sz="1400" b="1" cap="all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rPr>
              <a:t>выпускная квалификационная работа</a:t>
            </a: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rPr>
              <a:t> ​</a:t>
            </a:r>
            <a:endParaRPr lang="ru-ru" sz="1400" cap="none">
              <a:solidFill>
                <a:srgbClr val="000000"/>
              </a:solidFill>
              <a:latin typeface="Times New Roman" pitchFamily="1" charset="-52"/>
              <a:ea typeface="Calibri" pitchFamily="2" charset="-52"/>
              <a:cs typeface="DejaVu Sans" pitchFamily="0" charset="0"/>
            </a:endParaRPr>
          </a:p>
          <a:p>
            <a:pPr algn="ctr">
              <a:lnSpc>
                <a:spcPct val="150000"/>
              </a:lnSpc>
              <a:defRPr lang="ru-ru" sz="1400" cap="none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rPr lang="ru-ru" sz="1600" cap="none"/>
              <a:t>на тему «Разработка программного обеспечения для организации рабочих процессов отдела IT- разработки»</a:t>
            </a:r>
            <a:r>
              <a:t>​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AIAAAIZAACjSAAAcCEAAAAgAAAmAAAACAAAAP//////////"/>
              </a:ext>
            </a:extLst>
          </p:cNvSpPr>
          <p:nvPr/>
        </p:nvSpPr>
        <p:spPr>
          <a:xfrm>
            <a:off x="431800" y="4065270"/>
            <a:ext cx="11376025" cy="1370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r">
              <a:lnSpc>
                <a:spcPct val="150000"/>
              </a:lnSpc>
            </a:pP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Выполнил студент группы б1 ИФСТ-41</a:t>
            </a:r>
            <a:endParaRPr lang="ru-ru" sz="1400" cap="none">
              <a:solidFill>
                <a:srgbClr val="000000"/>
              </a:solidFill>
              <a:latin typeface="Times New Roman" pitchFamily="1" charset="-52"/>
              <a:ea typeface="DejaVu Sans" pitchFamily="0" charset="0"/>
              <a:cs typeface="DejaVu Sans" pitchFamily="0" charset="0"/>
            </a:endParaRPr>
          </a:p>
          <a:p>
            <a:pPr algn="r">
              <a:lnSpc>
                <a:spcPct val="150000"/>
              </a:lnSpc>
            </a:pP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Лаптев Павел Андреевич</a:t>
            </a:r>
            <a:endParaRPr lang="ru-ru" sz="1400" cap="none"/>
          </a:p>
          <a:p>
            <a:pPr algn="r">
              <a:lnSpc>
                <a:spcPct val="150000"/>
              </a:lnSpc>
            </a:pP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Дипломный руководитель:.</a:t>
            </a:r>
            <a:endParaRPr lang="ru-ru" sz="1400" cap="none"/>
          </a:p>
          <a:p>
            <a:pPr algn="r">
              <a:lnSpc>
                <a:spcPct val="150000"/>
              </a:lnSpc>
            </a:pP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Доцент каф. ПИТ, к.т.н.  Кушникова Е.В.</a:t>
            </a:r>
            <a:endParaRPr lang="ru-ru" sz="1400" cap="none">
              <a:solidFill>
                <a:srgbClr val="000000"/>
              </a:solidFill>
              <a:latin typeface="Times New Roman" pitchFamily="1" charset="-52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/AMAANslAAAxSAAAuCcAABAgAAAmAAAACAAAAP//////////"/>
              </a:ext>
            </a:extLst>
          </p:cNvSpPr>
          <p:nvPr/>
        </p:nvSpPr>
        <p:spPr>
          <a:xfrm>
            <a:off x="647700" y="6153785"/>
            <a:ext cx="11087735" cy="302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</a:pPr>
            <a:r>
              <a:rPr lang="ru-ru" sz="1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Саратов 2022</a:t>
            </a:r>
            <a:endParaRPr lang="ru-ru" sz="1400" cap="none">
              <a:solidFill>
                <a:srgbClr val="000000"/>
              </a:solidFill>
              <a:latin typeface="Times New Roman" pitchFamily="1" charset="-52"/>
              <a:ea typeface="DejaVu Sans" pitchFamily="0" charset="0"/>
              <a:cs typeface="DejaVu San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lang="ru-ru" sz="321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  <a:r>
              <a:t>Общая схема системы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RoAAPwlAADhGwAAOigAABAgAAAmAAAACAAAAP//////////"/>
              </a:ext>
            </a:extLst>
          </p:cNvSpPr>
          <p:nvPr/>
        </p:nvSpPr>
        <p:spPr>
          <a:xfrm>
            <a:off x="4237355" y="6174740"/>
            <a:ext cx="29464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YP6WY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cMAABnCQAAWz0AACs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95805" y="1528445"/>
            <a:ext cx="7978140" cy="50012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lang="ru-ru" sz="321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  <a:r>
              <a:t>Основной блок логики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RoAAPwlAADhGwAAOigAABAgAAAmAAAACAAAAP//////////"/>
              </a:ext>
            </a:extLst>
          </p:cNvSpPr>
          <p:nvPr/>
        </p:nvSpPr>
        <p:spPr>
          <a:xfrm>
            <a:off x="4237355" y="6174740"/>
            <a:ext cx="29464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YP6WY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H4DAAAbCQAAgkcAAG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1480185"/>
            <a:ext cx="11056620" cy="4762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lang="ru-ru" sz="321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  <a:r>
              <a:t>Диаграмма IDEF логики событий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RoAAPwlAADhGwAAOigAABAgAAAmAAAACAAAAP//////////"/>
              </a:ext>
            </a:extLst>
          </p:cNvSpPr>
          <p:nvPr/>
        </p:nvSpPr>
        <p:spPr>
          <a:xfrm>
            <a:off x="4237355" y="6174740"/>
            <a:ext cx="29464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</a:pPr>
          </a:p>
        </p:txBody>
      </p:sp>
      <p:pic>
        <p:nvPicPr>
          <p:cNvPr id="4" name="Изображение1" descr="C:\Users\admin\Downloads\2ва.jpg"/>
          <p:cNvPicPr>
            <a:extLst>
              <a:ext uri="smNativeData">
                <pr:smNativeData xmlns:pr="smNativeData" xmlns="smNativeData" val="SMDATA_17_YP6WYh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E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AAAAAAlAAAAWAAAAAAAAAAAAAAAAAAAAAAAAAAAAAAAAAAAAAAAAAAAAAAAAAAAAAAAAAAAAAAAPwAAAAAAAACghgEAAAAAAAAAAAAAAAAADAAAAAEAAAAAAAAAAAAAAAAAAAAfAAAAVAAAAERyxAX///8BAAAAAAAAAAAAAAAAAAAAAAAAAAAAAAAAAAAAAAAAAAAAAAAAf39/AOfm5gPMzMwAwMD/AH9/fwAAAAAAAAAAAAAAAAD///8AAAAAACEAAAAYAAAAFAAAALYJAAAQBwAAU0IAAJs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1148080"/>
            <a:ext cx="9203055" cy="56153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lang="ru-ru" sz="321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  <a:r>
              <a:t>Диаграмма базы данных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ERoAAPwlAADhGwAAOigAABAgAAAmAAAACAAAAP//////////"/>
              </a:ext>
            </a:extLst>
          </p:cNvSpPr>
          <p:nvPr/>
        </p:nvSpPr>
        <p:spPr>
          <a:xfrm>
            <a:off x="4237355" y="6174740"/>
            <a:ext cx="29464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YP6WY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GwOAACBBwAAPT4AACE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44420" y="1219835"/>
            <a:ext cx="7773035" cy="56286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ZQoAABAAAAAmAAAACAAAAP//////////"/>
              </a:ext>
            </a:extLst>
          </p:cNvSpPr>
          <p:nvPr/>
        </p:nvSpPr>
        <p:spPr>
          <a:xfrm>
            <a:off x="838200" y="365125"/>
            <a:ext cx="10514965" cy="1324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</a:pPr>
            <a:r>
              <a:rPr lang="ru-ru" sz="4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Заключение </a:t>
            </a:r>
            <a:endParaRPr lang="ru-ru" sz="44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AQAAGYKAAASSAAAxB8AABAgAAAmAAAACAAAAP//////////"/>
              </a:ext>
            </a:extLst>
          </p:cNvSpPr>
          <p:nvPr/>
        </p:nvSpPr>
        <p:spPr>
          <a:xfrm>
            <a:off x="754380" y="1690370"/>
            <a:ext cx="10961370" cy="3473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indent="539750" algn="just">
              <a:lnSpc>
                <a:spcPct val="150000"/>
              </a:lnSpc>
            </a:pPr>
            <a:r>
              <a:rPr lang="ru-ru" sz="2200" cap="none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rPr>
              <a:t>В ходе выполнения выпускной квалификационной работы </a:t>
            </a:r>
            <a:r>
              <a: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были проведены предварительные исследования и сбор научно-технической информации, анализ предметной области и существующих аналогов программного обеспечения, определены функциональные возможности разрабатываемой системы, спроектирована архитектура приложения.</a:t>
            </a:r>
            <a:endParaRPr lang="ru-ru" sz="2100" cap="none">
              <a:solidFill>
                <a:srgbClr val="000000"/>
              </a:solidFill>
              <a:latin typeface="Times New Roman" pitchFamily="1" charset="-52"/>
              <a:ea typeface="Times New Roman" pitchFamily="1" charset="-52"/>
              <a:cs typeface="DejaVu Sans" pitchFamily="0" charset="0"/>
            </a:endParaRPr>
          </a:p>
          <a:p>
            <a:pPr indent="539750" algn="just">
              <a:lnSpc>
                <a:spcPct val="150000"/>
              </a:lnSpc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По установленным функциональным возможностям  реализована система аутентификации, выстроена архитектура приложения. Разработана масштабируемая структура для интеграции с платформой Pyrus, система по управлению событиями.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</a:pPr>
            <a:r>
              <a:rPr lang="ru-ru" sz="4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Цели курсовой работы</a:t>
            </a:r>
            <a:endParaRPr lang="ru-ru" sz="44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AAg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E0JAADXRQAAnhwAABAAAAAmAAAACAAAAP//////////"/>
              </a:ext>
            </a:extLst>
          </p:cNvSpPr>
          <p:nvPr/>
        </p:nvSpPr>
        <p:spPr>
          <a:xfrm>
            <a:off x="838200" y="1511935"/>
            <a:ext cx="10514965" cy="3140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indent="539750" algn="just">
              <a:lnSpc>
                <a:spcPct val="150000"/>
              </a:lnSpc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Целью выпускной квалификационной работы является получение практических навыков по проектированию и разработке программного обеспечения для организации рабочих процессов отдела IT- разработки в рамках компетенций ПК-22, ПК-23, ПК-26: 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Способности проводить сбор, анализ научно-технической информации, отечественного и зарубежного опыта по тематике исследования;​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Готовности участвовать в постановке и проведении экспериментальных исследований;​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Способности оформлять полученные рабочие результаты в виде презентаций, научно-технических отчетов, статей и докладов на научно-технических конференциях.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XRQAAaggAABAAAAAmAAAACAAAAP//////////"/>
              </a:ext>
            </a:extLst>
          </p:cNvSpPr>
          <p:nvPr/>
        </p:nvSpPr>
        <p:spPr>
          <a:xfrm>
            <a:off x="838200" y="365125"/>
            <a:ext cx="10514965" cy="1002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lang="ru-ru" sz="4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  <a:r>
              <a:t>Задачи выпускной квалификационной работы</a:t>
            </a: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E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1gUAAGcMAACFRgAAfSoAABAgAAAmAAAACAAAAP//////////"/>
              </a:ext>
            </a:extLst>
          </p:cNvSpPr>
          <p:nvPr/>
        </p:nvSpPr>
        <p:spPr>
          <a:xfrm>
            <a:off x="948690" y="2016125"/>
            <a:ext cx="10514965" cy="4890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indent="539750" algn="just">
              <a:lnSpc>
                <a:spcPct val="150000"/>
              </a:lnSpc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Для выполнения данной работы необходимо решить следующие задачи:​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Провести предварительные исследования и сбор научно-технической информации по вопросам организации рабочих процессов IT- разработки;​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Проанализировать предметную область и существующие аналоги программного обеспечения в области организации рабочих процессов IT- разработки;​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Определить функциональные возможности разрабатываемого программного обеспечения и спроектировать архитектуру системы;​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Разработать и реализовать клиентскую и серверную часть программного обеспечения;​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"/>
              <a:defRPr lang="ru-ru"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defRPr>
            </a:pPr>
            <a:r>
              <a:t>Провести тестирование системы и оформить рабочие результаты в виде научно-технических отчетов.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gwsAABAAAAAmAAAACAAAAP//////////"/>
              </a:ext>
            </a:extLst>
          </p:cNvSpPr>
          <p:nvPr/>
        </p:nvSpPr>
        <p:spPr>
          <a:xfrm>
            <a:off x="838200" y="365125"/>
            <a:ext cx="10596880" cy="1506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r>
              <a:rPr lang="ru-ru" sz="3185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Предметная область ВКР</a:t>
            </a: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IQLAADgRwAAkygAABAAAAAmAAAACAAAAP//////////"/>
              </a:ext>
            </a:extLst>
          </p:cNvSpPr>
          <p:nvPr/>
        </p:nvSpPr>
        <p:spPr>
          <a:xfrm>
            <a:off x="589280" y="1871980"/>
            <a:ext cx="11094720" cy="4723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indent="539750" algn="just">
              <a:lnSpc>
                <a:spcPct val="150000"/>
              </a:lnSpc>
              <a:defRPr sz="2100" cap="none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Областью исследования и  разработки решений в рамках выпускной квалификационной работы является IT- отдел компании.</a:t>
            </a:r>
          </a:p>
          <a:p>
            <a:pPr indent="539750" algn="just">
              <a:lnSpc>
                <a:spcPct val="150000"/>
              </a:lnSpc>
              <a:defRPr sz="2100" cap="none"/>
            </a:pP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Пользователями</a:t>
            </a: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Calibri" pitchFamily="2" charset="-52"/>
                <a:cs typeface="DejaVu Sans" pitchFamily="0" charset="0"/>
              </a:rPr>
              <a:t> программного обеспечения являются сотрудниками отдела IT- разработки:  разработчики, аналитики, тестировщики, поддержка и руководство.</a:t>
            </a:r>
            <a:endParaRPr lang="ru-ru" cap="none">
              <a:solidFill>
                <a:srgbClr val="000000"/>
              </a:solidFill>
              <a:latin typeface="Times New Roman" pitchFamily="1" charset="-52"/>
              <a:ea typeface="Calibri" pitchFamily="2" charset="-52"/>
              <a:cs typeface="DejaVu Sans" pitchFamily="0" charset="0"/>
            </a:endParaRPr>
          </a:p>
          <a:p>
            <a:pPr indent="539750" algn="just">
              <a:lnSpc>
                <a:spcPct val="150000"/>
              </a:lnSpc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В ходе работы решаются проблемы по согласованию и взаимосвязи, систематизации  рабочих инструментов управления проектами и задачами, организации внутренних событий.</a:t>
            </a:r>
          </a:p>
          <a:p>
            <a:pPr indent="539750" algn="just">
              <a:lnSpc>
                <a:spcPct val="150000"/>
              </a:lnSpc>
              <a:defRPr lang="ru-ru" sz="2100" cap="none">
                <a:latin typeface="Times New Roman" pitchFamily="1" charset="-52"/>
                <a:ea typeface="Calibri" pitchFamily="2" charset="-52"/>
                <a:cs typeface="DejaVu Sans" pitchFamily="0" charset="0"/>
              </a:defRPr>
            </a:pPr>
            <a:r>
              <a:t>Основным шагом является обеспечение управления событиями, проведения интеграции рабочих систем, и обеспечение работоспособности этих систем в рамках разрабатываемого программного обеспечения.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JwoAABAAAAAmAAAACAAAAP//////////"/>
              </a:ext>
            </a:extLst>
          </p:cNvSpPr>
          <p:nvPr/>
        </p:nvSpPr>
        <p:spPr>
          <a:xfrm>
            <a:off x="838200" y="365125"/>
            <a:ext cx="10596880" cy="1285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r>
              <a:rPr lang="ru-ru" sz="3185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Аналоги программного обеспечения</a:t>
            </a: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JgKAADgRwAAkygAABAAAAAmAAAACAAAAP//////////"/>
              </a:ext>
            </a:extLst>
          </p:cNvSpPr>
          <p:nvPr/>
        </p:nvSpPr>
        <p:spPr>
          <a:xfrm>
            <a:off x="589280" y="1722120"/>
            <a:ext cx="11094720" cy="4873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Наиболее соответствующие теме и задачам работы являются системы организации рабочего пространства бизнес-процессов и корпоративные мессенджеры с возможностью интеграции сервисов и программ. 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Среди этих категорий наиболее подходят под необходимые требования следющие системы: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Корпоративный мессенджер Slack, осуществляющий оптимизацию коммуникацию и взаимодействие между отделами и предоставляющий возможности по интеграции с другими сервисами;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Онлайн-сервис CA Flowdock, представляющий из себя командный чат с функциями по интеграциям с другими сервисами; 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Пакет корпоративных сервисов для совместной работы Google Workspace, обеспечивающий набор инструментов для совместной работы с возможностью подключения новых сервисов.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indent="0" algn="just">
              <a:lnSpc>
                <a:spcPct val="150000"/>
              </a:lnSpc>
              <a:defRPr sz="2100" cap="none"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JwoAABAAAAAmAAAACAAAAP//////////"/>
              </a:ext>
            </a:extLst>
          </p:cNvSpPr>
          <p:nvPr/>
        </p:nvSpPr>
        <p:spPr>
          <a:xfrm>
            <a:off x="838200" y="365125"/>
            <a:ext cx="10596880" cy="1285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JgKAADgRwAAkygAABAAAAAmAAAACAAAAP//////////"/>
              </a:ext>
            </a:extLst>
          </p:cNvSpPr>
          <p:nvPr/>
        </p:nvSpPr>
        <p:spPr>
          <a:xfrm>
            <a:off x="589280" y="1722120"/>
            <a:ext cx="11094720" cy="4873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indent="0" algn="just">
              <a:lnSpc>
                <a:spcPct val="150000"/>
              </a:lnSpc>
              <a:defRPr sz="2100" cap="none"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="smNativeData" val="SMDATA_17_YP6WYh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EAAAAjAAAABAAAAGQAAAAXAAAAFAAAAAAAAAAAAAAA/38AAP9/AAAAAAAACQAAAAQAAAAYAQAAHgAAAGgAAAAAAAAAAAAAAAAAAAAAAAAAAAAAABAnAAAQJwAAAAAAAAAAAAAAAAAAAAAAAAAAAAAAAAAAAAAAAAAAAAAUAAAAAAAAAMDA/wAAAAAAZAAAADIAAAAAAAAAZAAAAAAAAAB/f38ACgAAACIAAAAYAAAAAAAAAAAAAAAAAAAAAAAAAAAAAAAAAAAAJAAAACQAAAAAAAAABwAAAAAAAAAAAAAAAAAAAAAAAAAAAAAAAAAAAAAAAAAlAAAAWAAAAAAAAAAAAAAAAAAAAAAAAAAAAAAAAAAAAAAAAAAAAAAAAAAAAAAAAAAAAAAAPwAAAAAAAACghgEAAAAAAAAAAAAAAAAADAAAAAEAAAAAAAAAAAAAAAAAAAAfAAAAVAAAAERyxAX///8BAAAAAAAAAAAAAAAAAAAAAAAAAAAAAAAAAAAAAAAAAAAAAAAAf39/AOfm5gPMzMwAwMD/AH9/fwAAAAAAAAAAAAAAAAD///8AAAAAACEAAAAYAAAAFAAAAE4UAAChFQAAFjQAAO8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300730" y="3515995"/>
            <a:ext cx="5166360" cy="3300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extLst>
              <a:ext uri="smNativeData">
                <pr:smNativeData xmlns:pr="smNativeData" xmlns="smNativeData" val="SMDATA_17_YP6WYh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EAAAAjAAAABAAAAGQAAAAXAAAAFAAAAAAAAAAAAAAA/38AAP9/AAAAAAAACQAAAAQAAAAYAQAAHgAAAGgAAAAAAAAAAAAAAAAAAAAAAAAAAAAAABAnAAAQJwAAAAAAAAAAAAAAAAAAAAAAAAAAAAAAAAAAAAAAAAAAAAAUAAAAAAAAAMDA/wAAAAAAZAAAADIAAAAAAAAAZAAAAAAAAAB/f38ACgAAACIAAAAYAAAAAAAAAAAAAAAAAAAAAAAAAAAAAAAAAAAAJAAAACQAAAAAAAAABwAAAAAAAAAAAAAAAAAAAAAAAAAAAAAAAAAAAAAAAAAlAAAAWAAAAAAAAAAAAAAAAAAAAAAAAAAAAAAAAAAAAAAAAAAAAAAAAAAAAAAAAAAAAAAAPwAAAAAAAACghgEAAAAAAAAAAAAAAAAADAAAAAEAAAAAAAAAAAAAAAAAAAAfAAAAVAAAAERyxAX///8BAAAAAAAAAAAAAAAAAAAAAAAAAAAAAAAAAAAAAAAAAAAAAAAAf39/AOfm5gPMzMwAwMD/AH9/fwAAAAAAAAAAAAAAAAD///8AAAAAACEAAAAYAAAAFAAAANglAADTAgAARkkAAGwT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151880" y="459105"/>
            <a:ext cx="5759450" cy="26981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extLst>
              <a:ext uri="smNativeData">
                <pr:smNativeData xmlns:pr="smNativeData" xmlns="smNativeData" val="SMDATA_17_YP6WYhMAAAAlAAAAEQ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EAAAAjAAAABAAAAGQAAAAXAAAAFAAAAAAAAAAAAAAA/38AAP9/AAAAAAAACQAAAAQAAAAsAAAAHgAAAGgAAAAAAAAAAAAAAAAAAAAAAAAAAAAAABAnAAAQJwAAAAAAAAAAAAAAAAAAAAAAAAAAAAAAAAAAAAAAAAAAAAAUAAAAAAAAAMDA/wAAAAAAZAAAADIAAAAAAAAAZAAAAAAAAAB/f38ACgAAACIAAAAYAAAAAAAAAAAAAAAAAAAAAAAAAAAAAAAAAAAAJAAAACQAAAAAAAAABwAAAAAAAAAAAAAAAAAAAAAAAAAAAAAAAAAAAAAAAAAlAAAAWAAAAAAAAAAAAAAAAAAAAAAAAAAAAAAAAAAAAAAAAAAAAAAAAAAAAAAAAAAAAAAAPwAAAAAAAACghgEAAAAAAAAAAAAAAAAADAAAAAEAAAAAAAAAAAAAAAAAAAAfAAAAVAAAAERyxAX///8BAAAAAAAAAAAAAAAAAAAAAAAAAAAAAAAAAAAAAAAAAAAAAAAAf39/AOfm5gPMzMwAwMD/AH9/fwAAAAAAAAAAAAAAAAD///8AAAAAACEAAAAYAAAAFAAAAMQAAADfAQAAMiQAABk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" y="304165"/>
            <a:ext cx="5759450" cy="26377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Текстовое поле1"/>
          <p:cNvSpPr txBox="1">
            <a:extLst>
              <a:ext uri="smNativeData">
                <pr:smNativeData xmlns:pr="smNativeData" xmlns="smNativeData" val="SMDATA_15_YP6WY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FM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RQkAAHEAAABAHAAAsQIAABAgAAAmAAAACAAAAP//////////"/>
              </a:ext>
            </a:extLst>
          </p:cNvSpPr>
          <p:nvPr/>
        </p:nvSpPr>
        <p:spPr>
          <a:xfrm>
            <a:off x="1506855" y="71755"/>
            <a:ext cx="30854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Google Workspace</a:t>
            </a:r>
          </a:p>
        </p:txBody>
      </p:sp>
      <p:sp>
        <p:nvSpPr>
          <p:cNvPr id="8" name="Текстовое поле2"/>
          <p:cNvSpPr txBox="1">
            <a:extLst>
              <a:ext uri="smNativeData">
                <pr:smNativeData xmlns:pr="smNativeData" xmlns="smNativeData" val="SMDATA_15_YP6WYh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GE6Yn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TMAAOIAAABUQQAA+QMAABAAAAAmAAAACAAAAP//////////"/>
              </a:ext>
            </a:extLst>
          </p:cNvSpPr>
          <p:nvPr/>
        </p:nvSpPr>
        <p:spPr>
          <a:xfrm>
            <a:off x="8395335" y="143510"/>
            <a:ext cx="2224405" cy="502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CA Flowdock</a:t>
            </a:r>
          </a:p>
        </p:txBody>
      </p:sp>
      <p:sp>
        <p:nvSpPr>
          <p:cNvPr id="9" name="Текстовое поле3"/>
          <p:cNvSpPr txBox="1">
            <a:extLst>
              <a:ext uri="smNativeData">
                <pr:smNativeData xmlns:pr="smNativeData" xmlns="smNativeData" val="SMDATA_15_YP6WYh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ZiIAAGwTAABCKwAArBUAABAgAAAmAAAACAAAAP//////////"/>
              </a:ext>
            </a:extLst>
          </p:cNvSpPr>
          <p:nvPr/>
        </p:nvSpPr>
        <p:spPr>
          <a:xfrm>
            <a:off x="5591810" y="315722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JwoAABAAAAAmAAAACAAAAP//////////"/>
              </a:ext>
            </a:extLst>
          </p:cNvSpPr>
          <p:nvPr/>
        </p:nvSpPr>
        <p:spPr>
          <a:xfrm>
            <a:off x="838200" y="365125"/>
            <a:ext cx="10596880" cy="1285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r>
              <a:rPr lang="ru-ru" sz="3185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Сравнение аналогов программного обеспечения</a:t>
            </a: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JgKAADgRwAAkygAABAAAAAmAAAACAAAAP//////////"/>
              </a:ext>
            </a:extLst>
          </p:cNvSpPr>
          <p:nvPr/>
        </p:nvSpPr>
        <p:spPr>
          <a:xfrm>
            <a:off x="589280" y="1722120"/>
            <a:ext cx="11094720" cy="4873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indent="0" algn="just">
              <a:lnSpc>
                <a:spcPct val="150000"/>
              </a:lnSpc>
              <a:defRPr sz="2100" cap="none"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32815" y="1578610"/>
          <a:ext cx="10190480" cy="4737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8350"/>
                <a:gridCol w="2038350"/>
                <a:gridCol w="2038350"/>
                <a:gridCol w="2038350"/>
                <a:gridCol w="2037080"/>
              </a:tblGrid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Характеристика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Мессенджер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Slack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Командный чат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CA Flowdock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Пространство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Google WorkSpace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Разрабатываемое программное обеспечение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Поддержка русского языка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Упрощенная интеграция с новыми сервисами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  <a:tr h="94869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Собственный хостинг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8690"/>
                  </a:ext>
                </a:extLst>
              </a:tr>
              <a:tr h="94869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Настраиваемый канал вывода событий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869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JwoAABAAAAAmAAAACAAAAP//////////"/>
              </a:ext>
            </a:extLst>
          </p:cNvSpPr>
          <p:nvPr/>
        </p:nvSpPr>
        <p:spPr>
          <a:xfrm>
            <a:off x="838200" y="365125"/>
            <a:ext cx="10596880" cy="1285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r>
              <a:rPr lang="ru-ru" sz="3185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Сравнение аналогов программного обеспечения</a:t>
            </a: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JgKAADgRwAAkygAABAAAAAmAAAACAAAAP//////////"/>
              </a:ext>
            </a:extLst>
          </p:cNvSpPr>
          <p:nvPr/>
        </p:nvSpPr>
        <p:spPr>
          <a:xfrm>
            <a:off x="589280" y="1722120"/>
            <a:ext cx="11094720" cy="4873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indent="0" algn="just">
              <a:lnSpc>
                <a:spcPct val="150000"/>
              </a:lnSpc>
              <a:defRPr sz="2100" cap="none"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61060" y="1793875"/>
          <a:ext cx="10190480" cy="3061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8350"/>
                <a:gridCol w="2038350"/>
                <a:gridCol w="2038350"/>
                <a:gridCol w="2038350"/>
                <a:gridCol w="2037080"/>
              </a:tblGrid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Характеристика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Мессенджер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Slack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Командный чат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CA Flowdock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Пространство</a:t>
                      </a:r>
                    </a:p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Google WorkSpace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Разрабатываемое программное обеспечение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Согласованность функций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  <a:tr h="94678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Интеграция со средствами управления задачами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Нет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cap="none">
                          <a:latin typeface="Times New Roman" pitchFamily="1" charset="-52"/>
                          <a:ea typeface="Times New Roman" pitchFamily="1" charset="-52"/>
                          <a:cs typeface="Times New Roman" pitchFamily="1" charset="-52"/>
                        </a:defRPr>
                      </a:pPr>
                      <a:r>
                        <a:t>Да</a:t>
                      </a:r>
                    </a:p>
                  </a:txBody>
                  <a:tcPr marL="35560" marR="35560" marT="35560" marB="3556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54062688" type="min" val="9467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YP6WYhMAAAAlAAAAZAAAAA0AAAAAjgAAAEcAAACOAAAARw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BYRgAAgwsAABAAAAAmAAAACAAAAP//////////"/>
              </a:ext>
            </a:extLst>
          </p:cNvSpPr>
          <p:nvPr/>
        </p:nvSpPr>
        <p:spPr>
          <a:xfrm>
            <a:off x="838200" y="365125"/>
            <a:ext cx="10596880" cy="1506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ctr"/>
          <a:lstStyle/>
          <a:p>
            <a:pPr algn="ctr">
              <a:lnSpc>
                <a:spcPct val="90000"/>
              </a:lnSpc>
              <a:defRPr sz="1170" cap="none"/>
            </a:pPr>
            <a:r>
              <a:rPr lang="ru-ru" sz="3185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Краткий функционал программного обеспечения</a:t>
            </a:r>
            <a:br/>
            <a:endParaRPr lang="ru-ru" sz="3185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YP6WYhMAAAAlAAAAZAAAAA0AAAAAjgAAAEcAAACOAAAARw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AMAAIQLAADgRwAAkygAABAAAAAmAAAACAAAAP//////////"/>
              </a:ext>
            </a:extLst>
          </p:cNvSpPr>
          <p:nvPr/>
        </p:nvSpPr>
        <p:spPr>
          <a:xfrm>
            <a:off x="589280" y="1871980"/>
            <a:ext cx="11094720" cy="4723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0" marR="0" indent="539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Разрабатываемая система должна иметь следующие функциональные возможности: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Взаимодействие с функционалом онлайн – платформы автоматизации рабочих процессов и управления задачами Pyrus по предоставляемому внутреннему интерфейсу API;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Обеспечение политики безопасности, включающей в себя разделение пользователей по ролям клиента, модератора и администратора и соответствующей системы аутентификации и авторизации;</a:t>
            </a:r>
          </a:p>
          <a:p>
            <a:pPr marL="0" marR="0" indent="5397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Обеспечение системы событий и групп данных событий, с возможностью управления со стороны модератора и администратора.</a:t>
            </a:r>
          </a:p>
          <a:p>
            <a:pPr marL="0" marR="0" indent="5397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"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1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indent="0" algn="just">
              <a:lnSpc>
                <a:spcPct val="150000"/>
              </a:lnSpc>
              <a:defRPr sz="2100" cap="none">
                <a:latin typeface="Times New Roman" pitchFamily="1" charset="-52"/>
                <a:ea typeface="DejaVu Sans" pitchFamily="0" charset="0"/>
                <a:cs typeface="DejaVu Sans" pitchFamily="0" charset="0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2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admin</cp:lastModifiedBy>
  <cp:revision>0</cp:revision>
  <dcterms:created xsi:type="dcterms:W3CDTF">2020-12-23T19:55:46Z</dcterms:created>
  <dcterms:modified xsi:type="dcterms:W3CDTF">2022-06-01T05:51:28Z</dcterms:modified>
</cp:coreProperties>
</file>