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8" r:id="rId5"/>
    <p:sldId id="270" r:id="rId6"/>
    <p:sldId id="259" r:id="rId7"/>
    <p:sldId id="266" r:id="rId8"/>
    <p:sldId id="276" r:id="rId9"/>
    <p:sldId id="260" r:id="rId10"/>
    <p:sldId id="269" r:id="rId11"/>
    <p:sldId id="272" r:id="rId12"/>
    <p:sldId id="273" r:id="rId13"/>
    <p:sldId id="275" r:id="rId14"/>
    <p:sldId id="277" r:id="rId15"/>
    <p:sldId id="263" r:id="rId16"/>
    <p:sldId id="264" r:id="rId17"/>
    <p:sldId id="26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FAD3E-D746-A178-F637-29BA54F7E091}" v="2176" dt="2020-12-02T05:43:53.093"/>
    <p1510:client id="{06D0612A-4B1C-3FFB-6858-5DA2D77EE54B}" v="4626" dt="2020-12-08T08:13:13.772"/>
    <p1510:client id="{244A70EE-1EE5-EC1A-4E8C-F522B27A007D}" v="2900" dt="2020-12-02T04:34:32.928"/>
    <p1510:client id="{2720C05C-42E3-86AE-B542-49E8C3727BA0}" v="1331" dt="2020-12-02T07:49:03.904"/>
    <p1510:client id="{30298431-55F1-396D-471E-AAFD3F73438F}" v="913" dt="2020-12-09T01:21:39.701"/>
    <p1510:client id="{D50D8C25-B005-9009-02CA-7C65E1FBC14C}" v="1394" dt="2020-12-08T22:15:51.437"/>
    <p1510:client id="{DDA2E9A1-E235-AB3D-F9F8-FB3D1D1710B9}" v="2637" dt="2020-12-09T02:07:53.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A134E-512D-4DD8-93CE-79D6EF3AB2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DD828A-976A-4155-9BC6-B05B8AAA79E0}">
      <dgm:prSet/>
      <dgm:spPr/>
      <dgm:t>
        <a:bodyPr/>
        <a:lstStyle/>
        <a:p>
          <a:pPr>
            <a:lnSpc>
              <a:spcPct val="100000"/>
            </a:lnSpc>
          </a:pPr>
          <a:r>
            <a:rPr lang="en-US">
              <a:latin typeface="Neue Haas Grotesk Text Pro"/>
            </a:rPr>
            <a:t>The</a:t>
          </a:r>
          <a:r>
            <a:rPr lang="en-US"/>
            <a:t> cost of human driving data collection at large scale can be </a:t>
          </a:r>
          <a:r>
            <a:rPr lang="en-US">
              <a:latin typeface="Neue Haas Grotesk Text Pro"/>
            </a:rPr>
            <a:t>expensive. The promising approach is to train a policy using reinforcement learning. The</a:t>
          </a:r>
          <a:r>
            <a:rPr lang="en-US"/>
            <a:t> promise of leveraging data to automatically learn a complex driving policy</a:t>
          </a:r>
          <a:r>
            <a:rPr lang="en-US">
              <a:latin typeface="Neue Haas Grotesk Text Pro"/>
            </a:rPr>
            <a:t> </a:t>
          </a:r>
          <a:r>
            <a:rPr lang="en-US"/>
            <a:t>to imitate </a:t>
          </a:r>
          <a:r>
            <a:rPr lang="en-US">
              <a:latin typeface="Neue Haas Grotesk Text Pro"/>
            </a:rPr>
            <a:t>the human</a:t>
          </a:r>
          <a:r>
            <a:rPr lang="en-US"/>
            <a:t> driving decisions</a:t>
          </a:r>
          <a:r>
            <a:rPr lang="en-US">
              <a:latin typeface="Neue Haas Grotesk Text Pro"/>
            </a:rPr>
            <a:t> is phenomenal.</a:t>
          </a:r>
          <a:endParaRPr lang="en-US"/>
        </a:p>
      </dgm:t>
    </dgm:pt>
    <dgm:pt modelId="{D2DA6A48-4380-44C5-8AF8-DB5AECC21DF3}" type="parTrans" cxnId="{41DCE76F-A6D8-43A9-8E5F-A12084051A7F}">
      <dgm:prSet/>
      <dgm:spPr/>
      <dgm:t>
        <a:bodyPr/>
        <a:lstStyle/>
        <a:p>
          <a:endParaRPr lang="en-US"/>
        </a:p>
      </dgm:t>
    </dgm:pt>
    <dgm:pt modelId="{80D8E972-F138-43A8-BCC5-25312227B115}" type="sibTrans" cxnId="{41DCE76F-A6D8-43A9-8E5F-A12084051A7F}">
      <dgm:prSet/>
      <dgm:spPr/>
      <dgm:t>
        <a:bodyPr/>
        <a:lstStyle/>
        <a:p>
          <a:endParaRPr lang="en-US"/>
        </a:p>
      </dgm:t>
    </dgm:pt>
    <dgm:pt modelId="{789D5618-4D8C-4FEC-9CF0-E4397E23098B}">
      <dgm:prSet/>
      <dgm:spPr/>
      <dgm:t>
        <a:bodyPr/>
        <a:lstStyle/>
        <a:p>
          <a:pPr>
            <a:lnSpc>
              <a:spcPct val="100000"/>
            </a:lnSpc>
          </a:pPr>
          <a:r>
            <a:rPr lang="en-US">
              <a:latin typeface="Neue Haas Grotesk Text Pro"/>
            </a:rPr>
            <a:t>Deep reinforcement learning methods like DQN and DDQN with Dueling Network architectures are implemented to improve the driving efficiently.</a:t>
          </a:r>
          <a:endParaRPr lang="en-US"/>
        </a:p>
      </dgm:t>
    </dgm:pt>
    <dgm:pt modelId="{CD77FBEB-81CB-4D87-BF08-F6F3DE887766}" type="parTrans" cxnId="{D4E8DE32-6BB5-47C0-B5E1-E6A8D7AB33F9}">
      <dgm:prSet/>
      <dgm:spPr/>
      <dgm:t>
        <a:bodyPr/>
        <a:lstStyle/>
        <a:p>
          <a:endParaRPr lang="en-US"/>
        </a:p>
      </dgm:t>
    </dgm:pt>
    <dgm:pt modelId="{F7A34635-435C-4026-BC88-6B3130CC62B8}" type="sibTrans" cxnId="{D4E8DE32-6BB5-47C0-B5E1-E6A8D7AB33F9}">
      <dgm:prSet/>
      <dgm:spPr/>
      <dgm:t>
        <a:bodyPr/>
        <a:lstStyle/>
        <a:p>
          <a:endParaRPr lang="en-US"/>
        </a:p>
      </dgm:t>
    </dgm:pt>
    <dgm:pt modelId="{6A078820-7FE3-4793-B00A-6A8A528DA319}">
      <dgm:prSet phldr="0"/>
      <dgm:spPr/>
      <dgm:t>
        <a:bodyPr/>
        <a:lstStyle/>
        <a:p>
          <a:pPr>
            <a:lnSpc>
              <a:spcPct val="100000"/>
            </a:lnSpc>
          </a:pPr>
          <a:r>
            <a:rPr lang="en-US">
              <a:latin typeface="Neue Haas Grotesk Text Pro"/>
            </a:rPr>
            <a:t>Goal : Train an autonomous</a:t>
          </a:r>
          <a:r>
            <a:rPr lang="en-US"/>
            <a:t> driving agent </a:t>
          </a:r>
          <a:r>
            <a:rPr lang="en-US">
              <a:latin typeface="Neue Haas Grotesk Text Pro"/>
            </a:rPr>
            <a:t>to drive safely and efficiently in</a:t>
          </a:r>
          <a:r>
            <a:rPr lang="en-US"/>
            <a:t> a </a:t>
          </a:r>
          <a:r>
            <a:rPr lang="en-US">
              <a:latin typeface="Neue Haas Grotesk Text Pro"/>
            </a:rPr>
            <a:t>simulated highway</a:t>
          </a:r>
          <a:r>
            <a:rPr lang="en-US"/>
            <a:t> environment</a:t>
          </a:r>
          <a:r>
            <a:rPr lang="en-US">
              <a:latin typeface="Neue Haas Grotesk Text Pro"/>
            </a:rPr>
            <a:t>. </a:t>
          </a:r>
          <a:endParaRPr lang="en-US"/>
        </a:p>
      </dgm:t>
    </dgm:pt>
    <dgm:pt modelId="{8A4E0ED6-DE4C-435A-8A19-AAF7F105EE28}" type="parTrans" cxnId="{60C5C8FF-47D1-477E-B449-C3EB9966FE3A}">
      <dgm:prSet/>
      <dgm:spPr/>
    </dgm:pt>
    <dgm:pt modelId="{E60A0526-0C23-46DC-97B4-F35168BA8A79}" type="sibTrans" cxnId="{60C5C8FF-47D1-477E-B449-C3EB9966FE3A}">
      <dgm:prSet/>
      <dgm:spPr/>
    </dgm:pt>
    <dgm:pt modelId="{C0CA2F8D-F2F8-4A9D-90DF-4373C601DA33}" type="pres">
      <dgm:prSet presAssocID="{7ECA134E-512D-4DD8-93CE-79D6EF3AB2DA}" presName="root" presStyleCnt="0">
        <dgm:presLayoutVars>
          <dgm:dir/>
          <dgm:resizeHandles val="exact"/>
        </dgm:presLayoutVars>
      </dgm:prSet>
      <dgm:spPr/>
    </dgm:pt>
    <dgm:pt modelId="{381A993A-4E96-41B9-9DA2-D91BC3BF643E}" type="pres">
      <dgm:prSet presAssocID="{5FDD828A-976A-4155-9BC6-B05B8AAA79E0}" presName="compNode" presStyleCnt="0"/>
      <dgm:spPr/>
    </dgm:pt>
    <dgm:pt modelId="{58D2EC22-74AB-42EA-B63A-000FB17FD027}" type="pres">
      <dgm:prSet presAssocID="{5FDD828A-976A-4155-9BC6-B05B8AAA79E0}" presName="bgRect" presStyleLbl="bgShp" presStyleIdx="0" presStyleCnt="3"/>
      <dgm:spPr/>
    </dgm:pt>
    <dgm:pt modelId="{F9597BCE-61BE-456D-A7AA-A40ACA98D7BB}" type="pres">
      <dgm:prSet presAssocID="{5FDD828A-976A-4155-9BC6-B05B8AAA79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2206BDCC-0134-4C05-8E50-1475CD496D8F}" type="pres">
      <dgm:prSet presAssocID="{5FDD828A-976A-4155-9BC6-B05B8AAA79E0}" presName="spaceRect" presStyleCnt="0"/>
      <dgm:spPr/>
    </dgm:pt>
    <dgm:pt modelId="{097055BE-4454-4F3D-9541-3A54A1C4CEDF}" type="pres">
      <dgm:prSet presAssocID="{5FDD828A-976A-4155-9BC6-B05B8AAA79E0}" presName="parTx" presStyleLbl="revTx" presStyleIdx="0" presStyleCnt="3">
        <dgm:presLayoutVars>
          <dgm:chMax val="0"/>
          <dgm:chPref val="0"/>
        </dgm:presLayoutVars>
      </dgm:prSet>
      <dgm:spPr/>
    </dgm:pt>
    <dgm:pt modelId="{CE013D62-7CC9-4AAA-8A60-DB4DC8397F50}" type="pres">
      <dgm:prSet presAssocID="{80D8E972-F138-43A8-BCC5-25312227B115}" presName="sibTrans" presStyleCnt="0"/>
      <dgm:spPr/>
    </dgm:pt>
    <dgm:pt modelId="{5E7F96DE-77D4-4EF7-B929-74FBAA8B898E}" type="pres">
      <dgm:prSet presAssocID="{6A078820-7FE3-4793-B00A-6A8A528DA319}" presName="compNode" presStyleCnt="0"/>
      <dgm:spPr/>
    </dgm:pt>
    <dgm:pt modelId="{465CE5B7-1BA6-4180-8374-AF7CC8855D8D}" type="pres">
      <dgm:prSet presAssocID="{6A078820-7FE3-4793-B00A-6A8A528DA319}" presName="bgRect" presStyleLbl="bgShp" presStyleIdx="1" presStyleCnt="3"/>
      <dgm:spPr/>
    </dgm:pt>
    <dgm:pt modelId="{1B15282F-1237-4F3E-9519-58A01A694F2F}" type="pres">
      <dgm:prSet presAssocID="{6A078820-7FE3-4793-B00A-6A8A528DA319}" presName="iconRect" presStyleLbl="node1" presStyleIdx="1" presStyleCnt="3"/>
      <dgm:spPr/>
    </dgm:pt>
    <dgm:pt modelId="{BBF28EA6-9C94-4858-B401-A8F68A618240}" type="pres">
      <dgm:prSet presAssocID="{6A078820-7FE3-4793-B00A-6A8A528DA319}" presName="spaceRect" presStyleCnt="0"/>
      <dgm:spPr/>
    </dgm:pt>
    <dgm:pt modelId="{F32C3651-068F-4E67-8126-1D4900199821}" type="pres">
      <dgm:prSet presAssocID="{6A078820-7FE3-4793-B00A-6A8A528DA319}" presName="parTx" presStyleLbl="revTx" presStyleIdx="1" presStyleCnt="3">
        <dgm:presLayoutVars>
          <dgm:chMax val="0"/>
          <dgm:chPref val="0"/>
        </dgm:presLayoutVars>
      </dgm:prSet>
      <dgm:spPr/>
    </dgm:pt>
    <dgm:pt modelId="{757B65EB-ABE9-4CB4-BA47-9419EB211775}" type="pres">
      <dgm:prSet presAssocID="{E60A0526-0C23-46DC-97B4-F35168BA8A79}" presName="sibTrans" presStyleCnt="0"/>
      <dgm:spPr/>
    </dgm:pt>
    <dgm:pt modelId="{4D7A3296-E23B-40FC-A083-C736C76312C8}" type="pres">
      <dgm:prSet presAssocID="{789D5618-4D8C-4FEC-9CF0-E4397E23098B}" presName="compNode" presStyleCnt="0"/>
      <dgm:spPr/>
    </dgm:pt>
    <dgm:pt modelId="{7F18ACBB-B91F-4A20-AC7E-1DFBEFBEC8BB}" type="pres">
      <dgm:prSet presAssocID="{789D5618-4D8C-4FEC-9CF0-E4397E23098B}" presName="bgRect" presStyleLbl="bgShp" presStyleIdx="2" presStyleCnt="3"/>
      <dgm:spPr/>
    </dgm:pt>
    <dgm:pt modelId="{B4225CCE-1296-4871-881C-80B1FCAA6503}" type="pres">
      <dgm:prSet presAssocID="{789D5618-4D8C-4FEC-9CF0-E4397E23098B}"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C5ABA1B5-76C1-4535-B61B-0D4C386CB287}" type="pres">
      <dgm:prSet presAssocID="{789D5618-4D8C-4FEC-9CF0-E4397E23098B}" presName="spaceRect" presStyleCnt="0"/>
      <dgm:spPr/>
    </dgm:pt>
    <dgm:pt modelId="{1CA89E47-80AB-4CA5-AD1D-E3E902946194}" type="pres">
      <dgm:prSet presAssocID="{789D5618-4D8C-4FEC-9CF0-E4397E23098B}" presName="parTx" presStyleLbl="revTx" presStyleIdx="2" presStyleCnt="3">
        <dgm:presLayoutVars>
          <dgm:chMax val="0"/>
          <dgm:chPref val="0"/>
        </dgm:presLayoutVars>
      </dgm:prSet>
      <dgm:spPr/>
    </dgm:pt>
  </dgm:ptLst>
  <dgm:cxnLst>
    <dgm:cxn modelId="{DBDA841A-6B95-46D9-97BC-0B063D9881F2}" type="presOf" srcId="{789D5618-4D8C-4FEC-9CF0-E4397E23098B}" destId="{1CA89E47-80AB-4CA5-AD1D-E3E902946194}" srcOrd="0" destOrd="0" presId="urn:microsoft.com/office/officeart/2018/2/layout/IconVerticalSolidList"/>
    <dgm:cxn modelId="{F0692320-232D-4A8E-B4CF-DE18B40A77AC}" type="presOf" srcId="{5FDD828A-976A-4155-9BC6-B05B8AAA79E0}" destId="{097055BE-4454-4F3D-9541-3A54A1C4CEDF}" srcOrd="0" destOrd="0" presId="urn:microsoft.com/office/officeart/2018/2/layout/IconVerticalSolidList"/>
    <dgm:cxn modelId="{D4E8DE32-6BB5-47C0-B5E1-E6A8D7AB33F9}" srcId="{7ECA134E-512D-4DD8-93CE-79D6EF3AB2DA}" destId="{789D5618-4D8C-4FEC-9CF0-E4397E23098B}" srcOrd="2" destOrd="0" parTransId="{CD77FBEB-81CB-4D87-BF08-F6F3DE887766}" sibTransId="{F7A34635-435C-4026-BC88-6B3130CC62B8}"/>
    <dgm:cxn modelId="{3D1CF26D-989C-421E-A214-0249B2457787}" type="presOf" srcId="{7ECA134E-512D-4DD8-93CE-79D6EF3AB2DA}" destId="{C0CA2F8D-F2F8-4A9D-90DF-4373C601DA33}" srcOrd="0" destOrd="0" presId="urn:microsoft.com/office/officeart/2018/2/layout/IconVerticalSolidList"/>
    <dgm:cxn modelId="{41DCE76F-A6D8-43A9-8E5F-A12084051A7F}" srcId="{7ECA134E-512D-4DD8-93CE-79D6EF3AB2DA}" destId="{5FDD828A-976A-4155-9BC6-B05B8AAA79E0}" srcOrd="0" destOrd="0" parTransId="{D2DA6A48-4380-44C5-8AF8-DB5AECC21DF3}" sibTransId="{80D8E972-F138-43A8-BCC5-25312227B115}"/>
    <dgm:cxn modelId="{4590EBAB-32C0-4877-9281-9D6DDA89D459}" type="presOf" srcId="{6A078820-7FE3-4793-B00A-6A8A528DA319}" destId="{F32C3651-068F-4E67-8126-1D4900199821}" srcOrd="0" destOrd="0" presId="urn:microsoft.com/office/officeart/2018/2/layout/IconVerticalSolidList"/>
    <dgm:cxn modelId="{60C5C8FF-47D1-477E-B449-C3EB9966FE3A}" srcId="{7ECA134E-512D-4DD8-93CE-79D6EF3AB2DA}" destId="{6A078820-7FE3-4793-B00A-6A8A528DA319}" srcOrd="1" destOrd="0" parTransId="{8A4E0ED6-DE4C-435A-8A19-AAF7F105EE28}" sibTransId="{E60A0526-0C23-46DC-97B4-F35168BA8A79}"/>
    <dgm:cxn modelId="{0A6B3FF3-3D34-4837-AE52-CC4ACA8943E4}" type="presParOf" srcId="{C0CA2F8D-F2F8-4A9D-90DF-4373C601DA33}" destId="{381A993A-4E96-41B9-9DA2-D91BC3BF643E}" srcOrd="0" destOrd="0" presId="urn:microsoft.com/office/officeart/2018/2/layout/IconVerticalSolidList"/>
    <dgm:cxn modelId="{53AC9F10-C89E-4723-9BC6-42F9E5BD9377}" type="presParOf" srcId="{381A993A-4E96-41B9-9DA2-D91BC3BF643E}" destId="{58D2EC22-74AB-42EA-B63A-000FB17FD027}" srcOrd="0" destOrd="0" presId="urn:microsoft.com/office/officeart/2018/2/layout/IconVerticalSolidList"/>
    <dgm:cxn modelId="{3274ECC5-394C-4807-A36C-FEFF724B0EDC}" type="presParOf" srcId="{381A993A-4E96-41B9-9DA2-D91BC3BF643E}" destId="{F9597BCE-61BE-456D-A7AA-A40ACA98D7BB}" srcOrd="1" destOrd="0" presId="urn:microsoft.com/office/officeart/2018/2/layout/IconVerticalSolidList"/>
    <dgm:cxn modelId="{12D60566-0948-4D2C-812A-E356634B6DFA}" type="presParOf" srcId="{381A993A-4E96-41B9-9DA2-D91BC3BF643E}" destId="{2206BDCC-0134-4C05-8E50-1475CD496D8F}" srcOrd="2" destOrd="0" presId="urn:microsoft.com/office/officeart/2018/2/layout/IconVerticalSolidList"/>
    <dgm:cxn modelId="{62985D89-8BEC-4076-B77E-B01373AA80CD}" type="presParOf" srcId="{381A993A-4E96-41B9-9DA2-D91BC3BF643E}" destId="{097055BE-4454-4F3D-9541-3A54A1C4CEDF}" srcOrd="3" destOrd="0" presId="urn:microsoft.com/office/officeart/2018/2/layout/IconVerticalSolidList"/>
    <dgm:cxn modelId="{E13848AC-B320-4A03-9F67-11126E7F8D44}" type="presParOf" srcId="{C0CA2F8D-F2F8-4A9D-90DF-4373C601DA33}" destId="{CE013D62-7CC9-4AAA-8A60-DB4DC8397F50}" srcOrd="1" destOrd="0" presId="urn:microsoft.com/office/officeart/2018/2/layout/IconVerticalSolidList"/>
    <dgm:cxn modelId="{28F07B3E-9BC9-477C-BDC0-2AEAE7A62B3D}" type="presParOf" srcId="{C0CA2F8D-F2F8-4A9D-90DF-4373C601DA33}" destId="{5E7F96DE-77D4-4EF7-B929-74FBAA8B898E}" srcOrd="2" destOrd="0" presId="urn:microsoft.com/office/officeart/2018/2/layout/IconVerticalSolidList"/>
    <dgm:cxn modelId="{55B1D3FA-BD1E-4360-9AB5-7BF3700E0D13}" type="presParOf" srcId="{5E7F96DE-77D4-4EF7-B929-74FBAA8B898E}" destId="{465CE5B7-1BA6-4180-8374-AF7CC8855D8D}" srcOrd="0" destOrd="0" presId="urn:microsoft.com/office/officeart/2018/2/layout/IconVerticalSolidList"/>
    <dgm:cxn modelId="{58B37BBE-2160-40D6-AD1F-11CC09998079}" type="presParOf" srcId="{5E7F96DE-77D4-4EF7-B929-74FBAA8B898E}" destId="{1B15282F-1237-4F3E-9519-58A01A694F2F}" srcOrd="1" destOrd="0" presId="urn:microsoft.com/office/officeart/2018/2/layout/IconVerticalSolidList"/>
    <dgm:cxn modelId="{0505E2F8-EDEF-4ADB-8877-2809C3C952CB}" type="presParOf" srcId="{5E7F96DE-77D4-4EF7-B929-74FBAA8B898E}" destId="{BBF28EA6-9C94-4858-B401-A8F68A618240}" srcOrd="2" destOrd="0" presId="urn:microsoft.com/office/officeart/2018/2/layout/IconVerticalSolidList"/>
    <dgm:cxn modelId="{2809B11B-51EA-4F20-9DA3-C55ED011AF63}" type="presParOf" srcId="{5E7F96DE-77D4-4EF7-B929-74FBAA8B898E}" destId="{F32C3651-068F-4E67-8126-1D4900199821}" srcOrd="3" destOrd="0" presId="urn:microsoft.com/office/officeart/2018/2/layout/IconVerticalSolidList"/>
    <dgm:cxn modelId="{BF287A6F-8BCD-4049-837A-29D4B6EE00B8}" type="presParOf" srcId="{C0CA2F8D-F2F8-4A9D-90DF-4373C601DA33}" destId="{757B65EB-ABE9-4CB4-BA47-9419EB211775}" srcOrd="3" destOrd="0" presId="urn:microsoft.com/office/officeart/2018/2/layout/IconVerticalSolidList"/>
    <dgm:cxn modelId="{E2B0FB25-9125-455A-B3B4-F18A95199FFE}" type="presParOf" srcId="{C0CA2F8D-F2F8-4A9D-90DF-4373C601DA33}" destId="{4D7A3296-E23B-40FC-A083-C736C76312C8}" srcOrd="4" destOrd="0" presId="urn:microsoft.com/office/officeart/2018/2/layout/IconVerticalSolidList"/>
    <dgm:cxn modelId="{A7AE09D0-A7D5-48F9-8E10-FA38C5EE659A}" type="presParOf" srcId="{4D7A3296-E23B-40FC-A083-C736C76312C8}" destId="{7F18ACBB-B91F-4A20-AC7E-1DFBEFBEC8BB}" srcOrd="0" destOrd="0" presId="urn:microsoft.com/office/officeart/2018/2/layout/IconVerticalSolidList"/>
    <dgm:cxn modelId="{FEF0CDB5-364B-41C0-A72E-F5FDE4005C2E}" type="presParOf" srcId="{4D7A3296-E23B-40FC-A083-C736C76312C8}" destId="{B4225CCE-1296-4871-881C-80B1FCAA6503}" srcOrd="1" destOrd="0" presId="urn:microsoft.com/office/officeart/2018/2/layout/IconVerticalSolidList"/>
    <dgm:cxn modelId="{DFE8C2F5-4DA7-42EB-A159-50D345A46C2E}" type="presParOf" srcId="{4D7A3296-E23B-40FC-A083-C736C76312C8}" destId="{C5ABA1B5-76C1-4535-B61B-0D4C386CB287}" srcOrd="2" destOrd="0" presId="urn:microsoft.com/office/officeart/2018/2/layout/IconVerticalSolidList"/>
    <dgm:cxn modelId="{3FAF5566-F32B-4CB7-8588-5E256759A55B}" type="presParOf" srcId="{4D7A3296-E23B-40FC-A083-C736C76312C8}" destId="{1CA89E47-80AB-4CA5-AD1D-E3E9029461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6F1AFF-5140-425F-8538-A08D04D4FAC7}"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3F48BB2A-528E-4A12-B5A8-0F92474DF7B8}">
      <dgm:prSet/>
      <dgm:spPr/>
      <dgm:t>
        <a:bodyPr/>
        <a:lstStyle/>
        <a:p>
          <a:pPr rtl="0"/>
          <a:r>
            <a:rPr lang="en-US"/>
            <a:t>Traditional RL methods has a shotcomings and they limits to discrete action spaces</a:t>
          </a:r>
          <a:r>
            <a:rPr lang="en-US">
              <a:latin typeface="Neue Haas Grotesk Text Pro"/>
            </a:rPr>
            <a:t> and cannot solve continuous control problems.</a:t>
          </a:r>
          <a:endParaRPr lang="en-US"/>
        </a:p>
      </dgm:t>
    </dgm:pt>
    <dgm:pt modelId="{2872F80C-C9B3-4358-9E98-4E2F96D08152}" type="parTrans" cxnId="{03D73909-83AE-4297-AA56-45F6AC045918}">
      <dgm:prSet/>
      <dgm:spPr/>
      <dgm:t>
        <a:bodyPr/>
        <a:lstStyle/>
        <a:p>
          <a:endParaRPr lang="en-US"/>
        </a:p>
      </dgm:t>
    </dgm:pt>
    <dgm:pt modelId="{EEE262F0-06FC-4E31-976F-46111441D05B}" type="sibTrans" cxnId="{03D73909-83AE-4297-AA56-45F6AC045918}">
      <dgm:prSet phldrT="1" phldr="0"/>
      <dgm:spPr/>
      <dgm:t>
        <a:bodyPr/>
        <a:lstStyle/>
        <a:p>
          <a:r>
            <a:rPr lang="en-US"/>
            <a:t>1</a:t>
          </a:r>
        </a:p>
      </dgm:t>
    </dgm:pt>
    <dgm:pt modelId="{4EAC37DD-5188-4671-8E9A-9083FC6B74F7}">
      <dgm:prSet/>
      <dgm:spPr/>
      <dgm:t>
        <a:bodyPr/>
        <a:lstStyle/>
        <a:p>
          <a:r>
            <a:rPr lang="en-US"/>
            <a:t>Deep Reinforcement Learning (DRL) are the powerful tool to deal with long sequential problems and it is independent of the historical driving data. But DRL was unable to address the highway overtaking problems because of the continuous action space and large state space.</a:t>
          </a:r>
        </a:p>
      </dgm:t>
    </dgm:pt>
    <dgm:pt modelId="{AEAA9695-DC2B-4519-8C42-980D5D5B48FC}" type="parTrans" cxnId="{A1F79973-79EE-4830-B2DD-1FEB12E7AAD2}">
      <dgm:prSet/>
      <dgm:spPr/>
      <dgm:t>
        <a:bodyPr/>
        <a:lstStyle/>
        <a:p>
          <a:endParaRPr lang="en-US"/>
        </a:p>
      </dgm:t>
    </dgm:pt>
    <dgm:pt modelId="{5629D406-8169-4B5C-8A4E-745EDC2D98BA}" type="sibTrans" cxnId="{A1F79973-79EE-4830-B2DD-1FEB12E7AAD2}">
      <dgm:prSet phldrT="2" phldr="0"/>
      <dgm:spPr/>
      <dgm:t>
        <a:bodyPr/>
        <a:lstStyle/>
        <a:p>
          <a:r>
            <a:rPr lang="en-US"/>
            <a:t>2</a:t>
          </a:r>
        </a:p>
      </dgm:t>
    </dgm:pt>
    <dgm:pt modelId="{4D231BA5-EE94-4E1E-B0B9-712545A5939B}">
      <dgm:prSet/>
      <dgm:spPr/>
      <dgm:t>
        <a:bodyPr/>
        <a:lstStyle/>
        <a:p>
          <a:r>
            <a:rPr lang="en-US"/>
            <a:t>Deep neural network maps the state and action into a value.</a:t>
          </a:r>
        </a:p>
      </dgm:t>
    </dgm:pt>
    <dgm:pt modelId="{E04271BF-021D-473D-AA6C-67E855997CB1}" type="parTrans" cxnId="{C1C85C5F-D56E-431A-839C-E7C5FA1CFBD6}">
      <dgm:prSet/>
      <dgm:spPr/>
      <dgm:t>
        <a:bodyPr/>
        <a:lstStyle/>
        <a:p>
          <a:endParaRPr lang="en-US"/>
        </a:p>
      </dgm:t>
    </dgm:pt>
    <dgm:pt modelId="{B54CA62D-60DA-4214-9640-414450298C58}" type="sibTrans" cxnId="{C1C85C5F-D56E-431A-839C-E7C5FA1CFBD6}">
      <dgm:prSet phldrT="3" phldr="0"/>
      <dgm:spPr/>
      <dgm:t>
        <a:bodyPr/>
        <a:lstStyle/>
        <a:p>
          <a:r>
            <a:rPr lang="en-US"/>
            <a:t>3</a:t>
          </a:r>
        </a:p>
      </dgm:t>
    </dgm:pt>
    <dgm:pt modelId="{A0EE4C70-73DF-4016-93C0-ED67DAA54CFB}">
      <dgm:prSet/>
      <dgm:spPr/>
      <dgm:t>
        <a:bodyPr/>
        <a:lstStyle/>
        <a:p>
          <a:r>
            <a:rPr lang="en-US"/>
            <a:t>Motivation for Deep Q Network to solve this problem is – huge number of states causing numerous combinations of possible state-action combinations.</a:t>
          </a:r>
        </a:p>
      </dgm:t>
    </dgm:pt>
    <dgm:pt modelId="{0FEAEA83-0E0F-410B-AB40-E3BA4C50DBB3}" type="parTrans" cxnId="{BE2DBD12-3E51-479B-8814-A99D4968D392}">
      <dgm:prSet/>
      <dgm:spPr/>
      <dgm:t>
        <a:bodyPr/>
        <a:lstStyle/>
        <a:p>
          <a:endParaRPr lang="en-US"/>
        </a:p>
      </dgm:t>
    </dgm:pt>
    <dgm:pt modelId="{5EA3FDB1-A257-4C03-AE09-C236B73530F7}" type="sibTrans" cxnId="{BE2DBD12-3E51-479B-8814-A99D4968D392}">
      <dgm:prSet phldrT="4" phldr="0"/>
      <dgm:spPr/>
      <dgm:t>
        <a:bodyPr/>
        <a:lstStyle/>
        <a:p>
          <a:r>
            <a:rPr lang="en-US"/>
            <a:t>4</a:t>
          </a:r>
        </a:p>
      </dgm:t>
    </dgm:pt>
    <dgm:pt modelId="{D7E08E91-3E68-4B0F-A99D-D19B988564C8}">
      <dgm:prSet/>
      <dgm:spPr/>
      <dgm:t>
        <a:bodyPr/>
        <a:lstStyle/>
        <a:p>
          <a:r>
            <a:rPr lang="en-US"/>
            <a:t>Highway environment is ever changing and requires lot of time to explore all the state.</a:t>
          </a:r>
        </a:p>
      </dgm:t>
    </dgm:pt>
    <dgm:pt modelId="{AC6B8BB7-7F6D-4941-BFAE-67817C70060D}" type="parTrans" cxnId="{38384415-3442-40E6-8EBF-B3F4D51BDB18}">
      <dgm:prSet/>
      <dgm:spPr/>
      <dgm:t>
        <a:bodyPr/>
        <a:lstStyle/>
        <a:p>
          <a:endParaRPr lang="en-US"/>
        </a:p>
      </dgm:t>
    </dgm:pt>
    <dgm:pt modelId="{99FCB8A8-0DD0-41FB-A31D-0FFFC80F6A8B}" type="sibTrans" cxnId="{38384415-3442-40E6-8EBF-B3F4D51BDB18}">
      <dgm:prSet phldrT="5" phldr="0"/>
      <dgm:spPr/>
      <dgm:t>
        <a:bodyPr/>
        <a:lstStyle/>
        <a:p>
          <a:r>
            <a:rPr lang="en-US"/>
            <a:t>5</a:t>
          </a:r>
        </a:p>
      </dgm:t>
    </dgm:pt>
    <dgm:pt modelId="{1264CE7C-6EFB-492D-A7D4-A443E97FDED3}" type="pres">
      <dgm:prSet presAssocID="{056F1AFF-5140-425F-8538-A08D04D4FAC7}" presName="linearFlow" presStyleCnt="0">
        <dgm:presLayoutVars>
          <dgm:dir/>
          <dgm:animLvl val="lvl"/>
          <dgm:resizeHandles val="exact"/>
        </dgm:presLayoutVars>
      </dgm:prSet>
      <dgm:spPr/>
    </dgm:pt>
    <dgm:pt modelId="{4EB5C6E4-2D10-4681-8198-3AB0913B5138}" type="pres">
      <dgm:prSet presAssocID="{3F48BB2A-528E-4A12-B5A8-0F92474DF7B8}" presName="compositeNode" presStyleCnt="0"/>
      <dgm:spPr/>
    </dgm:pt>
    <dgm:pt modelId="{C005A120-56CF-461F-8A4D-2D9898455569}" type="pres">
      <dgm:prSet presAssocID="{3F48BB2A-528E-4A12-B5A8-0F92474DF7B8}" presName="parTx" presStyleLbl="node1" presStyleIdx="0" presStyleCnt="0">
        <dgm:presLayoutVars>
          <dgm:chMax val="0"/>
          <dgm:chPref val="0"/>
          <dgm:bulletEnabled val="1"/>
        </dgm:presLayoutVars>
      </dgm:prSet>
      <dgm:spPr/>
    </dgm:pt>
    <dgm:pt modelId="{1EFEE2F9-1942-4D20-8A7C-3C31C2610F85}" type="pres">
      <dgm:prSet presAssocID="{3F48BB2A-528E-4A12-B5A8-0F92474DF7B8}" presName="parSh" presStyleCnt="0"/>
      <dgm:spPr/>
    </dgm:pt>
    <dgm:pt modelId="{B5FAF828-63E2-4C84-9CB3-8FD4AE88548C}" type="pres">
      <dgm:prSet presAssocID="{3F48BB2A-528E-4A12-B5A8-0F92474DF7B8}" presName="lineNode" presStyleLbl="alignAccFollowNode1" presStyleIdx="0" presStyleCnt="15"/>
      <dgm:spPr/>
    </dgm:pt>
    <dgm:pt modelId="{42E97119-B211-4C2A-A5F6-865D559445B5}" type="pres">
      <dgm:prSet presAssocID="{3F48BB2A-528E-4A12-B5A8-0F92474DF7B8}" presName="lineArrowNode" presStyleLbl="alignAccFollowNode1" presStyleIdx="1" presStyleCnt="15"/>
      <dgm:spPr/>
    </dgm:pt>
    <dgm:pt modelId="{A18E115F-6B1D-4256-86E0-A7F7565030C0}" type="pres">
      <dgm:prSet presAssocID="{EEE262F0-06FC-4E31-976F-46111441D05B}" presName="sibTransNodeCircle" presStyleLbl="alignNode1" presStyleIdx="0" presStyleCnt="5">
        <dgm:presLayoutVars>
          <dgm:chMax val="0"/>
          <dgm:bulletEnabled/>
        </dgm:presLayoutVars>
      </dgm:prSet>
      <dgm:spPr/>
    </dgm:pt>
    <dgm:pt modelId="{E92ED08F-3341-4FAF-A340-579999326F51}" type="pres">
      <dgm:prSet presAssocID="{EEE262F0-06FC-4E31-976F-46111441D05B}" presName="spacerBetweenCircleAndCallout" presStyleCnt="0">
        <dgm:presLayoutVars/>
      </dgm:prSet>
      <dgm:spPr/>
    </dgm:pt>
    <dgm:pt modelId="{A017C55C-D885-4C7C-9911-9A8D61649C58}" type="pres">
      <dgm:prSet presAssocID="{3F48BB2A-528E-4A12-B5A8-0F92474DF7B8}" presName="nodeText" presStyleLbl="alignAccFollowNode1" presStyleIdx="2" presStyleCnt="15">
        <dgm:presLayoutVars>
          <dgm:bulletEnabled val="1"/>
        </dgm:presLayoutVars>
      </dgm:prSet>
      <dgm:spPr/>
    </dgm:pt>
    <dgm:pt modelId="{32088327-D495-4DD0-89F4-D9188E021526}" type="pres">
      <dgm:prSet presAssocID="{EEE262F0-06FC-4E31-976F-46111441D05B}" presName="sibTransComposite" presStyleCnt="0"/>
      <dgm:spPr/>
    </dgm:pt>
    <dgm:pt modelId="{AEDB21E3-D788-4D33-9F5E-ABA0BF15D814}" type="pres">
      <dgm:prSet presAssocID="{4EAC37DD-5188-4671-8E9A-9083FC6B74F7}" presName="compositeNode" presStyleCnt="0"/>
      <dgm:spPr/>
    </dgm:pt>
    <dgm:pt modelId="{4EC8B99C-D9F8-47F2-94B2-047A3F4945D3}" type="pres">
      <dgm:prSet presAssocID="{4EAC37DD-5188-4671-8E9A-9083FC6B74F7}" presName="parTx" presStyleLbl="node1" presStyleIdx="0" presStyleCnt="0">
        <dgm:presLayoutVars>
          <dgm:chMax val="0"/>
          <dgm:chPref val="0"/>
          <dgm:bulletEnabled val="1"/>
        </dgm:presLayoutVars>
      </dgm:prSet>
      <dgm:spPr/>
    </dgm:pt>
    <dgm:pt modelId="{B566FDCF-097A-4F0F-A750-2A17DD68D4C4}" type="pres">
      <dgm:prSet presAssocID="{4EAC37DD-5188-4671-8E9A-9083FC6B74F7}" presName="parSh" presStyleCnt="0"/>
      <dgm:spPr/>
    </dgm:pt>
    <dgm:pt modelId="{82C6852C-ED76-476F-A1C0-C36D1442F98D}" type="pres">
      <dgm:prSet presAssocID="{4EAC37DD-5188-4671-8E9A-9083FC6B74F7}" presName="lineNode" presStyleLbl="alignAccFollowNode1" presStyleIdx="3" presStyleCnt="15"/>
      <dgm:spPr/>
    </dgm:pt>
    <dgm:pt modelId="{4F323CA7-18DD-440E-88BB-1242D89C43E1}" type="pres">
      <dgm:prSet presAssocID="{4EAC37DD-5188-4671-8E9A-9083FC6B74F7}" presName="lineArrowNode" presStyleLbl="alignAccFollowNode1" presStyleIdx="4" presStyleCnt="15"/>
      <dgm:spPr/>
    </dgm:pt>
    <dgm:pt modelId="{9FEFE181-E44C-46EB-B1B0-5BBBA618F20B}" type="pres">
      <dgm:prSet presAssocID="{5629D406-8169-4B5C-8A4E-745EDC2D98BA}" presName="sibTransNodeCircle" presStyleLbl="alignNode1" presStyleIdx="1" presStyleCnt="5">
        <dgm:presLayoutVars>
          <dgm:chMax val="0"/>
          <dgm:bulletEnabled/>
        </dgm:presLayoutVars>
      </dgm:prSet>
      <dgm:spPr/>
    </dgm:pt>
    <dgm:pt modelId="{7917DA03-61A3-4786-8070-95421E32F2FC}" type="pres">
      <dgm:prSet presAssocID="{5629D406-8169-4B5C-8A4E-745EDC2D98BA}" presName="spacerBetweenCircleAndCallout" presStyleCnt="0">
        <dgm:presLayoutVars/>
      </dgm:prSet>
      <dgm:spPr/>
    </dgm:pt>
    <dgm:pt modelId="{9CF85128-EAA8-45EA-A314-7E61892C012D}" type="pres">
      <dgm:prSet presAssocID="{4EAC37DD-5188-4671-8E9A-9083FC6B74F7}" presName="nodeText" presStyleLbl="alignAccFollowNode1" presStyleIdx="5" presStyleCnt="15">
        <dgm:presLayoutVars>
          <dgm:bulletEnabled val="1"/>
        </dgm:presLayoutVars>
      </dgm:prSet>
      <dgm:spPr/>
    </dgm:pt>
    <dgm:pt modelId="{2CF156DA-5BF0-4444-9049-DB2934EE925D}" type="pres">
      <dgm:prSet presAssocID="{5629D406-8169-4B5C-8A4E-745EDC2D98BA}" presName="sibTransComposite" presStyleCnt="0"/>
      <dgm:spPr/>
    </dgm:pt>
    <dgm:pt modelId="{AA02094E-6F87-4C77-99BF-4BD3486145D0}" type="pres">
      <dgm:prSet presAssocID="{4D231BA5-EE94-4E1E-B0B9-712545A5939B}" presName="compositeNode" presStyleCnt="0"/>
      <dgm:spPr/>
    </dgm:pt>
    <dgm:pt modelId="{957E328A-C127-4FE5-A7F8-A03147D71139}" type="pres">
      <dgm:prSet presAssocID="{4D231BA5-EE94-4E1E-B0B9-712545A5939B}" presName="parTx" presStyleLbl="node1" presStyleIdx="0" presStyleCnt="0">
        <dgm:presLayoutVars>
          <dgm:chMax val="0"/>
          <dgm:chPref val="0"/>
          <dgm:bulletEnabled val="1"/>
        </dgm:presLayoutVars>
      </dgm:prSet>
      <dgm:spPr/>
    </dgm:pt>
    <dgm:pt modelId="{0BC63FDF-F6C4-419D-B73B-D7B48822AC38}" type="pres">
      <dgm:prSet presAssocID="{4D231BA5-EE94-4E1E-B0B9-712545A5939B}" presName="parSh" presStyleCnt="0"/>
      <dgm:spPr/>
    </dgm:pt>
    <dgm:pt modelId="{489086AA-9A12-4C62-BC72-6AB38860F389}" type="pres">
      <dgm:prSet presAssocID="{4D231BA5-EE94-4E1E-B0B9-712545A5939B}" presName="lineNode" presStyleLbl="alignAccFollowNode1" presStyleIdx="6" presStyleCnt="15"/>
      <dgm:spPr/>
    </dgm:pt>
    <dgm:pt modelId="{6CD1FFF3-6038-441D-938D-817D3089EE13}" type="pres">
      <dgm:prSet presAssocID="{4D231BA5-EE94-4E1E-B0B9-712545A5939B}" presName="lineArrowNode" presStyleLbl="alignAccFollowNode1" presStyleIdx="7" presStyleCnt="15"/>
      <dgm:spPr/>
    </dgm:pt>
    <dgm:pt modelId="{9E8D2B88-12E0-40BA-B7AA-089A8B4BA94F}" type="pres">
      <dgm:prSet presAssocID="{B54CA62D-60DA-4214-9640-414450298C58}" presName="sibTransNodeCircle" presStyleLbl="alignNode1" presStyleIdx="2" presStyleCnt="5">
        <dgm:presLayoutVars>
          <dgm:chMax val="0"/>
          <dgm:bulletEnabled/>
        </dgm:presLayoutVars>
      </dgm:prSet>
      <dgm:spPr/>
    </dgm:pt>
    <dgm:pt modelId="{2C1542F4-EC30-4FAF-AD48-417969740296}" type="pres">
      <dgm:prSet presAssocID="{B54CA62D-60DA-4214-9640-414450298C58}" presName="spacerBetweenCircleAndCallout" presStyleCnt="0">
        <dgm:presLayoutVars/>
      </dgm:prSet>
      <dgm:spPr/>
    </dgm:pt>
    <dgm:pt modelId="{CC73D312-7C33-408E-9901-59A782913F97}" type="pres">
      <dgm:prSet presAssocID="{4D231BA5-EE94-4E1E-B0B9-712545A5939B}" presName="nodeText" presStyleLbl="alignAccFollowNode1" presStyleIdx="8" presStyleCnt="15">
        <dgm:presLayoutVars>
          <dgm:bulletEnabled val="1"/>
        </dgm:presLayoutVars>
      </dgm:prSet>
      <dgm:spPr/>
    </dgm:pt>
    <dgm:pt modelId="{FB3C8DB1-C506-4914-A808-56477D801049}" type="pres">
      <dgm:prSet presAssocID="{B54CA62D-60DA-4214-9640-414450298C58}" presName="sibTransComposite" presStyleCnt="0"/>
      <dgm:spPr/>
    </dgm:pt>
    <dgm:pt modelId="{D424678A-1CDB-4542-88EA-0A3ABA914D75}" type="pres">
      <dgm:prSet presAssocID="{A0EE4C70-73DF-4016-93C0-ED67DAA54CFB}" presName="compositeNode" presStyleCnt="0"/>
      <dgm:spPr/>
    </dgm:pt>
    <dgm:pt modelId="{9E3A11EE-50F3-488F-B8DC-6E2EADC9DF9A}" type="pres">
      <dgm:prSet presAssocID="{A0EE4C70-73DF-4016-93C0-ED67DAA54CFB}" presName="parTx" presStyleLbl="node1" presStyleIdx="0" presStyleCnt="0">
        <dgm:presLayoutVars>
          <dgm:chMax val="0"/>
          <dgm:chPref val="0"/>
          <dgm:bulletEnabled val="1"/>
        </dgm:presLayoutVars>
      </dgm:prSet>
      <dgm:spPr/>
    </dgm:pt>
    <dgm:pt modelId="{3E4A2B73-F910-4164-9129-49ECB9F370AD}" type="pres">
      <dgm:prSet presAssocID="{A0EE4C70-73DF-4016-93C0-ED67DAA54CFB}" presName="parSh" presStyleCnt="0"/>
      <dgm:spPr/>
    </dgm:pt>
    <dgm:pt modelId="{813C00A2-CC0A-4663-93D9-C3F99C93EFF5}" type="pres">
      <dgm:prSet presAssocID="{A0EE4C70-73DF-4016-93C0-ED67DAA54CFB}" presName="lineNode" presStyleLbl="alignAccFollowNode1" presStyleIdx="9" presStyleCnt="15"/>
      <dgm:spPr/>
    </dgm:pt>
    <dgm:pt modelId="{29CE6DDC-B855-4402-BA81-B8073E8251E9}" type="pres">
      <dgm:prSet presAssocID="{A0EE4C70-73DF-4016-93C0-ED67DAA54CFB}" presName="lineArrowNode" presStyleLbl="alignAccFollowNode1" presStyleIdx="10" presStyleCnt="15"/>
      <dgm:spPr/>
    </dgm:pt>
    <dgm:pt modelId="{4BC39767-84F2-492B-9E57-E416A8C830FC}" type="pres">
      <dgm:prSet presAssocID="{5EA3FDB1-A257-4C03-AE09-C236B73530F7}" presName="sibTransNodeCircle" presStyleLbl="alignNode1" presStyleIdx="3" presStyleCnt="5">
        <dgm:presLayoutVars>
          <dgm:chMax val="0"/>
          <dgm:bulletEnabled/>
        </dgm:presLayoutVars>
      </dgm:prSet>
      <dgm:spPr/>
    </dgm:pt>
    <dgm:pt modelId="{F3CD3187-7072-416A-92FC-65612EC00D65}" type="pres">
      <dgm:prSet presAssocID="{5EA3FDB1-A257-4C03-AE09-C236B73530F7}" presName="spacerBetweenCircleAndCallout" presStyleCnt="0">
        <dgm:presLayoutVars/>
      </dgm:prSet>
      <dgm:spPr/>
    </dgm:pt>
    <dgm:pt modelId="{9E0EEC4A-5564-4B79-9AD2-3ED80D58245B}" type="pres">
      <dgm:prSet presAssocID="{A0EE4C70-73DF-4016-93C0-ED67DAA54CFB}" presName="nodeText" presStyleLbl="alignAccFollowNode1" presStyleIdx="11" presStyleCnt="15">
        <dgm:presLayoutVars>
          <dgm:bulletEnabled val="1"/>
        </dgm:presLayoutVars>
      </dgm:prSet>
      <dgm:spPr/>
    </dgm:pt>
    <dgm:pt modelId="{32EFC7FE-F624-47A8-B01F-5A025A830793}" type="pres">
      <dgm:prSet presAssocID="{5EA3FDB1-A257-4C03-AE09-C236B73530F7}" presName="sibTransComposite" presStyleCnt="0"/>
      <dgm:spPr/>
    </dgm:pt>
    <dgm:pt modelId="{E47EE632-8D72-429C-8264-268524912D9B}" type="pres">
      <dgm:prSet presAssocID="{D7E08E91-3E68-4B0F-A99D-D19B988564C8}" presName="compositeNode" presStyleCnt="0"/>
      <dgm:spPr/>
    </dgm:pt>
    <dgm:pt modelId="{2D6FCFDE-AE48-408F-A130-8EF954CEF84B}" type="pres">
      <dgm:prSet presAssocID="{D7E08E91-3E68-4B0F-A99D-D19B988564C8}" presName="parTx" presStyleLbl="node1" presStyleIdx="0" presStyleCnt="0">
        <dgm:presLayoutVars>
          <dgm:chMax val="0"/>
          <dgm:chPref val="0"/>
          <dgm:bulletEnabled val="1"/>
        </dgm:presLayoutVars>
      </dgm:prSet>
      <dgm:spPr/>
    </dgm:pt>
    <dgm:pt modelId="{FD9E404C-1222-4EDF-B7C4-8887B9F49C6A}" type="pres">
      <dgm:prSet presAssocID="{D7E08E91-3E68-4B0F-A99D-D19B988564C8}" presName="parSh" presStyleCnt="0"/>
      <dgm:spPr/>
    </dgm:pt>
    <dgm:pt modelId="{BD84F2FE-1FD2-4FB2-8A3D-E06CD5EC81EF}" type="pres">
      <dgm:prSet presAssocID="{D7E08E91-3E68-4B0F-A99D-D19B988564C8}" presName="lineNode" presStyleLbl="alignAccFollowNode1" presStyleIdx="12" presStyleCnt="15"/>
      <dgm:spPr/>
    </dgm:pt>
    <dgm:pt modelId="{CA2C3BD6-70B2-4444-9F86-51471E32DC80}" type="pres">
      <dgm:prSet presAssocID="{D7E08E91-3E68-4B0F-A99D-D19B988564C8}" presName="lineArrowNode" presStyleLbl="alignAccFollowNode1" presStyleIdx="13" presStyleCnt="15"/>
      <dgm:spPr/>
    </dgm:pt>
    <dgm:pt modelId="{9415D705-42F5-4FFE-82A9-7FAEE73AC03A}" type="pres">
      <dgm:prSet presAssocID="{99FCB8A8-0DD0-41FB-A31D-0FFFC80F6A8B}" presName="sibTransNodeCircle" presStyleLbl="alignNode1" presStyleIdx="4" presStyleCnt="5">
        <dgm:presLayoutVars>
          <dgm:chMax val="0"/>
          <dgm:bulletEnabled/>
        </dgm:presLayoutVars>
      </dgm:prSet>
      <dgm:spPr/>
    </dgm:pt>
    <dgm:pt modelId="{EBFC0CE5-1567-4399-8A3F-84A93475E367}" type="pres">
      <dgm:prSet presAssocID="{99FCB8A8-0DD0-41FB-A31D-0FFFC80F6A8B}" presName="spacerBetweenCircleAndCallout" presStyleCnt="0">
        <dgm:presLayoutVars/>
      </dgm:prSet>
      <dgm:spPr/>
    </dgm:pt>
    <dgm:pt modelId="{DC58A61E-E28B-4785-880A-0907C999491C}" type="pres">
      <dgm:prSet presAssocID="{D7E08E91-3E68-4B0F-A99D-D19B988564C8}" presName="nodeText" presStyleLbl="alignAccFollowNode1" presStyleIdx="14" presStyleCnt="15">
        <dgm:presLayoutVars>
          <dgm:bulletEnabled val="1"/>
        </dgm:presLayoutVars>
      </dgm:prSet>
      <dgm:spPr/>
    </dgm:pt>
  </dgm:ptLst>
  <dgm:cxnLst>
    <dgm:cxn modelId="{03D73909-83AE-4297-AA56-45F6AC045918}" srcId="{056F1AFF-5140-425F-8538-A08D04D4FAC7}" destId="{3F48BB2A-528E-4A12-B5A8-0F92474DF7B8}" srcOrd="0" destOrd="0" parTransId="{2872F80C-C9B3-4358-9E98-4E2F96D08152}" sibTransId="{EEE262F0-06FC-4E31-976F-46111441D05B}"/>
    <dgm:cxn modelId="{BE2DBD12-3E51-479B-8814-A99D4968D392}" srcId="{056F1AFF-5140-425F-8538-A08D04D4FAC7}" destId="{A0EE4C70-73DF-4016-93C0-ED67DAA54CFB}" srcOrd="3" destOrd="0" parTransId="{0FEAEA83-0E0F-410B-AB40-E3BA4C50DBB3}" sibTransId="{5EA3FDB1-A257-4C03-AE09-C236B73530F7}"/>
    <dgm:cxn modelId="{38384415-3442-40E6-8EBF-B3F4D51BDB18}" srcId="{056F1AFF-5140-425F-8538-A08D04D4FAC7}" destId="{D7E08E91-3E68-4B0F-A99D-D19B988564C8}" srcOrd="4" destOrd="0" parTransId="{AC6B8BB7-7F6D-4941-BFAE-67817C70060D}" sibTransId="{99FCB8A8-0DD0-41FB-A31D-0FFFC80F6A8B}"/>
    <dgm:cxn modelId="{48889F1A-08C7-44F7-8186-18D28145E863}" type="presOf" srcId="{5629D406-8169-4B5C-8A4E-745EDC2D98BA}" destId="{9FEFE181-E44C-46EB-B1B0-5BBBA618F20B}" srcOrd="0" destOrd="0" presId="urn:microsoft.com/office/officeart/2016/7/layout/LinearArrowProcessNumbered"/>
    <dgm:cxn modelId="{801F691E-9BEF-48D7-90A5-A14FD7820E94}" type="presOf" srcId="{5EA3FDB1-A257-4C03-AE09-C236B73530F7}" destId="{4BC39767-84F2-492B-9E57-E416A8C830FC}" srcOrd="0" destOrd="0" presId="urn:microsoft.com/office/officeart/2016/7/layout/LinearArrowProcessNumbered"/>
    <dgm:cxn modelId="{C1C85C5F-D56E-431A-839C-E7C5FA1CFBD6}" srcId="{056F1AFF-5140-425F-8538-A08D04D4FAC7}" destId="{4D231BA5-EE94-4E1E-B0B9-712545A5939B}" srcOrd="2" destOrd="0" parTransId="{E04271BF-021D-473D-AA6C-67E855997CB1}" sibTransId="{B54CA62D-60DA-4214-9640-414450298C58}"/>
    <dgm:cxn modelId="{37CE4F61-A2FD-44B2-A45F-58C395BFEB4B}" type="presOf" srcId="{99FCB8A8-0DD0-41FB-A31D-0FFFC80F6A8B}" destId="{9415D705-42F5-4FFE-82A9-7FAEE73AC03A}" srcOrd="0" destOrd="0" presId="urn:microsoft.com/office/officeart/2016/7/layout/LinearArrowProcessNumbered"/>
    <dgm:cxn modelId="{C38A0E49-E276-44C0-ABD0-B63CC142F01F}" type="presOf" srcId="{3F48BB2A-528E-4A12-B5A8-0F92474DF7B8}" destId="{A017C55C-D885-4C7C-9911-9A8D61649C58}" srcOrd="0" destOrd="0" presId="urn:microsoft.com/office/officeart/2016/7/layout/LinearArrowProcessNumbered"/>
    <dgm:cxn modelId="{EE569169-67C4-49C1-9776-3EDA5A6A70A7}" type="presOf" srcId="{4D231BA5-EE94-4E1E-B0B9-712545A5939B}" destId="{CC73D312-7C33-408E-9901-59A782913F97}" srcOrd="0" destOrd="0" presId="urn:microsoft.com/office/officeart/2016/7/layout/LinearArrowProcessNumbered"/>
    <dgm:cxn modelId="{228C306B-B75E-46B7-B238-4109B78FCDEC}" type="presOf" srcId="{B54CA62D-60DA-4214-9640-414450298C58}" destId="{9E8D2B88-12E0-40BA-B7AA-089A8B4BA94F}" srcOrd="0" destOrd="0" presId="urn:microsoft.com/office/officeart/2016/7/layout/LinearArrowProcessNumbered"/>
    <dgm:cxn modelId="{A1F79973-79EE-4830-B2DD-1FEB12E7AAD2}" srcId="{056F1AFF-5140-425F-8538-A08D04D4FAC7}" destId="{4EAC37DD-5188-4671-8E9A-9083FC6B74F7}" srcOrd="1" destOrd="0" parTransId="{AEAA9695-DC2B-4519-8C42-980D5D5B48FC}" sibTransId="{5629D406-8169-4B5C-8A4E-745EDC2D98BA}"/>
    <dgm:cxn modelId="{033F2196-3A57-4711-B70E-F381E04AC918}" type="presOf" srcId="{D7E08E91-3E68-4B0F-A99D-D19B988564C8}" destId="{DC58A61E-E28B-4785-880A-0907C999491C}" srcOrd="0" destOrd="0" presId="urn:microsoft.com/office/officeart/2016/7/layout/LinearArrowProcessNumbered"/>
    <dgm:cxn modelId="{95F9259C-8AE5-493D-A711-3DDA5AFA7F12}" type="presOf" srcId="{A0EE4C70-73DF-4016-93C0-ED67DAA54CFB}" destId="{9E0EEC4A-5564-4B79-9AD2-3ED80D58245B}" srcOrd="0" destOrd="0" presId="urn:microsoft.com/office/officeart/2016/7/layout/LinearArrowProcessNumbered"/>
    <dgm:cxn modelId="{AC2A6EA5-1A6B-4BBF-B278-5EF0DDEB6B5C}" type="presOf" srcId="{056F1AFF-5140-425F-8538-A08D04D4FAC7}" destId="{1264CE7C-6EFB-492D-A7D4-A443E97FDED3}" srcOrd="0" destOrd="0" presId="urn:microsoft.com/office/officeart/2016/7/layout/LinearArrowProcessNumbered"/>
    <dgm:cxn modelId="{6E69F0EA-49EF-4708-96A2-4C09862FBF79}" type="presOf" srcId="{EEE262F0-06FC-4E31-976F-46111441D05B}" destId="{A18E115F-6B1D-4256-86E0-A7F7565030C0}" srcOrd="0" destOrd="0" presId="urn:microsoft.com/office/officeart/2016/7/layout/LinearArrowProcessNumbered"/>
    <dgm:cxn modelId="{D155DFFB-C812-457F-942A-574D738A29C0}" type="presOf" srcId="{4EAC37DD-5188-4671-8E9A-9083FC6B74F7}" destId="{9CF85128-EAA8-45EA-A314-7E61892C012D}" srcOrd="0" destOrd="0" presId="urn:microsoft.com/office/officeart/2016/7/layout/LinearArrowProcessNumbered"/>
    <dgm:cxn modelId="{5DED8E70-D702-45CB-B599-E3FA74987DB6}" type="presParOf" srcId="{1264CE7C-6EFB-492D-A7D4-A443E97FDED3}" destId="{4EB5C6E4-2D10-4681-8198-3AB0913B5138}" srcOrd="0" destOrd="0" presId="urn:microsoft.com/office/officeart/2016/7/layout/LinearArrowProcessNumbered"/>
    <dgm:cxn modelId="{FA8881B1-1AAD-47B2-807F-8347937B93CB}" type="presParOf" srcId="{4EB5C6E4-2D10-4681-8198-3AB0913B5138}" destId="{C005A120-56CF-461F-8A4D-2D9898455569}" srcOrd="0" destOrd="0" presId="urn:microsoft.com/office/officeart/2016/7/layout/LinearArrowProcessNumbered"/>
    <dgm:cxn modelId="{E1210915-7050-4B49-9015-D9C1610D3926}" type="presParOf" srcId="{4EB5C6E4-2D10-4681-8198-3AB0913B5138}" destId="{1EFEE2F9-1942-4D20-8A7C-3C31C2610F85}" srcOrd="1" destOrd="0" presId="urn:microsoft.com/office/officeart/2016/7/layout/LinearArrowProcessNumbered"/>
    <dgm:cxn modelId="{F874AEE9-0DCC-4CFE-8B5F-38F76DF4371C}" type="presParOf" srcId="{1EFEE2F9-1942-4D20-8A7C-3C31C2610F85}" destId="{B5FAF828-63E2-4C84-9CB3-8FD4AE88548C}" srcOrd="0" destOrd="0" presId="urn:microsoft.com/office/officeart/2016/7/layout/LinearArrowProcessNumbered"/>
    <dgm:cxn modelId="{F488119F-93A2-4295-9C44-A74A5CEDD6D5}" type="presParOf" srcId="{1EFEE2F9-1942-4D20-8A7C-3C31C2610F85}" destId="{42E97119-B211-4C2A-A5F6-865D559445B5}" srcOrd="1" destOrd="0" presId="urn:microsoft.com/office/officeart/2016/7/layout/LinearArrowProcessNumbered"/>
    <dgm:cxn modelId="{AF4B6B3B-0603-466D-9D25-4379F26FCA33}" type="presParOf" srcId="{1EFEE2F9-1942-4D20-8A7C-3C31C2610F85}" destId="{A18E115F-6B1D-4256-86E0-A7F7565030C0}" srcOrd="2" destOrd="0" presId="urn:microsoft.com/office/officeart/2016/7/layout/LinearArrowProcessNumbered"/>
    <dgm:cxn modelId="{46C56CE1-2E9C-4590-A55D-671B5162E9CD}" type="presParOf" srcId="{1EFEE2F9-1942-4D20-8A7C-3C31C2610F85}" destId="{E92ED08F-3341-4FAF-A340-579999326F51}" srcOrd="3" destOrd="0" presId="urn:microsoft.com/office/officeart/2016/7/layout/LinearArrowProcessNumbered"/>
    <dgm:cxn modelId="{78CB9833-CD39-40B7-B46D-AE56EB1F1DF4}" type="presParOf" srcId="{4EB5C6E4-2D10-4681-8198-3AB0913B5138}" destId="{A017C55C-D885-4C7C-9911-9A8D61649C58}" srcOrd="2" destOrd="0" presId="urn:microsoft.com/office/officeart/2016/7/layout/LinearArrowProcessNumbered"/>
    <dgm:cxn modelId="{15B2A057-8B90-4572-AD33-903B6E93184D}" type="presParOf" srcId="{1264CE7C-6EFB-492D-A7D4-A443E97FDED3}" destId="{32088327-D495-4DD0-89F4-D9188E021526}" srcOrd="1" destOrd="0" presId="urn:microsoft.com/office/officeart/2016/7/layout/LinearArrowProcessNumbered"/>
    <dgm:cxn modelId="{E0361B07-443F-4C75-AB20-08470D599EEE}" type="presParOf" srcId="{1264CE7C-6EFB-492D-A7D4-A443E97FDED3}" destId="{AEDB21E3-D788-4D33-9F5E-ABA0BF15D814}" srcOrd="2" destOrd="0" presId="urn:microsoft.com/office/officeart/2016/7/layout/LinearArrowProcessNumbered"/>
    <dgm:cxn modelId="{999C1E9E-7382-4C01-861F-9BAB7600863C}" type="presParOf" srcId="{AEDB21E3-D788-4D33-9F5E-ABA0BF15D814}" destId="{4EC8B99C-D9F8-47F2-94B2-047A3F4945D3}" srcOrd="0" destOrd="0" presId="urn:microsoft.com/office/officeart/2016/7/layout/LinearArrowProcessNumbered"/>
    <dgm:cxn modelId="{9C24BC33-D4E0-480A-9E16-FBC3F298C835}" type="presParOf" srcId="{AEDB21E3-D788-4D33-9F5E-ABA0BF15D814}" destId="{B566FDCF-097A-4F0F-A750-2A17DD68D4C4}" srcOrd="1" destOrd="0" presId="urn:microsoft.com/office/officeart/2016/7/layout/LinearArrowProcessNumbered"/>
    <dgm:cxn modelId="{F373A708-CF69-42AC-AF31-0D8203EC80C7}" type="presParOf" srcId="{B566FDCF-097A-4F0F-A750-2A17DD68D4C4}" destId="{82C6852C-ED76-476F-A1C0-C36D1442F98D}" srcOrd="0" destOrd="0" presId="urn:microsoft.com/office/officeart/2016/7/layout/LinearArrowProcessNumbered"/>
    <dgm:cxn modelId="{04718997-7EDA-4F81-A1AE-AC1BC6F38C04}" type="presParOf" srcId="{B566FDCF-097A-4F0F-A750-2A17DD68D4C4}" destId="{4F323CA7-18DD-440E-88BB-1242D89C43E1}" srcOrd="1" destOrd="0" presId="urn:microsoft.com/office/officeart/2016/7/layout/LinearArrowProcessNumbered"/>
    <dgm:cxn modelId="{F3E3A4C5-D4E1-4549-8F17-492C5E9F61E0}" type="presParOf" srcId="{B566FDCF-097A-4F0F-A750-2A17DD68D4C4}" destId="{9FEFE181-E44C-46EB-B1B0-5BBBA618F20B}" srcOrd="2" destOrd="0" presId="urn:microsoft.com/office/officeart/2016/7/layout/LinearArrowProcessNumbered"/>
    <dgm:cxn modelId="{D563D25E-DD81-407A-BF2C-4CA3588837EF}" type="presParOf" srcId="{B566FDCF-097A-4F0F-A750-2A17DD68D4C4}" destId="{7917DA03-61A3-4786-8070-95421E32F2FC}" srcOrd="3" destOrd="0" presId="urn:microsoft.com/office/officeart/2016/7/layout/LinearArrowProcessNumbered"/>
    <dgm:cxn modelId="{237BE64B-C7F5-416E-BE35-E4F9C7BD80D7}" type="presParOf" srcId="{AEDB21E3-D788-4D33-9F5E-ABA0BF15D814}" destId="{9CF85128-EAA8-45EA-A314-7E61892C012D}" srcOrd="2" destOrd="0" presId="urn:microsoft.com/office/officeart/2016/7/layout/LinearArrowProcessNumbered"/>
    <dgm:cxn modelId="{A4A7B9DE-1601-47CA-9074-95E53B29E44C}" type="presParOf" srcId="{1264CE7C-6EFB-492D-A7D4-A443E97FDED3}" destId="{2CF156DA-5BF0-4444-9049-DB2934EE925D}" srcOrd="3" destOrd="0" presId="urn:microsoft.com/office/officeart/2016/7/layout/LinearArrowProcessNumbered"/>
    <dgm:cxn modelId="{6BD798B1-5C4F-48C2-A0C8-65BB12AF0107}" type="presParOf" srcId="{1264CE7C-6EFB-492D-A7D4-A443E97FDED3}" destId="{AA02094E-6F87-4C77-99BF-4BD3486145D0}" srcOrd="4" destOrd="0" presId="urn:microsoft.com/office/officeart/2016/7/layout/LinearArrowProcessNumbered"/>
    <dgm:cxn modelId="{EE6C5D1D-0299-466F-9E5C-7BD1B0EA891D}" type="presParOf" srcId="{AA02094E-6F87-4C77-99BF-4BD3486145D0}" destId="{957E328A-C127-4FE5-A7F8-A03147D71139}" srcOrd="0" destOrd="0" presId="urn:microsoft.com/office/officeart/2016/7/layout/LinearArrowProcessNumbered"/>
    <dgm:cxn modelId="{CA637AD1-27A4-4EB1-A27E-DAC852E4EE8D}" type="presParOf" srcId="{AA02094E-6F87-4C77-99BF-4BD3486145D0}" destId="{0BC63FDF-F6C4-419D-B73B-D7B48822AC38}" srcOrd="1" destOrd="0" presId="urn:microsoft.com/office/officeart/2016/7/layout/LinearArrowProcessNumbered"/>
    <dgm:cxn modelId="{9C94B738-17AB-413A-B362-31847C2B3F67}" type="presParOf" srcId="{0BC63FDF-F6C4-419D-B73B-D7B48822AC38}" destId="{489086AA-9A12-4C62-BC72-6AB38860F389}" srcOrd="0" destOrd="0" presId="urn:microsoft.com/office/officeart/2016/7/layout/LinearArrowProcessNumbered"/>
    <dgm:cxn modelId="{BE0CE7A6-7995-470B-AAA8-7A7DEFCB2D87}" type="presParOf" srcId="{0BC63FDF-F6C4-419D-B73B-D7B48822AC38}" destId="{6CD1FFF3-6038-441D-938D-817D3089EE13}" srcOrd="1" destOrd="0" presId="urn:microsoft.com/office/officeart/2016/7/layout/LinearArrowProcessNumbered"/>
    <dgm:cxn modelId="{E4AD783B-1E9F-4D85-B86F-64F8FFE7502A}" type="presParOf" srcId="{0BC63FDF-F6C4-419D-B73B-D7B48822AC38}" destId="{9E8D2B88-12E0-40BA-B7AA-089A8B4BA94F}" srcOrd="2" destOrd="0" presId="urn:microsoft.com/office/officeart/2016/7/layout/LinearArrowProcessNumbered"/>
    <dgm:cxn modelId="{83F522E6-3C27-4D73-B4BA-1BD97742E0E9}" type="presParOf" srcId="{0BC63FDF-F6C4-419D-B73B-D7B48822AC38}" destId="{2C1542F4-EC30-4FAF-AD48-417969740296}" srcOrd="3" destOrd="0" presId="urn:microsoft.com/office/officeart/2016/7/layout/LinearArrowProcessNumbered"/>
    <dgm:cxn modelId="{FA2B6631-831A-46AA-957E-04D4B57D1804}" type="presParOf" srcId="{AA02094E-6F87-4C77-99BF-4BD3486145D0}" destId="{CC73D312-7C33-408E-9901-59A782913F97}" srcOrd="2" destOrd="0" presId="urn:microsoft.com/office/officeart/2016/7/layout/LinearArrowProcessNumbered"/>
    <dgm:cxn modelId="{D05BF3E9-CF41-461F-8ECB-174B837F0867}" type="presParOf" srcId="{1264CE7C-6EFB-492D-A7D4-A443E97FDED3}" destId="{FB3C8DB1-C506-4914-A808-56477D801049}" srcOrd="5" destOrd="0" presId="urn:microsoft.com/office/officeart/2016/7/layout/LinearArrowProcessNumbered"/>
    <dgm:cxn modelId="{FF71BEE0-B2AF-43EC-BB34-985E868D74D3}" type="presParOf" srcId="{1264CE7C-6EFB-492D-A7D4-A443E97FDED3}" destId="{D424678A-1CDB-4542-88EA-0A3ABA914D75}" srcOrd="6" destOrd="0" presId="urn:microsoft.com/office/officeart/2016/7/layout/LinearArrowProcessNumbered"/>
    <dgm:cxn modelId="{1F13AA70-83A2-48FB-B72C-C82B4E5B58A9}" type="presParOf" srcId="{D424678A-1CDB-4542-88EA-0A3ABA914D75}" destId="{9E3A11EE-50F3-488F-B8DC-6E2EADC9DF9A}" srcOrd="0" destOrd="0" presId="urn:microsoft.com/office/officeart/2016/7/layout/LinearArrowProcessNumbered"/>
    <dgm:cxn modelId="{5799DF0D-A91A-4057-858A-A1A737EC3D0C}" type="presParOf" srcId="{D424678A-1CDB-4542-88EA-0A3ABA914D75}" destId="{3E4A2B73-F910-4164-9129-49ECB9F370AD}" srcOrd="1" destOrd="0" presId="urn:microsoft.com/office/officeart/2016/7/layout/LinearArrowProcessNumbered"/>
    <dgm:cxn modelId="{C44908DF-AF06-4690-9FA0-78BEE557E83F}" type="presParOf" srcId="{3E4A2B73-F910-4164-9129-49ECB9F370AD}" destId="{813C00A2-CC0A-4663-93D9-C3F99C93EFF5}" srcOrd="0" destOrd="0" presId="urn:microsoft.com/office/officeart/2016/7/layout/LinearArrowProcessNumbered"/>
    <dgm:cxn modelId="{EF18800E-FF8B-4901-BA42-FE589CD487EF}" type="presParOf" srcId="{3E4A2B73-F910-4164-9129-49ECB9F370AD}" destId="{29CE6DDC-B855-4402-BA81-B8073E8251E9}" srcOrd="1" destOrd="0" presId="urn:microsoft.com/office/officeart/2016/7/layout/LinearArrowProcessNumbered"/>
    <dgm:cxn modelId="{D6CB78BF-EA23-4559-8ECA-78DB455AAEB5}" type="presParOf" srcId="{3E4A2B73-F910-4164-9129-49ECB9F370AD}" destId="{4BC39767-84F2-492B-9E57-E416A8C830FC}" srcOrd="2" destOrd="0" presId="urn:microsoft.com/office/officeart/2016/7/layout/LinearArrowProcessNumbered"/>
    <dgm:cxn modelId="{86C28E90-A3EB-443C-B5E0-22A43105366D}" type="presParOf" srcId="{3E4A2B73-F910-4164-9129-49ECB9F370AD}" destId="{F3CD3187-7072-416A-92FC-65612EC00D65}" srcOrd="3" destOrd="0" presId="urn:microsoft.com/office/officeart/2016/7/layout/LinearArrowProcessNumbered"/>
    <dgm:cxn modelId="{9CAB11F8-F477-4955-8BB4-3C55A204D31B}" type="presParOf" srcId="{D424678A-1CDB-4542-88EA-0A3ABA914D75}" destId="{9E0EEC4A-5564-4B79-9AD2-3ED80D58245B}" srcOrd="2" destOrd="0" presId="urn:microsoft.com/office/officeart/2016/7/layout/LinearArrowProcessNumbered"/>
    <dgm:cxn modelId="{77914ABF-BD67-43BC-8B85-1E94905C846A}" type="presParOf" srcId="{1264CE7C-6EFB-492D-A7D4-A443E97FDED3}" destId="{32EFC7FE-F624-47A8-B01F-5A025A830793}" srcOrd="7" destOrd="0" presId="urn:microsoft.com/office/officeart/2016/7/layout/LinearArrowProcessNumbered"/>
    <dgm:cxn modelId="{505FC565-F6AB-418A-B832-850C27C4C5CB}" type="presParOf" srcId="{1264CE7C-6EFB-492D-A7D4-A443E97FDED3}" destId="{E47EE632-8D72-429C-8264-268524912D9B}" srcOrd="8" destOrd="0" presId="urn:microsoft.com/office/officeart/2016/7/layout/LinearArrowProcessNumbered"/>
    <dgm:cxn modelId="{812CA675-8DDF-46FB-9B34-29B28923048D}" type="presParOf" srcId="{E47EE632-8D72-429C-8264-268524912D9B}" destId="{2D6FCFDE-AE48-408F-A130-8EF954CEF84B}" srcOrd="0" destOrd="0" presId="urn:microsoft.com/office/officeart/2016/7/layout/LinearArrowProcessNumbered"/>
    <dgm:cxn modelId="{8E94217E-B6A5-4D6B-B3DF-C7D06B2F715C}" type="presParOf" srcId="{E47EE632-8D72-429C-8264-268524912D9B}" destId="{FD9E404C-1222-4EDF-B7C4-8887B9F49C6A}" srcOrd="1" destOrd="0" presId="urn:microsoft.com/office/officeart/2016/7/layout/LinearArrowProcessNumbered"/>
    <dgm:cxn modelId="{B441B65C-1237-46C0-98DF-2A4E5AA123C9}" type="presParOf" srcId="{FD9E404C-1222-4EDF-B7C4-8887B9F49C6A}" destId="{BD84F2FE-1FD2-4FB2-8A3D-E06CD5EC81EF}" srcOrd="0" destOrd="0" presId="urn:microsoft.com/office/officeart/2016/7/layout/LinearArrowProcessNumbered"/>
    <dgm:cxn modelId="{F699852F-FFDE-440F-9456-0A11A4F814AD}" type="presParOf" srcId="{FD9E404C-1222-4EDF-B7C4-8887B9F49C6A}" destId="{CA2C3BD6-70B2-4444-9F86-51471E32DC80}" srcOrd="1" destOrd="0" presId="urn:microsoft.com/office/officeart/2016/7/layout/LinearArrowProcessNumbered"/>
    <dgm:cxn modelId="{A6E8E619-78BE-4B1C-AFF6-DF0BFCB29D58}" type="presParOf" srcId="{FD9E404C-1222-4EDF-B7C4-8887B9F49C6A}" destId="{9415D705-42F5-4FFE-82A9-7FAEE73AC03A}" srcOrd="2" destOrd="0" presId="urn:microsoft.com/office/officeart/2016/7/layout/LinearArrowProcessNumbered"/>
    <dgm:cxn modelId="{303E3BB8-6935-4795-9C98-198B31059250}" type="presParOf" srcId="{FD9E404C-1222-4EDF-B7C4-8887B9F49C6A}" destId="{EBFC0CE5-1567-4399-8A3F-84A93475E367}" srcOrd="3" destOrd="0" presId="urn:microsoft.com/office/officeart/2016/7/layout/LinearArrowProcessNumbered"/>
    <dgm:cxn modelId="{255EE320-4C5C-4264-8FFC-38221F4B3ED0}" type="presParOf" srcId="{E47EE632-8D72-429C-8264-268524912D9B}" destId="{DC58A61E-E28B-4785-880A-0907C999491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2EC22-74AB-42EA-B63A-000FB17FD027}">
      <dsp:nvSpPr>
        <dsp:cNvPr id="0" name=""/>
        <dsp:cNvSpPr/>
      </dsp:nvSpPr>
      <dsp:spPr>
        <a:xfrm>
          <a:off x="0" y="4937"/>
          <a:ext cx="6830568" cy="15568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97BCE-61BE-456D-A7AA-A40ACA98D7BB}">
      <dsp:nvSpPr>
        <dsp:cNvPr id="0" name=""/>
        <dsp:cNvSpPr/>
      </dsp:nvSpPr>
      <dsp:spPr>
        <a:xfrm>
          <a:off x="470957" y="355236"/>
          <a:ext cx="857122" cy="8562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055BE-4454-4F3D-9541-3A54A1C4CEDF}">
      <dsp:nvSpPr>
        <dsp:cNvPr id="0" name=""/>
        <dsp:cNvSpPr/>
      </dsp:nvSpPr>
      <dsp:spPr>
        <a:xfrm>
          <a:off x="1799037" y="4937"/>
          <a:ext cx="4961045" cy="1558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931" tIns="164931" rIns="164931" bIns="164931" numCol="1" spcCol="1270" anchor="ctr" anchorCtr="0">
          <a:noAutofit/>
        </a:bodyPr>
        <a:lstStyle/>
        <a:p>
          <a:pPr marL="0" lvl="0" indent="0" algn="l" defTabSz="622300">
            <a:lnSpc>
              <a:spcPct val="100000"/>
            </a:lnSpc>
            <a:spcBef>
              <a:spcPct val="0"/>
            </a:spcBef>
            <a:spcAft>
              <a:spcPct val="35000"/>
            </a:spcAft>
            <a:buNone/>
          </a:pPr>
          <a:r>
            <a:rPr lang="en-US" sz="1400" kern="1200">
              <a:latin typeface="Neue Haas Grotesk Text Pro"/>
            </a:rPr>
            <a:t>The</a:t>
          </a:r>
          <a:r>
            <a:rPr lang="en-US" sz="1400" kern="1200"/>
            <a:t> cost of human driving data collection at large scale can be </a:t>
          </a:r>
          <a:r>
            <a:rPr lang="en-US" sz="1400" kern="1200">
              <a:latin typeface="Neue Haas Grotesk Text Pro"/>
            </a:rPr>
            <a:t>expensive. The promising approach is to train a policy using reinforcement learning. The</a:t>
          </a:r>
          <a:r>
            <a:rPr lang="en-US" sz="1400" kern="1200"/>
            <a:t> promise of leveraging data to automatically learn a complex driving policy</a:t>
          </a:r>
          <a:r>
            <a:rPr lang="en-US" sz="1400" kern="1200">
              <a:latin typeface="Neue Haas Grotesk Text Pro"/>
            </a:rPr>
            <a:t> </a:t>
          </a:r>
          <a:r>
            <a:rPr lang="en-US" sz="1400" kern="1200"/>
            <a:t>to imitate </a:t>
          </a:r>
          <a:r>
            <a:rPr lang="en-US" sz="1400" kern="1200">
              <a:latin typeface="Neue Haas Grotesk Text Pro"/>
            </a:rPr>
            <a:t>the human</a:t>
          </a:r>
          <a:r>
            <a:rPr lang="en-US" sz="1400" kern="1200"/>
            <a:t> driving decisions</a:t>
          </a:r>
          <a:r>
            <a:rPr lang="en-US" sz="1400" kern="1200">
              <a:latin typeface="Neue Haas Grotesk Text Pro"/>
            </a:rPr>
            <a:t> is phenomenal.</a:t>
          </a:r>
          <a:endParaRPr lang="en-US" sz="1400" kern="1200"/>
        </a:p>
      </dsp:txBody>
      <dsp:txXfrm>
        <a:off x="1799037" y="4937"/>
        <a:ext cx="4961045" cy="1558404"/>
      </dsp:txXfrm>
    </dsp:sp>
    <dsp:sp modelId="{465CE5B7-1BA6-4180-8374-AF7CC8855D8D}">
      <dsp:nvSpPr>
        <dsp:cNvPr id="0" name=""/>
        <dsp:cNvSpPr/>
      </dsp:nvSpPr>
      <dsp:spPr>
        <a:xfrm>
          <a:off x="0" y="1941137"/>
          <a:ext cx="6830568" cy="15568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15282F-1237-4F3E-9519-58A01A694F2F}">
      <dsp:nvSpPr>
        <dsp:cNvPr id="0" name=""/>
        <dsp:cNvSpPr/>
      </dsp:nvSpPr>
      <dsp:spPr>
        <a:xfrm>
          <a:off x="470957" y="2291436"/>
          <a:ext cx="857122" cy="856285"/>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2C3651-068F-4E67-8126-1D4900199821}">
      <dsp:nvSpPr>
        <dsp:cNvPr id="0" name=""/>
        <dsp:cNvSpPr/>
      </dsp:nvSpPr>
      <dsp:spPr>
        <a:xfrm>
          <a:off x="1799037" y="1941137"/>
          <a:ext cx="4961045" cy="1558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931" tIns="164931" rIns="164931" bIns="164931" numCol="1" spcCol="1270" anchor="ctr" anchorCtr="0">
          <a:noAutofit/>
        </a:bodyPr>
        <a:lstStyle/>
        <a:p>
          <a:pPr marL="0" lvl="0" indent="0" algn="l" defTabSz="622300">
            <a:lnSpc>
              <a:spcPct val="100000"/>
            </a:lnSpc>
            <a:spcBef>
              <a:spcPct val="0"/>
            </a:spcBef>
            <a:spcAft>
              <a:spcPct val="35000"/>
            </a:spcAft>
            <a:buNone/>
          </a:pPr>
          <a:r>
            <a:rPr lang="en-US" sz="1400" kern="1200">
              <a:latin typeface="Neue Haas Grotesk Text Pro"/>
            </a:rPr>
            <a:t>Goal : Train an autonomous</a:t>
          </a:r>
          <a:r>
            <a:rPr lang="en-US" sz="1400" kern="1200"/>
            <a:t> driving agent </a:t>
          </a:r>
          <a:r>
            <a:rPr lang="en-US" sz="1400" kern="1200">
              <a:latin typeface="Neue Haas Grotesk Text Pro"/>
            </a:rPr>
            <a:t>to drive safely and efficiently in</a:t>
          </a:r>
          <a:r>
            <a:rPr lang="en-US" sz="1400" kern="1200"/>
            <a:t> a </a:t>
          </a:r>
          <a:r>
            <a:rPr lang="en-US" sz="1400" kern="1200">
              <a:latin typeface="Neue Haas Grotesk Text Pro"/>
            </a:rPr>
            <a:t>simulated highway</a:t>
          </a:r>
          <a:r>
            <a:rPr lang="en-US" sz="1400" kern="1200"/>
            <a:t> environment</a:t>
          </a:r>
          <a:r>
            <a:rPr lang="en-US" sz="1400" kern="1200">
              <a:latin typeface="Neue Haas Grotesk Text Pro"/>
            </a:rPr>
            <a:t>. </a:t>
          </a:r>
          <a:endParaRPr lang="en-US" sz="1400" kern="1200"/>
        </a:p>
      </dsp:txBody>
      <dsp:txXfrm>
        <a:off x="1799037" y="1941137"/>
        <a:ext cx="4961045" cy="1558404"/>
      </dsp:txXfrm>
    </dsp:sp>
    <dsp:sp modelId="{7F18ACBB-B91F-4A20-AC7E-1DFBEFBEC8BB}">
      <dsp:nvSpPr>
        <dsp:cNvPr id="0" name=""/>
        <dsp:cNvSpPr/>
      </dsp:nvSpPr>
      <dsp:spPr>
        <a:xfrm>
          <a:off x="0" y="3877337"/>
          <a:ext cx="6830568" cy="15568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225CCE-1296-4871-881C-80B1FCAA6503}">
      <dsp:nvSpPr>
        <dsp:cNvPr id="0" name=""/>
        <dsp:cNvSpPr/>
      </dsp:nvSpPr>
      <dsp:spPr>
        <a:xfrm>
          <a:off x="470957" y="4227636"/>
          <a:ext cx="857122" cy="8562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A89E47-80AB-4CA5-AD1D-E3E902946194}">
      <dsp:nvSpPr>
        <dsp:cNvPr id="0" name=""/>
        <dsp:cNvSpPr/>
      </dsp:nvSpPr>
      <dsp:spPr>
        <a:xfrm>
          <a:off x="1799037" y="3877337"/>
          <a:ext cx="4961045" cy="1558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931" tIns="164931" rIns="164931" bIns="164931" numCol="1" spcCol="1270" anchor="ctr" anchorCtr="0">
          <a:noAutofit/>
        </a:bodyPr>
        <a:lstStyle/>
        <a:p>
          <a:pPr marL="0" lvl="0" indent="0" algn="l" defTabSz="622300">
            <a:lnSpc>
              <a:spcPct val="100000"/>
            </a:lnSpc>
            <a:spcBef>
              <a:spcPct val="0"/>
            </a:spcBef>
            <a:spcAft>
              <a:spcPct val="35000"/>
            </a:spcAft>
            <a:buNone/>
          </a:pPr>
          <a:r>
            <a:rPr lang="en-US" sz="1400" kern="1200">
              <a:latin typeface="Neue Haas Grotesk Text Pro"/>
            </a:rPr>
            <a:t>Deep reinforcement learning methods like DQN and DDQN with Dueling Network architectures are implemented to improve the driving efficiently.</a:t>
          </a:r>
          <a:endParaRPr lang="en-US" sz="1400" kern="1200"/>
        </a:p>
      </dsp:txBody>
      <dsp:txXfrm>
        <a:off x="1799037" y="3877337"/>
        <a:ext cx="4961045" cy="1558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AF828-63E2-4C84-9CB3-8FD4AE88548C}">
      <dsp:nvSpPr>
        <dsp:cNvPr id="0" name=""/>
        <dsp:cNvSpPr/>
      </dsp:nvSpPr>
      <dsp:spPr>
        <a:xfrm>
          <a:off x="1055774" y="1226837"/>
          <a:ext cx="839490"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E97119-B211-4C2A-A5F6-865D559445B5}">
      <dsp:nvSpPr>
        <dsp:cNvPr id="0" name=""/>
        <dsp:cNvSpPr/>
      </dsp:nvSpPr>
      <dsp:spPr>
        <a:xfrm>
          <a:off x="1945634" y="1156287"/>
          <a:ext cx="96541" cy="181506"/>
        </a:xfrm>
        <a:prstGeom prst="chevron">
          <a:avLst>
            <a:gd name="adj" fmla="val 90000"/>
          </a:avLst>
        </a:prstGeom>
        <a:solidFill>
          <a:schemeClr val="accent5">
            <a:tint val="40000"/>
            <a:alpha val="90000"/>
            <a:hueOff val="1232550"/>
            <a:satOff val="-90"/>
            <a:lumOff val="-107"/>
            <a:alphaOff val="0"/>
          </a:schemeClr>
        </a:solidFill>
        <a:ln w="12700" cap="flat" cmpd="sng" algn="ctr">
          <a:solidFill>
            <a:schemeClr val="accent5">
              <a:tint val="40000"/>
              <a:alpha val="90000"/>
              <a:hueOff val="1232550"/>
              <a:satOff val="-90"/>
              <a:lumOff val="-1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8E115F-6B1D-4256-86E0-A7F7565030C0}">
      <dsp:nvSpPr>
        <dsp:cNvPr id="0" name=""/>
        <dsp:cNvSpPr/>
      </dsp:nvSpPr>
      <dsp:spPr>
        <a:xfrm>
          <a:off x="529451" y="805486"/>
          <a:ext cx="842773" cy="84277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04" tIns="32704" rIns="32704" bIns="32704" numCol="1" spcCol="1270" anchor="ctr" anchorCtr="0">
          <a:noAutofit/>
        </a:bodyPr>
        <a:lstStyle/>
        <a:p>
          <a:pPr marL="0" lvl="0" indent="0" algn="ctr" defTabSz="1644650">
            <a:lnSpc>
              <a:spcPct val="90000"/>
            </a:lnSpc>
            <a:spcBef>
              <a:spcPct val="0"/>
            </a:spcBef>
            <a:spcAft>
              <a:spcPct val="35000"/>
            </a:spcAft>
            <a:buNone/>
          </a:pPr>
          <a:r>
            <a:rPr lang="en-US" sz="3700" kern="1200"/>
            <a:t>1</a:t>
          </a:r>
        </a:p>
      </dsp:txBody>
      <dsp:txXfrm>
        <a:off x="652872" y="928907"/>
        <a:ext cx="595931" cy="595931"/>
      </dsp:txXfrm>
    </dsp:sp>
    <dsp:sp modelId="{A017C55C-D885-4C7C-9911-9A8D61649C58}">
      <dsp:nvSpPr>
        <dsp:cNvPr id="0" name=""/>
        <dsp:cNvSpPr/>
      </dsp:nvSpPr>
      <dsp:spPr>
        <a:xfrm>
          <a:off x="6411" y="1813859"/>
          <a:ext cx="1888853" cy="1965600"/>
        </a:xfrm>
        <a:prstGeom prst="upArrowCallout">
          <a:avLst>
            <a:gd name="adj1" fmla="val 50000"/>
            <a:gd name="adj2" fmla="val 20000"/>
            <a:gd name="adj3" fmla="val 20000"/>
            <a:gd name="adj4" fmla="val 100000"/>
          </a:avLst>
        </a:prstGeom>
        <a:solidFill>
          <a:schemeClr val="accent5">
            <a:tint val="40000"/>
            <a:alpha val="90000"/>
            <a:hueOff val="2465099"/>
            <a:satOff val="-180"/>
            <a:lumOff val="-214"/>
            <a:alphaOff val="0"/>
          </a:schemeClr>
        </a:solidFill>
        <a:ln w="12700" cap="flat" cmpd="sng" algn="ctr">
          <a:solidFill>
            <a:schemeClr val="accent5">
              <a:tint val="40000"/>
              <a:alpha val="90000"/>
              <a:hueOff val="2465099"/>
              <a:satOff val="-180"/>
              <a:lumOff val="-2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995" tIns="165100" rIns="148995" bIns="165100" numCol="1" spcCol="1270" anchor="t" anchorCtr="0">
          <a:noAutofit/>
        </a:bodyPr>
        <a:lstStyle/>
        <a:p>
          <a:pPr marL="0" lvl="0" indent="0" algn="l" defTabSz="488950" rtl="0">
            <a:lnSpc>
              <a:spcPct val="90000"/>
            </a:lnSpc>
            <a:spcBef>
              <a:spcPct val="0"/>
            </a:spcBef>
            <a:spcAft>
              <a:spcPct val="35000"/>
            </a:spcAft>
            <a:buNone/>
          </a:pPr>
          <a:r>
            <a:rPr lang="en-US" sz="1100" kern="1200"/>
            <a:t>Traditional RL methods has a shotcomings and they limits to discrete action spaces</a:t>
          </a:r>
          <a:r>
            <a:rPr lang="en-US" sz="1100" kern="1200">
              <a:latin typeface="Neue Haas Grotesk Text Pro"/>
            </a:rPr>
            <a:t> and cannot solve continuous control problems.</a:t>
          </a:r>
          <a:endParaRPr lang="en-US" sz="1100" kern="1200"/>
        </a:p>
      </dsp:txBody>
      <dsp:txXfrm>
        <a:off x="6411" y="2191630"/>
        <a:ext cx="1888853" cy="1587829"/>
      </dsp:txXfrm>
    </dsp:sp>
    <dsp:sp modelId="{82C6852C-ED76-476F-A1C0-C36D1442F98D}">
      <dsp:nvSpPr>
        <dsp:cNvPr id="0" name=""/>
        <dsp:cNvSpPr/>
      </dsp:nvSpPr>
      <dsp:spPr>
        <a:xfrm>
          <a:off x="2105138" y="1226837"/>
          <a:ext cx="1888853" cy="72"/>
        </a:xfrm>
        <a:prstGeom prst="rect">
          <a:avLst/>
        </a:prstGeom>
        <a:solidFill>
          <a:schemeClr val="accent5">
            <a:tint val="40000"/>
            <a:alpha val="90000"/>
            <a:hueOff val="3697649"/>
            <a:satOff val="-270"/>
            <a:lumOff val="-321"/>
            <a:alphaOff val="0"/>
          </a:schemeClr>
        </a:solidFill>
        <a:ln w="12700" cap="flat" cmpd="sng" algn="ctr">
          <a:solidFill>
            <a:schemeClr val="accent5">
              <a:tint val="40000"/>
              <a:alpha val="90000"/>
              <a:hueOff val="3697649"/>
              <a:satOff val="-270"/>
              <a:lumOff val="-32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323CA7-18DD-440E-88BB-1242D89C43E1}">
      <dsp:nvSpPr>
        <dsp:cNvPr id="0" name=""/>
        <dsp:cNvSpPr/>
      </dsp:nvSpPr>
      <dsp:spPr>
        <a:xfrm>
          <a:off x="4044361" y="1156286"/>
          <a:ext cx="96541" cy="181507"/>
        </a:xfrm>
        <a:prstGeom prst="chevron">
          <a:avLst>
            <a:gd name="adj" fmla="val 90000"/>
          </a:avLst>
        </a:prstGeom>
        <a:solidFill>
          <a:schemeClr val="accent5">
            <a:tint val="40000"/>
            <a:alpha val="90000"/>
            <a:hueOff val="4930199"/>
            <a:satOff val="-359"/>
            <a:lumOff val="-428"/>
            <a:alphaOff val="0"/>
          </a:schemeClr>
        </a:solidFill>
        <a:ln w="12700" cap="flat" cmpd="sng" algn="ctr">
          <a:solidFill>
            <a:schemeClr val="accent5">
              <a:tint val="40000"/>
              <a:alpha val="90000"/>
              <a:hueOff val="4930199"/>
              <a:satOff val="-359"/>
              <a:lumOff val="-4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EFE181-E44C-46EB-B1B0-5BBBA618F20B}">
      <dsp:nvSpPr>
        <dsp:cNvPr id="0" name=""/>
        <dsp:cNvSpPr/>
      </dsp:nvSpPr>
      <dsp:spPr>
        <a:xfrm>
          <a:off x="2628178" y="805486"/>
          <a:ext cx="842773" cy="842773"/>
        </a:xfrm>
        <a:prstGeom prst="ellipse">
          <a:avLst/>
        </a:prstGeom>
        <a:solidFill>
          <a:schemeClr val="accent5">
            <a:hueOff val="4352466"/>
            <a:satOff val="1923"/>
            <a:lumOff val="-2108"/>
            <a:alphaOff val="0"/>
          </a:schemeClr>
        </a:solidFill>
        <a:ln w="12700" cap="flat" cmpd="sng" algn="ctr">
          <a:solidFill>
            <a:schemeClr val="accent5">
              <a:hueOff val="4352466"/>
              <a:satOff val="1923"/>
              <a:lumOff val="-21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04" tIns="32704" rIns="32704" bIns="32704" numCol="1" spcCol="1270" anchor="ctr" anchorCtr="0">
          <a:noAutofit/>
        </a:bodyPr>
        <a:lstStyle/>
        <a:p>
          <a:pPr marL="0" lvl="0" indent="0" algn="ctr" defTabSz="1644650">
            <a:lnSpc>
              <a:spcPct val="90000"/>
            </a:lnSpc>
            <a:spcBef>
              <a:spcPct val="0"/>
            </a:spcBef>
            <a:spcAft>
              <a:spcPct val="35000"/>
            </a:spcAft>
            <a:buNone/>
          </a:pPr>
          <a:r>
            <a:rPr lang="en-US" sz="3700" kern="1200"/>
            <a:t>2</a:t>
          </a:r>
        </a:p>
      </dsp:txBody>
      <dsp:txXfrm>
        <a:off x="2751599" y="928907"/>
        <a:ext cx="595931" cy="595931"/>
      </dsp:txXfrm>
    </dsp:sp>
    <dsp:sp modelId="{9CF85128-EAA8-45EA-A314-7E61892C012D}">
      <dsp:nvSpPr>
        <dsp:cNvPr id="0" name=""/>
        <dsp:cNvSpPr/>
      </dsp:nvSpPr>
      <dsp:spPr>
        <a:xfrm>
          <a:off x="2105138" y="1813859"/>
          <a:ext cx="1888853" cy="1965600"/>
        </a:xfrm>
        <a:prstGeom prst="upArrowCallout">
          <a:avLst>
            <a:gd name="adj1" fmla="val 50000"/>
            <a:gd name="adj2" fmla="val 20000"/>
            <a:gd name="adj3" fmla="val 20000"/>
            <a:gd name="adj4" fmla="val 100000"/>
          </a:avLst>
        </a:prstGeom>
        <a:solidFill>
          <a:schemeClr val="accent5">
            <a:tint val="40000"/>
            <a:alpha val="90000"/>
            <a:hueOff val="6162749"/>
            <a:satOff val="-449"/>
            <a:lumOff val="-535"/>
            <a:alphaOff val="0"/>
          </a:schemeClr>
        </a:solidFill>
        <a:ln w="12700" cap="flat" cmpd="sng" algn="ctr">
          <a:solidFill>
            <a:schemeClr val="accent5">
              <a:tint val="40000"/>
              <a:alpha val="90000"/>
              <a:hueOff val="6162749"/>
              <a:satOff val="-449"/>
              <a:lumOff val="-5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995" tIns="165100" rIns="148995" bIns="165100" numCol="1" spcCol="1270" anchor="t" anchorCtr="0">
          <a:noAutofit/>
        </a:bodyPr>
        <a:lstStyle/>
        <a:p>
          <a:pPr marL="0" lvl="0" indent="0" algn="l" defTabSz="488950">
            <a:lnSpc>
              <a:spcPct val="90000"/>
            </a:lnSpc>
            <a:spcBef>
              <a:spcPct val="0"/>
            </a:spcBef>
            <a:spcAft>
              <a:spcPct val="35000"/>
            </a:spcAft>
            <a:buNone/>
          </a:pPr>
          <a:r>
            <a:rPr lang="en-US" sz="1100" kern="1200"/>
            <a:t>Deep Reinforcement Learning (DRL) are the powerful tool to deal with long sequential problems and it is independent of the historical driving data. But DRL was unable to address the highway overtaking problems because of the continuous action space and large state space.</a:t>
          </a:r>
        </a:p>
      </dsp:txBody>
      <dsp:txXfrm>
        <a:off x="2105138" y="2191630"/>
        <a:ext cx="1888853" cy="1587829"/>
      </dsp:txXfrm>
    </dsp:sp>
    <dsp:sp modelId="{489086AA-9A12-4C62-BC72-6AB38860F389}">
      <dsp:nvSpPr>
        <dsp:cNvPr id="0" name=""/>
        <dsp:cNvSpPr/>
      </dsp:nvSpPr>
      <dsp:spPr>
        <a:xfrm>
          <a:off x="4203864" y="1226837"/>
          <a:ext cx="1888853" cy="72"/>
        </a:xfrm>
        <a:prstGeom prst="rect">
          <a:avLst/>
        </a:prstGeom>
        <a:solidFill>
          <a:schemeClr val="accent5">
            <a:tint val="40000"/>
            <a:alpha val="90000"/>
            <a:hueOff val="7395298"/>
            <a:satOff val="-539"/>
            <a:lumOff val="-642"/>
            <a:alphaOff val="0"/>
          </a:schemeClr>
        </a:solidFill>
        <a:ln w="12700" cap="flat" cmpd="sng" algn="ctr">
          <a:solidFill>
            <a:schemeClr val="accent5">
              <a:tint val="40000"/>
              <a:alpha val="90000"/>
              <a:hueOff val="7395298"/>
              <a:satOff val="-539"/>
              <a:lumOff val="-6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D1FFF3-6038-441D-938D-817D3089EE13}">
      <dsp:nvSpPr>
        <dsp:cNvPr id="0" name=""/>
        <dsp:cNvSpPr/>
      </dsp:nvSpPr>
      <dsp:spPr>
        <a:xfrm>
          <a:off x="6143088" y="1156286"/>
          <a:ext cx="96541" cy="181507"/>
        </a:xfrm>
        <a:prstGeom prst="chevron">
          <a:avLst>
            <a:gd name="adj" fmla="val 90000"/>
          </a:avLst>
        </a:prstGeom>
        <a:solidFill>
          <a:schemeClr val="accent5">
            <a:tint val="40000"/>
            <a:alpha val="90000"/>
            <a:hueOff val="8627848"/>
            <a:satOff val="-629"/>
            <a:lumOff val="-749"/>
            <a:alphaOff val="0"/>
          </a:schemeClr>
        </a:solidFill>
        <a:ln w="12700" cap="flat" cmpd="sng" algn="ctr">
          <a:solidFill>
            <a:schemeClr val="accent5">
              <a:tint val="40000"/>
              <a:alpha val="90000"/>
              <a:hueOff val="8627848"/>
              <a:satOff val="-629"/>
              <a:lumOff val="-74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8D2B88-12E0-40BA-B7AA-089A8B4BA94F}">
      <dsp:nvSpPr>
        <dsp:cNvPr id="0" name=""/>
        <dsp:cNvSpPr/>
      </dsp:nvSpPr>
      <dsp:spPr>
        <a:xfrm>
          <a:off x="4726904" y="805486"/>
          <a:ext cx="842773" cy="842773"/>
        </a:xfrm>
        <a:prstGeom prst="ellipse">
          <a:avLst/>
        </a:prstGeom>
        <a:solidFill>
          <a:schemeClr val="accent5">
            <a:hueOff val="8704932"/>
            <a:satOff val="3846"/>
            <a:lumOff val="-4216"/>
            <a:alphaOff val="0"/>
          </a:schemeClr>
        </a:solidFill>
        <a:ln w="12700" cap="flat" cmpd="sng" algn="ctr">
          <a:solidFill>
            <a:schemeClr val="accent5">
              <a:hueOff val="8704932"/>
              <a:satOff val="3846"/>
              <a:lumOff val="-42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04" tIns="32704" rIns="32704" bIns="32704" numCol="1" spcCol="1270" anchor="ctr" anchorCtr="0">
          <a:noAutofit/>
        </a:bodyPr>
        <a:lstStyle/>
        <a:p>
          <a:pPr marL="0" lvl="0" indent="0" algn="ctr" defTabSz="1644650">
            <a:lnSpc>
              <a:spcPct val="90000"/>
            </a:lnSpc>
            <a:spcBef>
              <a:spcPct val="0"/>
            </a:spcBef>
            <a:spcAft>
              <a:spcPct val="35000"/>
            </a:spcAft>
            <a:buNone/>
          </a:pPr>
          <a:r>
            <a:rPr lang="en-US" sz="3700" kern="1200"/>
            <a:t>3</a:t>
          </a:r>
        </a:p>
      </dsp:txBody>
      <dsp:txXfrm>
        <a:off x="4850325" y="928907"/>
        <a:ext cx="595931" cy="595931"/>
      </dsp:txXfrm>
    </dsp:sp>
    <dsp:sp modelId="{CC73D312-7C33-408E-9901-59A782913F97}">
      <dsp:nvSpPr>
        <dsp:cNvPr id="0" name=""/>
        <dsp:cNvSpPr/>
      </dsp:nvSpPr>
      <dsp:spPr>
        <a:xfrm>
          <a:off x="4203864" y="1813859"/>
          <a:ext cx="1888853" cy="1965600"/>
        </a:xfrm>
        <a:prstGeom prst="upArrowCallout">
          <a:avLst>
            <a:gd name="adj1" fmla="val 50000"/>
            <a:gd name="adj2" fmla="val 20000"/>
            <a:gd name="adj3" fmla="val 20000"/>
            <a:gd name="adj4" fmla="val 100000"/>
          </a:avLst>
        </a:prstGeom>
        <a:solidFill>
          <a:schemeClr val="accent5">
            <a:tint val="40000"/>
            <a:alpha val="90000"/>
            <a:hueOff val="9860398"/>
            <a:satOff val="-719"/>
            <a:lumOff val="-855"/>
            <a:alphaOff val="0"/>
          </a:schemeClr>
        </a:solidFill>
        <a:ln w="12700" cap="flat" cmpd="sng" algn="ctr">
          <a:solidFill>
            <a:schemeClr val="accent5">
              <a:tint val="40000"/>
              <a:alpha val="90000"/>
              <a:hueOff val="9860398"/>
              <a:satOff val="-719"/>
              <a:lumOff val="-8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995" tIns="165100" rIns="148995" bIns="165100" numCol="1" spcCol="1270" anchor="t" anchorCtr="0">
          <a:noAutofit/>
        </a:bodyPr>
        <a:lstStyle/>
        <a:p>
          <a:pPr marL="0" lvl="0" indent="0" algn="l" defTabSz="488950">
            <a:lnSpc>
              <a:spcPct val="90000"/>
            </a:lnSpc>
            <a:spcBef>
              <a:spcPct val="0"/>
            </a:spcBef>
            <a:spcAft>
              <a:spcPct val="35000"/>
            </a:spcAft>
            <a:buNone/>
          </a:pPr>
          <a:r>
            <a:rPr lang="en-US" sz="1100" kern="1200"/>
            <a:t>Deep neural network maps the state and action into a value.</a:t>
          </a:r>
        </a:p>
      </dsp:txBody>
      <dsp:txXfrm>
        <a:off x="4203864" y="2191630"/>
        <a:ext cx="1888853" cy="1587829"/>
      </dsp:txXfrm>
    </dsp:sp>
    <dsp:sp modelId="{813C00A2-CC0A-4663-93D9-C3F99C93EFF5}">
      <dsp:nvSpPr>
        <dsp:cNvPr id="0" name=""/>
        <dsp:cNvSpPr/>
      </dsp:nvSpPr>
      <dsp:spPr>
        <a:xfrm>
          <a:off x="6302591" y="1226837"/>
          <a:ext cx="1888853" cy="72"/>
        </a:xfrm>
        <a:prstGeom prst="rect">
          <a:avLst/>
        </a:prstGeom>
        <a:solidFill>
          <a:schemeClr val="accent5">
            <a:tint val="40000"/>
            <a:alpha val="90000"/>
            <a:hueOff val="11092948"/>
            <a:satOff val="-809"/>
            <a:lumOff val="-962"/>
            <a:alphaOff val="0"/>
          </a:schemeClr>
        </a:solidFill>
        <a:ln w="12700" cap="flat" cmpd="sng" algn="ctr">
          <a:solidFill>
            <a:schemeClr val="accent5">
              <a:tint val="40000"/>
              <a:alpha val="90000"/>
              <a:hueOff val="11092948"/>
              <a:satOff val="-809"/>
              <a:lumOff val="-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CE6DDC-B855-4402-BA81-B8073E8251E9}">
      <dsp:nvSpPr>
        <dsp:cNvPr id="0" name=""/>
        <dsp:cNvSpPr/>
      </dsp:nvSpPr>
      <dsp:spPr>
        <a:xfrm>
          <a:off x="8241814" y="1156286"/>
          <a:ext cx="96541" cy="181507"/>
        </a:xfrm>
        <a:prstGeom prst="chevron">
          <a:avLst>
            <a:gd name="adj" fmla="val 90000"/>
          </a:avLst>
        </a:prstGeom>
        <a:solidFill>
          <a:schemeClr val="accent5">
            <a:tint val="40000"/>
            <a:alpha val="90000"/>
            <a:hueOff val="12325497"/>
            <a:satOff val="-899"/>
            <a:lumOff val="-1069"/>
            <a:alphaOff val="0"/>
          </a:schemeClr>
        </a:solidFill>
        <a:ln w="12700" cap="flat" cmpd="sng" algn="ctr">
          <a:solidFill>
            <a:schemeClr val="accent5">
              <a:tint val="40000"/>
              <a:alpha val="90000"/>
              <a:hueOff val="12325497"/>
              <a:satOff val="-899"/>
              <a:lumOff val="-10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C39767-84F2-492B-9E57-E416A8C830FC}">
      <dsp:nvSpPr>
        <dsp:cNvPr id="0" name=""/>
        <dsp:cNvSpPr/>
      </dsp:nvSpPr>
      <dsp:spPr>
        <a:xfrm>
          <a:off x="6825631" y="805486"/>
          <a:ext cx="842773" cy="842773"/>
        </a:xfrm>
        <a:prstGeom prst="ellipse">
          <a:avLst/>
        </a:prstGeom>
        <a:solidFill>
          <a:schemeClr val="accent5">
            <a:hueOff val="13057397"/>
            <a:satOff val="5769"/>
            <a:lumOff val="-6324"/>
            <a:alphaOff val="0"/>
          </a:schemeClr>
        </a:solidFill>
        <a:ln w="12700" cap="flat" cmpd="sng" algn="ctr">
          <a:solidFill>
            <a:schemeClr val="accent5">
              <a:hueOff val="13057397"/>
              <a:satOff val="5769"/>
              <a:lumOff val="-63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04" tIns="32704" rIns="32704" bIns="32704" numCol="1" spcCol="1270" anchor="ctr" anchorCtr="0">
          <a:noAutofit/>
        </a:bodyPr>
        <a:lstStyle/>
        <a:p>
          <a:pPr marL="0" lvl="0" indent="0" algn="ctr" defTabSz="1644650">
            <a:lnSpc>
              <a:spcPct val="90000"/>
            </a:lnSpc>
            <a:spcBef>
              <a:spcPct val="0"/>
            </a:spcBef>
            <a:spcAft>
              <a:spcPct val="35000"/>
            </a:spcAft>
            <a:buNone/>
          </a:pPr>
          <a:r>
            <a:rPr lang="en-US" sz="3700" kern="1200"/>
            <a:t>4</a:t>
          </a:r>
        </a:p>
      </dsp:txBody>
      <dsp:txXfrm>
        <a:off x="6949052" y="928907"/>
        <a:ext cx="595931" cy="595931"/>
      </dsp:txXfrm>
    </dsp:sp>
    <dsp:sp modelId="{9E0EEC4A-5564-4B79-9AD2-3ED80D58245B}">
      <dsp:nvSpPr>
        <dsp:cNvPr id="0" name=""/>
        <dsp:cNvSpPr/>
      </dsp:nvSpPr>
      <dsp:spPr>
        <a:xfrm>
          <a:off x="6302591" y="1813859"/>
          <a:ext cx="1888853" cy="1965600"/>
        </a:xfrm>
        <a:prstGeom prst="upArrowCallout">
          <a:avLst>
            <a:gd name="adj1" fmla="val 50000"/>
            <a:gd name="adj2" fmla="val 20000"/>
            <a:gd name="adj3" fmla="val 20000"/>
            <a:gd name="adj4" fmla="val 100000"/>
          </a:avLst>
        </a:prstGeom>
        <a:solidFill>
          <a:schemeClr val="accent5">
            <a:tint val="40000"/>
            <a:alpha val="90000"/>
            <a:hueOff val="13558047"/>
            <a:satOff val="-988"/>
            <a:lumOff val="-1176"/>
            <a:alphaOff val="0"/>
          </a:schemeClr>
        </a:solidFill>
        <a:ln w="12700" cap="flat" cmpd="sng" algn="ctr">
          <a:solidFill>
            <a:schemeClr val="accent5">
              <a:tint val="40000"/>
              <a:alpha val="90000"/>
              <a:hueOff val="13558047"/>
              <a:satOff val="-988"/>
              <a:lumOff val="-11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995" tIns="165100" rIns="148995" bIns="165100" numCol="1" spcCol="1270" anchor="t" anchorCtr="0">
          <a:noAutofit/>
        </a:bodyPr>
        <a:lstStyle/>
        <a:p>
          <a:pPr marL="0" lvl="0" indent="0" algn="l" defTabSz="488950">
            <a:lnSpc>
              <a:spcPct val="90000"/>
            </a:lnSpc>
            <a:spcBef>
              <a:spcPct val="0"/>
            </a:spcBef>
            <a:spcAft>
              <a:spcPct val="35000"/>
            </a:spcAft>
            <a:buNone/>
          </a:pPr>
          <a:r>
            <a:rPr lang="en-US" sz="1100" kern="1200"/>
            <a:t>Motivation for Deep Q Network to solve this problem is – huge number of states causing numerous combinations of possible state-action combinations.</a:t>
          </a:r>
        </a:p>
      </dsp:txBody>
      <dsp:txXfrm>
        <a:off x="6302591" y="2191630"/>
        <a:ext cx="1888853" cy="1587829"/>
      </dsp:txXfrm>
    </dsp:sp>
    <dsp:sp modelId="{BD84F2FE-1FD2-4FB2-8A3D-E06CD5EC81EF}">
      <dsp:nvSpPr>
        <dsp:cNvPr id="0" name=""/>
        <dsp:cNvSpPr/>
      </dsp:nvSpPr>
      <dsp:spPr>
        <a:xfrm>
          <a:off x="8401317" y="1226836"/>
          <a:ext cx="944426" cy="72"/>
        </a:xfrm>
        <a:prstGeom prst="rect">
          <a:avLst/>
        </a:prstGeom>
        <a:solidFill>
          <a:schemeClr val="accent5">
            <a:tint val="40000"/>
            <a:alpha val="90000"/>
            <a:hueOff val="14790597"/>
            <a:satOff val="-1078"/>
            <a:lumOff val="-1283"/>
            <a:alphaOff val="0"/>
          </a:schemeClr>
        </a:solidFill>
        <a:ln w="12700" cap="flat" cmpd="sng" algn="ctr">
          <a:solidFill>
            <a:schemeClr val="accent5">
              <a:tint val="40000"/>
              <a:alpha val="90000"/>
              <a:hueOff val="14790597"/>
              <a:satOff val="-1078"/>
              <a:lumOff val="-12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15D705-42F5-4FFE-82A9-7FAEE73AC03A}">
      <dsp:nvSpPr>
        <dsp:cNvPr id="0" name=""/>
        <dsp:cNvSpPr/>
      </dsp:nvSpPr>
      <dsp:spPr>
        <a:xfrm>
          <a:off x="8924358" y="805486"/>
          <a:ext cx="842773" cy="842773"/>
        </a:xfrm>
        <a:prstGeom prst="ellipse">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04" tIns="32704" rIns="32704" bIns="32704" numCol="1" spcCol="1270" anchor="ctr" anchorCtr="0">
          <a:noAutofit/>
        </a:bodyPr>
        <a:lstStyle/>
        <a:p>
          <a:pPr marL="0" lvl="0" indent="0" algn="ctr" defTabSz="1644650">
            <a:lnSpc>
              <a:spcPct val="90000"/>
            </a:lnSpc>
            <a:spcBef>
              <a:spcPct val="0"/>
            </a:spcBef>
            <a:spcAft>
              <a:spcPct val="35000"/>
            </a:spcAft>
            <a:buNone/>
          </a:pPr>
          <a:r>
            <a:rPr lang="en-US" sz="3700" kern="1200"/>
            <a:t>5</a:t>
          </a:r>
        </a:p>
      </dsp:txBody>
      <dsp:txXfrm>
        <a:off x="9047779" y="928907"/>
        <a:ext cx="595931" cy="595931"/>
      </dsp:txXfrm>
    </dsp:sp>
    <dsp:sp modelId="{DC58A61E-E28B-4785-880A-0907C999491C}">
      <dsp:nvSpPr>
        <dsp:cNvPr id="0" name=""/>
        <dsp:cNvSpPr/>
      </dsp:nvSpPr>
      <dsp:spPr>
        <a:xfrm>
          <a:off x="8401317" y="1813859"/>
          <a:ext cx="1888853" cy="1965600"/>
        </a:xfrm>
        <a:prstGeom prst="upArrowCallout">
          <a:avLst>
            <a:gd name="adj1" fmla="val 50000"/>
            <a:gd name="adj2" fmla="val 20000"/>
            <a:gd name="adj3" fmla="val 20000"/>
            <a:gd name="adj4" fmla="val 100000"/>
          </a:avLst>
        </a:prstGeom>
        <a:solidFill>
          <a:schemeClr val="accent5">
            <a:tint val="40000"/>
            <a:alpha val="90000"/>
            <a:hueOff val="17255696"/>
            <a:satOff val="-1258"/>
            <a:lumOff val="-1497"/>
            <a:alphaOff val="0"/>
          </a:schemeClr>
        </a:solidFill>
        <a:ln w="12700" cap="flat" cmpd="sng" algn="ctr">
          <a:solidFill>
            <a:schemeClr val="accent5">
              <a:tint val="40000"/>
              <a:alpha val="90000"/>
              <a:hueOff val="17255696"/>
              <a:satOff val="-1258"/>
              <a:lumOff val="-14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995" tIns="165100" rIns="148995" bIns="165100" numCol="1" spcCol="1270" anchor="t" anchorCtr="0">
          <a:noAutofit/>
        </a:bodyPr>
        <a:lstStyle/>
        <a:p>
          <a:pPr marL="0" lvl="0" indent="0" algn="l" defTabSz="488950">
            <a:lnSpc>
              <a:spcPct val="90000"/>
            </a:lnSpc>
            <a:spcBef>
              <a:spcPct val="0"/>
            </a:spcBef>
            <a:spcAft>
              <a:spcPct val="35000"/>
            </a:spcAft>
            <a:buNone/>
          </a:pPr>
          <a:r>
            <a:rPr lang="en-US" sz="1100" kern="1200"/>
            <a:t>Highway environment is ever changing and requires lot of time to explore all the state.</a:t>
          </a:r>
        </a:p>
      </dsp:txBody>
      <dsp:txXfrm>
        <a:off x="8401317" y="2191630"/>
        <a:ext cx="1888853" cy="15878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319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0888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033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594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77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086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404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873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172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544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03571333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a:extLst>
              <a:ext uri="{FF2B5EF4-FFF2-40B4-BE49-F238E27FC236}">
                <a16:creationId xmlns:a16="http://schemas.microsoft.com/office/drawing/2014/main" id="{6E187208-BD29-4573-B160-4C2831E20AEC}"/>
              </a:ext>
            </a:extLst>
          </p:cNvPr>
          <p:cNvPicPr>
            <a:picLocks noChangeAspect="1"/>
          </p:cNvPicPr>
          <p:nvPr/>
        </p:nvPicPr>
        <p:blipFill rotWithShape="1">
          <a:blip r:embed="rId2"/>
          <a:srcRect l="8057" r="20843"/>
          <a:stretch/>
        </p:blipFill>
        <p:spPr>
          <a:xfrm>
            <a:off x="3207537" y="10"/>
            <a:ext cx="8984463" cy="6857990"/>
          </a:xfrm>
          <a:prstGeom prst="rect">
            <a:avLst/>
          </a:prstGeom>
        </p:spPr>
      </p:pic>
      <p:sp>
        <p:nvSpPr>
          <p:cNvPr id="20"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0810" y="1085193"/>
            <a:ext cx="9199384" cy="2451427"/>
          </a:xfrm>
        </p:spPr>
        <p:txBody>
          <a:bodyPr anchor="b">
            <a:noAutofit/>
          </a:bodyPr>
          <a:lstStyle/>
          <a:p>
            <a:r>
              <a:rPr lang="en-US" sz="3600" b="1">
                <a:ea typeface="+mj-lt"/>
                <a:cs typeface="+mj-lt"/>
              </a:rPr>
              <a:t>Tactical Decision-Making Strategy for Autonomous Driving using Deep Reinforcement Learning Techniques</a:t>
            </a:r>
            <a:endParaRPr lang="en-US" sz="3600">
              <a:ea typeface="+mj-lt"/>
              <a:cs typeface="+mj-lt"/>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fontScale="92500" lnSpcReduction="20000"/>
          </a:bodyPr>
          <a:lstStyle/>
          <a:p>
            <a:r>
              <a:rPr lang="en-US" sz="2000"/>
              <a:t>Team Members</a:t>
            </a:r>
            <a:endParaRPr lang="en-US"/>
          </a:p>
          <a:p>
            <a:r>
              <a:rPr lang="en-US" sz="2000"/>
              <a:t>Sivaranjani Kumar</a:t>
            </a:r>
          </a:p>
          <a:p>
            <a:r>
              <a:rPr lang="en-US" sz="2000"/>
              <a:t>Vigneshkumar Thangarajan</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96D1-967B-418C-9B63-19A4123BB075}"/>
              </a:ext>
            </a:extLst>
          </p:cNvPr>
          <p:cNvSpPr>
            <a:spLocks noGrp="1"/>
          </p:cNvSpPr>
          <p:nvPr>
            <p:ph type="title"/>
          </p:nvPr>
        </p:nvSpPr>
        <p:spPr/>
        <p:txBody>
          <a:bodyPr/>
          <a:lstStyle/>
          <a:p>
            <a:r>
              <a:rPr lang="en-US"/>
              <a:t>The Dueling Network</a:t>
            </a:r>
          </a:p>
        </p:txBody>
      </p:sp>
      <p:pic>
        <p:nvPicPr>
          <p:cNvPr id="4" name="Picture 4" descr="Diagram&#10;&#10;Description automatically generated">
            <a:extLst>
              <a:ext uri="{FF2B5EF4-FFF2-40B4-BE49-F238E27FC236}">
                <a16:creationId xmlns:a16="http://schemas.microsoft.com/office/drawing/2014/main" id="{E4876F7C-9CB2-47D8-9E6F-6B1391B885C6}"/>
              </a:ext>
            </a:extLst>
          </p:cNvPr>
          <p:cNvPicPr>
            <a:picLocks noGrp="1" noChangeAspect="1"/>
          </p:cNvPicPr>
          <p:nvPr>
            <p:ph idx="1"/>
          </p:nvPr>
        </p:nvPicPr>
        <p:blipFill>
          <a:blip r:embed="rId2"/>
          <a:stretch>
            <a:fillRect/>
          </a:stretch>
        </p:blipFill>
        <p:spPr>
          <a:xfrm>
            <a:off x="1115568" y="2597101"/>
            <a:ext cx="10168128" cy="3456021"/>
          </a:xfrm>
        </p:spPr>
      </p:pic>
    </p:spTree>
    <p:extLst>
      <p:ext uri="{BB962C8B-B14F-4D97-AF65-F5344CB8AC3E}">
        <p14:creationId xmlns:p14="http://schemas.microsoft.com/office/powerpoint/2010/main" val="24278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A29F2-34EC-4CB7-84DF-A9BF81F6AE47}"/>
              </a:ext>
            </a:extLst>
          </p:cNvPr>
          <p:cNvSpPr>
            <a:spLocks noGrp="1"/>
          </p:cNvSpPr>
          <p:nvPr>
            <p:ph type="title"/>
          </p:nvPr>
        </p:nvSpPr>
        <p:spPr>
          <a:xfrm>
            <a:off x="411480" y="991443"/>
            <a:ext cx="6907191" cy="1087819"/>
          </a:xfrm>
        </p:spPr>
        <p:txBody>
          <a:bodyPr anchor="b">
            <a:normAutofit/>
          </a:bodyPr>
          <a:lstStyle/>
          <a:p>
            <a:r>
              <a:rPr lang="en-US" sz="3400"/>
              <a:t>Q value function for DDQN</a:t>
            </a:r>
          </a:p>
        </p:txBody>
      </p:sp>
      <p:sp>
        <p:nvSpPr>
          <p:cNvPr id="18" name="Rectangle 2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2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370C451D-FB56-4B00-A33F-B4A0E00A694C}"/>
              </a:ext>
            </a:extLst>
          </p:cNvPr>
          <p:cNvSpPr>
            <a:spLocks noGrp="1"/>
          </p:cNvSpPr>
          <p:nvPr>
            <p:ph idx="1"/>
          </p:nvPr>
        </p:nvSpPr>
        <p:spPr>
          <a:xfrm>
            <a:off x="411480" y="2684095"/>
            <a:ext cx="6237770" cy="3435897"/>
          </a:xfrm>
        </p:spPr>
        <p:txBody>
          <a:bodyPr vert="horz" lIns="91440" tIns="45720" rIns="91440" bIns="45720" rtlCol="0" anchor="t">
            <a:normAutofit/>
          </a:bodyPr>
          <a:lstStyle/>
          <a:p>
            <a:r>
              <a:rPr lang="en-US" sz="1700"/>
              <a:t>Theta – parameters of conv layers</a:t>
            </a:r>
          </a:p>
          <a:p>
            <a:r>
              <a:rPr lang="en-US" sz="1700"/>
              <a:t>Alpha, Beta – parameters of fully connected layers</a:t>
            </a:r>
          </a:p>
          <a:p>
            <a:r>
              <a:rPr lang="en-US" sz="1700"/>
              <a:t>The subtract by mean part also solves the problem of un-identifiability. Thus, we can now recover function V and A separately given Q.</a:t>
            </a:r>
          </a:p>
          <a:p>
            <a:r>
              <a:rPr lang="en-US" sz="1700"/>
              <a:t>This equation is implemented as part of the network and not as a separate algorithm.</a:t>
            </a:r>
          </a:p>
          <a:p>
            <a:r>
              <a:rPr lang="en-US" sz="1700"/>
              <a:t>Thus, we can accommodate this network with any RL model like DDQN, SARSA etc. </a:t>
            </a:r>
          </a:p>
        </p:txBody>
      </p:sp>
      <p:pic>
        <p:nvPicPr>
          <p:cNvPr id="4" name="Picture 4" descr="Text&#10;&#10;Description automatically generated">
            <a:extLst>
              <a:ext uri="{FF2B5EF4-FFF2-40B4-BE49-F238E27FC236}">
                <a16:creationId xmlns:a16="http://schemas.microsoft.com/office/drawing/2014/main" id="{63922291-33F4-45A8-B9A1-DC59DC0DB6FC}"/>
              </a:ext>
            </a:extLst>
          </p:cNvPr>
          <p:cNvPicPr>
            <a:picLocks noChangeAspect="1"/>
          </p:cNvPicPr>
          <p:nvPr/>
        </p:nvPicPr>
        <p:blipFill>
          <a:blip r:embed="rId2"/>
          <a:stretch>
            <a:fillRect/>
          </a:stretch>
        </p:blipFill>
        <p:spPr>
          <a:xfrm>
            <a:off x="6531630" y="2569020"/>
            <a:ext cx="5500522" cy="1992192"/>
          </a:xfrm>
          <a:prstGeom prst="rect">
            <a:avLst/>
          </a:prstGeom>
        </p:spPr>
      </p:pic>
    </p:spTree>
    <p:extLst>
      <p:ext uri="{BB962C8B-B14F-4D97-AF65-F5344CB8AC3E}">
        <p14:creationId xmlns:p14="http://schemas.microsoft.com/office/powerpoint/2010/main" val="136556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4F17-8C68-433B-A880-98265A3ED6C3}"/>
              </a:ext>
            </a:extLst>
          </p:cNvPr>
          <p:cNvSpPr>
            <a:spLocks noGrp="1"/>
          </p:cNvSpPr>
          <p:nvPr>
            <p:ph type="title"/>
          </p:nvPr>
        </p:nvSpPr>
        <p:spPr/>
        <p:txBody>
          <a:bodyPr/>
          <a:lstStyle/>
          <a:p>
            <a:r>
              <a:rPr lang="en-US"/>
              <a:t>Dueling DDQN Hyperparameters</a:t>
            </a:r>
          </a:p>
        </p:txBody>
      </p:sp>
      <p:sp>
        <p:nvSpPr>
          <p:cNvPr id="3" name="Content Placeholder 2">
            <a:extLst>
              <a:ext uri="{FF2B5EF4-FFF2-40B4-BE49-F238E27FC236}">
                <a16:creationId xmlns:a16="http://schemas.microsoft.com/office/drawing/2014/main" id="{91B8400F-CB55-4A63-BA81-12B70898FB65}"/>
              </a:ext>
            </a:extLst>
          </p:cNvPr>
          <p:cNvSpPr>
            <a:spLocks noGrp="1"/>
          </p:cNvSpPr>
          <p:nvPr>
            <p:ph idx="1"/>
          </p:nvPr>
        </p:nvSpPr>
        <p:spPr/>
        <p:txBody>
          <a:bodyPr vert="horz" lIns="91440" tIns="45720" rIns="91440" bIns="45720" rtlCol="0" anchor="t">
            <a:normAutofit fontScale="70000" lnSpcReduction="20000"/>
          </a:bodyPr>
          <a:lstStyle/>
          <a:p>
            <a:r>
              <a:rPr lang="en-US"/>
              <a:t>"gamma": 0.8,</a:t>
            </a:r>
          </a:p>
          <a:p>
            <a:r>
              <a:rPr lang="en-US"/>
              <a:t>"</a:t>
            </a:r>
            <a:r>
              <a:rPr lang="en-US" err="1"/>
              <a:t>n_steps</a:t>
            </a:r>
            <a:r>
              <a:rPr lang="en-US"/>
              <a:t>": 1,</a:t>
            </a:r>
          </a:p>
          <a:p>
            <a:r>
              <a:rPr lang="en-US"/>
              <a:t>"</a:t>
            </a:r>
            <a:r>
              <a:rPr lang="en-US" err="1"/>
              <a:t>batch_size</a:t>
            </a:r>
            <a:r>
              <a:rPr lang="en-US"/>
              <a:t>": 32,</a:t>
            </a:r>
          </a:p>
          <a:p>
            <a:r>
              <a:rPr lang="en-US"/>
              <a:t>"</a:t>
            </a:r>
            <a:r>
              <a:rPr lang="en-US" err="1"/>
              <a:t>memory_capacity</a:t>
            </a:r>
            <a:r>
              <a:rPr lang="en-US"/>
              <a:t>": 15000,</a:t>
            </a:r>
          </a:p>
          <a:p>
            <a:r>
              <a:rPr lang="en-US"/>
              <a:t>"</a:t>
            </a:r>
            <a:r>
              <a:rPr lang="en-US" err="1"/>
              <a:t>target_update</a:t>
            </a:r>
            <a:r>
              <a:rPr lang="en-US"/>
              <a:t>": 50,</a:t>
            </a:r>
          </a:p>
          <a:p>
            <a:r>
              <a:rPr lang="en-US"/>
              <a:t>"exploration"</a:t>
            </a:r>
          </a:p>
          <a:p>
            <a:pPr lvl="1"/>
            <a:r>
              <a:rPr lang="en-US"/>
              <a:t>"method": "</a:t>
            </a:r>
            <a:r>
              <a:rPr lang="en-US" err="1"/>
              <a:t>EpsilonGreedy</a:t>
            </a:r>
            <a:r>
              <a:rPr lang="en-US"/>
              <a:t>",</a:t>
            </a:r>
          </a:p>
          <a:p>
            <a:pPr lvl="1"/>
            <a:r>
              <a:rPr lang="en-US"/>
              <a:t>"tau": 6000,</a:t>
            </a:r>
          </a:p>
          <a:p>
            <a:pPr lvl="1"/>
            <a:r>
              <a:rPr lang="en-US"/>
              <a:t>"temperature": 1.0,</a:t>
            </a:r>
          </a:p>
          <a:p>
            <a:pPr lvl="1"/>
            <a:r>
              <a:rPr lang="en-US"/>
              <a:t>"</a:t>
            </a:r>
            <a:r>
              <a:rPr lang="en-US" err="1"/>
              <a:t>final_temperature</a:t>
            </a:r>
            <a:r>
              <a:rPr lang="en-US"/>
              <a:t>": 0.05</a:t>
            </a:r>
          </a:p>
          <a:p>
            <a:r>
              <a:rPr lang="en-US"/>
              <a:t>"</a:t>
            </a:r>
            <a:r>
              <a:rPr lang="en-US" err="1"/>
              <a:t>loss_function</a:t>
            </a:r>
            <a:r>
              <a:rPr lang="en-US"/>
              <a:t>": "l2"</a:t>
            </a:r>
          </a:p>
          <a:p>
            <a:pPr marL="0" indent="0">
              <a:buNone/>
            </a:pPr>
            <a:endParaRPr lang="en-US"/>
          </a:p>
        </p:txBody>
      </p:sp>
    </p:spTree>
    <p:extLst>
      <p:ext uri="{BB962C8B-B14F-4D97-AF65-F5344CB8AC3E}">
        <p14:creationId xmlns:p14="http://schemas.microsoft.com/office/powerpoint/2010/main" val="933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DA851-5654-402F-A868-1CEDD5D1DB7F}"/>
              </a:ext>
            </a:extLst>
          </p:cNvPr>
          <p:cNvSpPr>
            <a:spLocks noGrp="1"/>
          </p:cNvSpPr>
          <p:nvPr>
            <p:ph type="title"/>
          </p:nvPr>
        </p:nvSpPr>
        <p:spPr>
          <a:xfrm>
            <a:off x="477981" y="1122363"/>
            <a:ext cx="3596071" cy="3261105"/>
          </a:xfrm>
        </p:spPr>
        <p:txBody>
          <a:bodyPr vert="horz" lIns="91440" tIns="45720" rIns="91440" bIns="45720" rtlCol="0" anchor="b">
            <a:normAutofit/>
          </a:bodyPr>
          <a:lstStyle/>
          <a:p>
            <a:r>
              <a:rPr lang="en-US" sz="4800"/>
              <a:t>Dueling Network Implemention</a:t>
            </a:r>
          </a:p>
        </p:txBody>
      </p:sp>
      <p:sp>
        <p:nvSpPr>
          <p:cNvPr id="10"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text, application&#10;&#10;Description automatically generated">
            <a:extLst>
              <a:ext uri="{FF2B5EF4-FFF2-40B4-BE49-F238E27FC236}">
                <a16:creationId xmlns:a16="http://schemas.microsoft.com/office/drawing/2014/main" id="{7528588B-135E-4E74-94AB-1080711BA6D1}"/>
              </a:ext>
            </a:extLst>
          </p:cNvPr>
          <p:cNvPicPr>
            <a:picLocks noGrp="1" noChangeAspect="1"/>
          </p:cNvPicPr>
          <p:nvPr>
            <p:ph idx="1"/>
          </p:nvPr>
        </p:nvPicPr>
        <p:blipFill>
          <a:blip r:embed="rId2"/>
          <a:stretch>
            <a:fillRect/>
          </a:stretch>
        </p:blipFill>
        <p:spPr>
          <a:xfrm>
            <a:off x="4088366" y="763552"/>
            <a:ext cx="8064137" cy="5450257"/>
          </a:xfrm>
          <a:prstGeom prst="rect">
            <a:avLst/>
          </a:prstGeom>
        </p:spPr>
      </p:pic>
    </p:spTree>
    <p:extLst>
      <p:ext uri="{BB962C8B-B14F-4D97-AF65-F5344CB8AC3E}">
        <p14:creationId xmlns:p14="http://schemas.microsoft.com/office/powerpoint/2010/main" val="128106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55FC-0918-4841-A3E4-DBFAFBED4F5A}"/>
              </a:ext>
            </a:extLst>
          </p:cNvPr>
          <p:cNvSpPr>
            <a:spLocks noGrp="1"/>
          </p:cNvSpPr>
          <p:nvPr>
            <p:ph type="title"/>
          </p:nvPr>
        </p:nvSpPr>
        <p:spPr/>
        <p:txBody>
          <a:bodyPr/>
          <a:lstStyle/>
          <a:p>
            <a:r>
              <a:rPr lang="en-US"/>
              <a:t>Model Training</a:t>
            </a:r>
          </a:p>
        </p:txBody>
      </p:sp>
      <p:sp>
        <p:nvSpPr>
          <p:cNvPr id="3" name="Content Placeholder 2">
            <a:extLst>
              <a:ext uri="{FF2B5EF4-FFF2-40B4-BE49-F238E27FC236}">
                <a16:creationId xmlns:a16="http://schemas.microsoft.com/office/drawing/2014/main" id="{93068265-B9D5-49F2-BC73-581AEFDA7C83}"/>
              </a:ext>
            </a:extLst>
          </p:cNvPr>
          <p:cNvSpPr>
            <a:spLocks noGrp="1"/>
          </p:cNvSpPr>
          <p:nvPr>
            <p:ph idx="1"/>
          </p:nvPr>
        </p:nvSpPr>
        <p:spPr/>
        <p:txBody>
          <a:bodyPr vert="horz" lIns="91440" tIns="45720" rIns="91440" bIns="45720" rtlCol="0" anchor="t">
            <a:normAutofit fontScale="85000" lnSpcReduction="20000"/>
          </a:bodyPr>
          <a:lstStyle/>
          <a:p>
            <a:r>
              <a:rPr lang="en-US"/>
              <a:t>Training is done in Google colab Pro account for 2000 episodes each for plain DQN and Dueling DQN model.</a:t>
            </a:r>
          </a:p>
          <a:p>
            <a:endParaRPr lang="en-US"/>
          </a:p>
          <a:p>
            <a:r>
              <a:rPr lang="en-US"/>
              <a:t>It takes ~8 hours to train one model.</a:t>
            </a:r>
          </a:p>
          <a:p>
            <a:endParaRPr lang="en-US"/>
          </a:p>
          <a:p>
            <a:r>
              <a:rPr lang="en-US"/>
              <a:t>With plain DQN, we can see in one of the trials the car crashes even after training for 2000 episodes.</a:t>
            </a:r>
          </a:p>
          <a:p>
            <a:endParaRPr lang="en-US"/>
          </a:p>
          <a:p>
            <a:r>
              <a:rPr lang="en-US"/>
              <a:t>The high variance of total rewards is explicitly visible in case of DQN whereas we can see lower variances in case of Dueling DQN, and no crash observed. </a:t>
            </a:r>
          </a:p>
        </p:txBody>
      </p:sp>
    </p:spTree>
    <p:extLst>
      <p:ext uri="{BB962C8B-B14F-4D97-AF65-F5344CB8AC3E}">
        <p14:creationId xmlns:p14="http://schemas.microsoft.com/office/powerpoint/2010/main" val="31715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AB849D-0118-4CC3-B1DC-6CCACF664693}"/>
              </a:ext>
            </a:extLst>
          </p:cNvPr>
          <p:cNvSpPr>
            <a:spLocks noGrp="1"/>
          </p:cNvSpPr>
          <p:nvPr>
            <p:ph type="title"/>
          </p:nvPr>
        </p:nvSpPr>
        <p:spPr>
          <a:xfrm>
            <a:off x="1115568" y="548640"/>
            <a:ext cx="10168128" cy="1179576"/>
          </a:xfrm>
        </p:spPr>
        <p:txBody>
          <a:bodyPr>
            <a:normAutofit/>
          </a:bodyPr>
          <a:lstStyle/>
          <a:p>
            <a:r>
              <a:rPr lang="en-US"/>
              <a:t>Results &amp; Conclusion</a:t>
            </a:r>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52E0402-7CFA-45C8-B448-C5D46002199B}"/>
              </a:ext>
            </a:extLst>
          </p:cNvPr>
          <p:cNvSpPr txBox="1"/>
          <p:nvPr/>
        </p:nvSpPr>
        <p:spPr>
          <a:xfrm>
            <a:off x="7221128" y="6127821"/>
            <a:ext cx="222310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Deep Q-Network</a:t>
            </a:r>
          </a:p>
        </p:txBody>
      </p:sp>
      <p:sp>
        <p:nvSpPr>
          <p:cNvPr id="7" name="TextBox 6">
            <a:extLst>
              <a:ext uri="{FF2B5EF4-FFF2-40B4-BE49-F238E27FC236}">
                <a16:creationId xmlns:a16="http://schemas.microsoft.com/office/drawing/2014/main" id="{85C3C332-683C-4EDA-AB7A-B29C4BB6BB3A}"/>
              </a:ext>
            </a:extLst>
          </p:cNvPr>
          <p:cNvSpPr txBox="1"/>
          <p:nvPr/>
        </p:nvSpPr>
        <p:spPr>
          <a:xfrm>
            <a:off x="9542148" y="618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Dueling Deep Q-Network</a:t>
            </a:r>
          </a:p>
        </p:txBody>
      </p:sp>
      <p:pic>
        <p:nvPicPr>
          <p:cNvPr id="10" name="Picture 13" descr="A picture containing table&#10;&#10;Description automatically generated">
            <a:extLst>
              <a:ext uri="{FF2B5EF4-FFF2-40B4-BE49-F238E27FC236}">
                <a16:creationId xmlns:a16="http://schemas.microsoft.com/office/drawing/2014/main" id="{53574BD9-08C2-431B-819B-D286AC280272}"/>
              </a:ext>
            </a:extLst>
          </p:cNvPr>
          <p:cNvPicPr>
            <a:picLocks noChangeAspect="1"/>
          </p:cNvPicPr>
          <p:nvPr/>
        </p:nvPicPr>
        <p:blipFill>
          <a:blip r:embed="rId2"/>
          <a:stretch>
            <a:fillRect/>
          </a:stretch>
        </p:blipFill>
        <p:spPr>
          <a:xfrm>
            <a:off x="6668121" y="2231693"/>
            <a:ext cx="4471687" cy="1531848"/>
          </a:xfrm>
          <a:prstGeom prst="rect">
            <a:avLst/>
          </a:prstGeom>
        </p:spPr>
      </p:pic>
      <p:sp>
        <p:nvSpPr>
          <p:cNvPr id="14" name="TextBox 13">
            <a:extLst>
              <a:ext uri="{FF2B5EF4-FFF2-40B4-BE49-F238E27FC236}">
                <a16:creationId xmlns:a16="http://schemas.microsoft.com/office/drawing/2014/main" id="{F7047E1B-A24F-4927-81F3-0AC2C8FFAE7C}"/>
              </a:ext>
            </a:extLst>
          </p:cNvPr>
          <p:cNvSpPr txBox="1"/>
          <p:nvPr/>
        </p:nvSpPr>
        <p:spPr>
          <a:xfrm>
            <a:off x="7538057" y="3828098"/>
            <a:ext cx="359349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Snapshot of trained agent in Simulation</a:t>
            </a:r>
          </a:p>
        </p:txBody>
      </p:sp>
      <p:sp>
        <p:nvSpPr>
          <p:cNvPr id="3" name="TextBox 2">
            <a:extLst>
              <a:ext uri="{FF2B5EF4-FFF2-40B4-BE49-F238E27FC236}">
                <a16:creationId xmlns:a16="http://schemas.microsoft.com/office/drawing/2014/main" id="{3EB12D02-412F-47F9-A056-B4AD661FA519}"/>
              </a:ext>
            </a:extLst>
          </p:cNvPr>
          <p:cNvSpPr txBox="1"/>
          <p:nvPr/>
        </p:nvSpPr>
        <p:spPr>
          <a:xfrm>
            <a:off x="938590" y="2704496"/>
            <a:ext cx="530738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After training for 2000 episodes, the simulation results shows that DQN with Dueling network architecture performs better than DQN.</a:t>
            </a:r>
            <a:endParaRPr lang="en-US" b="1"/>
          </a:p>
          <a:p>
            <a:pPr marL="285750" indent="-285750">
              <a:buFont typeface="Arial"/>
              <a:buChar char="•"/>
            </a:pPr>
            <a:endParaRPr lang="en-US"/>
          </a:p>
          <a:p>
            <a:pPr marL="285750" indent="-285750">
              <a:buFont typeface="Arial"/>
              <a:buChar char="•"/>
            </a:pPr>
            <a:r>
              <a:rPr lang="en-US"/>
              <a:t>In future, we can try Noisy DQN model and DQN with Prioritized Experience Replay to see if we can improve the current model performance</a:t>
            </a:r>
          </a:p>
          <a:p>
            <a:pPr marL="285750" indent="-285750">
              <a:buFont typeface="Arial"/>
              <a:buChar char="•"/>
            </a:pPr>
            <a:endParaRPr lang="en-US"/>
          </a:p>
          <a:p>
            <a:endParaRPr lang="en-US"/>
          </a:p>
          <a:p>
            <a:endParaRPr lang="en-US"/>
          </a:p>
          <a:p>
            <a:endParaRPr lang="en-US"/>
          </a:p>
        </p:txBody>
      </p:sp>
      <p:pic>
        <p:nvPicPr>
          <p:cNvPr id="4" name="Picture 7" descr="Chart&#10;&#10;Description automatically generated">
            <a:extLst>
              <a:ext uri="{FF2B5EF4-FFF2-40B4-BE49-F238E27FC236}">
                <a16:creationId xmlns:a16="http://schemas.microsoft.com/office/drawing/2014/main" id="{3A55FA76-B851-4197-A5BF-BBF168F209FD}"/>
              </a:ext>
            </a:extLst>
          </p:cNvPr>
          <p:cNvPicPr>
            <a:picLocks noChangeAspect="1"/>
          </p:cNvPicPr>
          <p:nvPr/>
        </p:nvPicPr>
        <p:blipFill>
          <a:blip r:embed="rId3"/>
          <a:stretch>
            <a:fillRect/>
          </a:stretch>
        </p:blipFill>
        <p:spPr>
          <a:xfrm>
            <a:off x="9339129" y="4216792"/>
            <a:ext cx="2743200" cy="1970921"/>
          </a:xfrm>
          <a:prstGeom prst="rect">
            <a:avLst/>
          </a:prstGeom>
        </p:spPr>
      </p:pic>
      <p:pic>
        <p:nvPicPr>
          <p:cNvPr id="8" name="Picture 11" descr="Chart&#10;&#10;Description automatically generated">
            <a:extLst>
              <a:ext uri="{FF2B5EF4-FFF2-40B4-BE49-F238E27FC236}">
                <a16:creationId xmlns:a16="http://schemas.microsoft.com/office/drawing/2014/main" id="{8DE0181C-8DFC-407D-8FF7-92916EFEBDE2}"/>
              </a:ext>
            </a:extLst>
          </p:cNvPr>
          <p:cNvPicPr>
            <a:picLocks noChangeAspect="1"/>
          </p:cNvPicPr>
          <p:nvPr/>
        </p:nvPicPr>
        <p:blipFill>
          <a:blip r:embed="rId4"/>
          <a:stretch>
            <a:fillRect/>
          </a:stretch>
        </p:blipFill>
        <p:spPr>
          <a:xfrm>
            <a:off x="6533260" y="4262805"/>
            <a:ext cx="2743200" cy="1935866"/>
          </a:xfrm>
          <a:prstGeom prst="rect">
            <a:avLst/>
          </a:prstGeom>
        </p:spPr>
      </p:pic>
    </p:spTree>
    <p:extLst>
      <p:ext uri="{BB962C8B-B14F-4D97-AF65-F5344CB8AC3E}">
        <p14:creationId xmlns:p14="http://schemas.microsoft.com/office/powerpoint/2010/main" val="114795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3EA1-3A31-4F05-BD93-FE9A575868A6}"/>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544496A4-C86B-4BFC-AB26-DBD1CEA9C011}"/>
              </a:ext>
            </a:extLst>
          </p:cNvPr>
          <p:cNvSpPr>
            <a:spLocks noGrp="1"/>
          </p:cNvSpPr>
          <p:nvPr>
            <p:ph idx="1"/>
          </p:nvPr>
        </p:nvSpPr>
        <p:spPr/>
        <p:txBody>
          <a:bodyPr vert="horz" lIns="91440" tIns="45720" rIns="91440" bIns="45720" rtlCol="0" anchor="t">
            <a:normAutofit fontScale="92500" lnSpcReduction="10000"/>
          </a:bodyPr>
          <a:lstStyle/>
          <a:p>
            <a:r>
              <a:rPr lang="en-US" sz="2000">
                <a:ea typeface="+mn-lt"/>
                <a:cs typeface="+mn-lt"/>
              </a:rPr>
              <a:t>[1] Liao, Jiangdong., Liu, Teng., Tang, Xiaolin., Mu, Xingyu., Huang, Bing., &amp; Cao, Dongpu, "Decision-making strategy on Highway for Autonomous Vehicles using Deep Reinforcement Learning"</a:t>
            </a:r>
          </a:p>
          <a:p>
            <a:r>
              <a:rPr lang="en-US" sz="2000"/>
              <a:t>[2] Li, Xin., Xu, Xin., Zuo, Lei, "Reinforcement Learning based overtaking decision-making for highway autonomous driving" in 2015 Sixth International Conference on Intelligent Control and Information Processing (ICICIP)</a:t>
            </a:r>
          </a:p>
          <a:p>
            <a:r>
              <a:rPr lang="en-US" sz="2000">
                <a:ea typeface="+mn-lt"/>
                <a:cs typeface="+mn-lt"/>
              </a:rPr>
              <a:t>[3] L. Edouard, “An environment for autonomous driving decisionmaking,” </a:t>
            </a:r>
            <a:r>
              <a:rPr lang="en-US" sz="2000">
                <a:ea typeface="+mn-lt"/>
                <a:cs typeface="+mn-lt"/>
                <a:hlinkClick r:id="rId2"/>
              </a:rPr>
              <a:t>https://github.com/</a:t>
            </a:r>
            <a:r>
              <a:rPr lang="en-US" sz="2000">
                <a:ea typeface="+mn-lt"/>
                <a:cs typeface="+mn-lt"/>
              </a:rPr>
              <a:t> eleurent/highway-env, GitHub, 2018.</a:t>
            </a:r>
          </a:p>
          <a:p>
            <a:r>
              <a:rPr lang="en-US" sz="2000"/>
              <a:t>[4] </a:t>
            </a:r>
            <a:r>
              <a:rPr lang="en-US" sz="2000">
                <a:ea typeface="+mn-lt"/>
                <a:cs typeface="+mn-lt"/>
              </a:rPr>
              <a:t>M. Zhou, X. Qu, and S. Jin, “On the impact of cooperative autonomous vehicles in improving freeway merging: a modified intelligent driver model-based approach,” IEEE Trans. Intell. Transport. Syst., vol. 18, no. 6, pp. 1422-1428, June 2017</a:t>
            </a:r>
          </a:p>
        </p:txBody>
      </p:sp>
    </p:spTree>
    <p:extLst>
      <p:ext uri="{BB962C8B-B14F-4D97-AF65-F5344CB8AC3E}">
        <p14:creationId xmlns:p14="http://schemas.microsoft.com/office/powerpoint/2010/main" val="106845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519B7B7-84ED-4AB9-8C11-3C86DE0641C3}"/>
              </a:ext>
            </a:extLst>
          </p:cNvPr>
          <p:cNvPicPr>
            <a:picLocks noChangeAspect="1"/>
          </p:cNvPicPr>
          <p:nvPr/>
        </p:nvPicPr>
        <p:blipFill rotWithShape="1">
          <a:blip r:embed="rId2"/>
          <a:srcRect l="5200" r="4" b="4"/>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242FD-835F-49A5-999C-BA51BF98351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 ?</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35103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354908-A5AE-4FE1-8496-71B542C2153C}"/>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a:t>Thank you</a:t>
            </a:r>
          </a:p>
        </p:txBody>
      </p:sp>
      <p:sp>
        <p:nvSpPr>
          <p:cNvPr id="31" name="Rectangle: Rounded Corners 3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44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A6DA9C-3D5C-4A84-8F55-8C31AD5DFFF3}"/>
              </a:ext>
            </a:extLst>
          </p:cNvPr>
          <p:cNvSpPr>
            <a:spLocks noGrp="1"/>
          </p:cNvSpPr>
          <p:nvPr>
            <p:ph type="title"/>
          </p:nvPr>
        </p:nvSpPr>
        <p:spPr>
          <a:xfrm>
            <a:off x="1045029" y="507160"/>
            <a:ext cx="2993571" cy="5438730"/>
          </a:xfrm>
        </p:spPr>
        <p:txBody>
          <a:bodyPr>
            <a:normAutofit/>
          </a:bodyPr>
          <a:lstStyle/>
          <a:p>
            <a:r>
              <a:rPr lang="en-US" sz="3200"/>
              <a:t>Introduction</a:t>
            </a:r>
          </a:p>
        </p:txBody>
      </p:sp>
      <p:sp>
        <p:nvSpPr>
          <p:cNvPr id="69" name="Rectangle 68">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E551506B-E0B0-482E-96F0-C318BF6AAA12}"/>
              </a:ext>
            </a:extLst>
          </p:cNvPr>
          <p:cNvGraphicFramePr>
            <a:graphicFrameLocks noGrp="1"/>
          </p:cNvGraphicFramePr>
          <p:nvPr>
            <p:ph idx="1"/>
            <p:extLst>
              <p:ext uri="{D42A27DB-BD31-4B8C-83A1-F6EECF244321}">
                <p14:modId xmlns:p14="http://schemas.microsoft.com/office/powerpoint/2010/main" val="3929762276"/>
              </p:ext>
            </p:extLst>
          </p:nvPr>
        </p:nvGraphicFramePr>
        <p:xfrm>
          <a:off x="4598851" y="366921"/>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68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80A00-FABB-414D-AF60-A650B32C5661}"/>
              </a:ext>
            </a:extLst>
          </p:cNvPr>
          <p:cNvSpPr>
            <a:spLocks noGrp="1"/>
          </p:cNvSpPr>
          <p:nvPr>
            <p:ph type="title"/>
          </p:nvPr>
        </p:nvSpPr>
        <p:spPr>
          <a:xfrm>
            <a:off x="429768" y="411480"/>
            <a:ext cx="11201400" cy="1106424"/>
          </a:xfrm>
        </p:spPr>
        <p:txBody>
          <a:bodyPr>
            <a:normAutofit/>
          </a:bodyPr>
          <a:lstStyle/>
          <a:p>
            <a:r>
              <a:rPr lang="en-US" sz="3600"/>
              <a:t>Reinforcement Learning Terminologies</a:t>
            </a:r>
          </a:p>
        </p:txBody>
      </p:sp>
      <p:sp>
        <p:nvSpPr>
          <p:cNvPr id="33" name="Rectangle 3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diagram, schematic&#10;&#10;Description automatically generated">
            <a:extLst>
              <a:ext uri="{FF2B5EF4-FFF2-40B4-BE49-F238E27FC236}">
                <a16:creationId xmlns:a16="http://schemas.microsoft.com/office/drawing/2014/main" id="{82F1D70A-1E05-4702-A4EB-A7ED60EBDDAF}"/>
              </a:ext>
            </a:extLst>
          </p:cNvPr>
          <p:cNvPicPr>
            <a:picLocks noChangeAspect="1"/>
          </p:cNvPicPr>
          <p:nvPr/>
        </p:nvPicPr>
        <p:blipFill>
          <a:blip r:embed="rId2"/>
          <a:stretch>
            <a:fillRect/>
          </a:stretch>
        </p:blipFill>
        <p:spPr>
          <a:xfrm>
            <a:off x="357197" y="2369027"/>
            <a:ext cx="6690457" cy="3217225"/>
          </a:xfrm>
          <a:prstGeom prst="rect">
            <a:avLst/>
          </a:prstGeom>
        </p:spPr>
      </p:pic>
      <p:sp useBgFill="1">
        <p:nvSpPr>
          <p:cNvPr id="35" name="Rectangle 3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0362F16-D59C-4406-A659-3D29DFB5E9F9}"/>
              </a:ext>
            </a:extLst>
          </p:cNvPr>
          <p:cNvSpPr>
            <a:spLocks noGrp="1"/>
          </p:cNvSpPr>
          <p:nvPr>
            <p:ph idx="1"/>
          </p:nvPr>
        </p:nvSpPr>
        <p:spPr>
          <a:xfrm>
            <a:off x="7581943" y="2020824"/>
            <a:ext cx="4090096" cy="3959352"/>
          </a:xfrm>
        </p:spPr>
        <p:txBody>
          <a:bodyPr vert="horz" lIns="91440" tIns="45720" rIns="91440" bIns="45720" rtlCol="0" anchor="ctr">
            <a:normAutofit/>
          </a:bodyPr>
          <a:lstStyle/>
          <a:p>
            <a:pPr>
              <a:lnSpc>
                <a:spcPct val="100000"/>
              </a:lnSpc>
            </a:pPr>
            <a:r>
              <a:rPr lang="en-US" sz="1600">
                <a:ea typeface="+mn-lt"/>
                <a:cs typeface="+mn-lt"/>
              </a:rPr>
              <a:t>Environment – Highway-env</a:t>
            </a:r>
            <a:endParaRPr lang="en-US" sz="1600"/>
          </a:p>
          <a:p>
            <a:pPr>
              <a:lnSpc>
                <a:spcPct val="100000"/>
              </a:lnSpc>
            </a:pPr>
            <a:r>
              <a:rPr lang="en-US" sz="1600"/>
              <a:t>Agent – Ego Vehicle </a:t>
            </a:r>
            <a:endParaRPr lang="en-US"/>
          </a:p>
          <a:p>
            <a:pPr>
              <a:lnSpc>
                <a:spcPct val="100000"/>
              </a:lnSpc>
            </a:pPr>
            <a:r>
              <a:rPr lang="en-US" sz="1600"/>
              <a:t>Action - Lane Left, Lane Right. Idle, Faster, Slower.</a:t>
            </a:r>
          </a:p>
          <a:p>
            <a:pPr>
              <a:lnSpc>
                <a:spcPct val="100000"/>
              </a:lnSpc>
            </a:pPr>
            <a:r>
              <a:rPr lang="en-US" sz="1600"/>
              <a:t>Observation - Environment emits the observation Ot+1 and received by agent Ot</a:t>
            </a:r>
          </a:p>
          <a:p>
            <a:pPr>
              <a:lnSpc>
                <a:spcPct val="100000"/>
              </a:lnSpc>
            </a:pPr>
            <a:r>
              <a:rPr lang="en-US" sz="1600"/>
              <a:t>Reward – Positive value for  avoiding collision (1) and negative value for collision (-1).</a:t>
            </a:r>
          </a:p>
        </p:txBody>
      </p:sp>
    </p:spTree>
    <p:extLst>
      <p:ext uri="{BB962C8B-B14F-4D97-AF65-F5344CB8AC3E}">
        <p14:creationId xmlns:p14="http://schemas.microsoft.com/office/powerpoint/2010/main" val="71834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F310D0-FD69-4C73-BA46-FB5FF8492116}"/>
              </a:ext>
            </a:extLst>
          </p:cNvPr>
          <p:cNvSpPr>
            <a:spLocks noGrp="1"/>
          </p:cNvSpPr>
          <p:nvPr>
            <p:ph type="title"/>
          </p:nvPr>
        </p:nvSpPr>
        <p:spPr>
          <a:xfrm>
            <a:off x="5513816" y="978408"/>
            <a:ext cx="6003511" cy="1106424"/>
          </a:xfrm>
        </p:spPr>
        <p:txBody>
          <a:bodyPr>
            <a:normAutofit/>
          </a:bodyPr>
          <a:lstStyle/>
          <a:p>
            <a:r>
              <a:rPr lang="en-US" sz="2800"/>
              <a:t>Highway Environment</a:t>
            </a:r>
          </a:p>
        </p:txBody>
      </p:sp>
      <p:pic>
        <p:nvPicPr>
          <p:cNvPr id="3" name="Picture 4" descr="Text&#10;&#10;Description automatically generated">
            <a:extLst>
              <a:ext uri="{FF2B5EF4-FFF2-40B4-BE49-F238E27FC236}">
                <a16:creationId xmlns:a16="http://schemas.microsoft.com/office/drawing/2014/main" id="{22026CF2-C473-4921-A952-3582928B557C}"/>
              </a:ext>
            </a:extLst>
          </p:cNvPr>
          <p:cNvPicPr>
            <a:picLocks noChangeAspect="1"/>
          </p:cNvPicPr>
          <p:nvPr/>
        </p:nvPicPr>
        <p:blipFill>
          <a:blip r:embed="rId2"/>
          <a:stretch>
            <a:fillRect/>
          </a:stretch>
        </p:blipFill>
        <p:spPr>
          <a:xfrm>
            <a:off x="555630" y="3804991"/>
            <a:ext cx="3829257" cy="2651760"/>
          </a:xfrm>
          <a:prstGeom prst="rect">
            <a:avLst/>
          </a:prstGeom>
        </p:spPr>
      </p:pic>
      <p:sp>
        <p:nvSpPr>
          <p:cNvPr id="24" name="Rectangle 23">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text, application&#10;&#10;Description automatically generated">
            <a:extLst>
              <a:ext uri="{FF2B5EF4-FFF2-40B4-BE49-F238E27FC236}">
                <a16:creationId xmlns:a16="http://schemas.microsoft.com/office/drawing/2014/main" id="{ED12C4D4-2815-4F72-AC11-48FC9ABB82BE}"/>
              </a:ext>
            </a:extLst>
          </p:cNvPr>
          <p:cNvPicPr>
            <a:picLocks noChangeAspect="1"/>
          </p:cNvPicPr>
          <p:nvPr/>
        </p:nvPicPr>
        <p:blipFill>
          <a:blip r:embed="rId3"/>
          <a:stretch>
            <a:fillRect/>
          </a:stretch>
        </p:blipFill>
        <p:spPr>
          <a:xfrm>
            <a:off x="922265" y="888926"/>
            <a:ext cx="3092431" cy="2651760"/>
          </a:xfrm>
          <a:prstGeom prst="rect">
            <a:avLst/>
          </a:prstGeom>
        </p:spPr>
      </p:pic>
      <p:sp>
        <p:nvSpPr>
          <p:cNvPr id="8" name="Content Placeholder 7">
            <a:extLst>
              <a:ext uri="{FF2B5EF4-FFF2-40B4-BE49-F238E27FC236}">
                <a16:creationId xmlns:a16="http://schemas.microsoft.com/office/drawing/2014/main" id="{C5B5FE81-3142-4AFB-8B53-CFD4EB94631D}"/>
              </a:ext>
            </a:extLst>
          </p:cNvPr>
          <p:cNvSpPr>
            <a:spLocks noGrp="1"/>
          </p:cNvSpPr>
          <p:nvPr>
            <p:ph idx="1"/>
          </p:nvPr>
        </p:nvSpPr>
        <p:spPr>
          <a:xfrm>
            <a:off x="5516864" y="2126924"/>
            <a:ext cx="6003511" cy="3661228"/>
          </a:xfrm>
        </p:spPr>
        <p:txBody>
          <a:bodyPr vert="horz" lIns="91440" tIns="45720" rIns="91440" bIns="45720" rtlCol="0" anchor="t">
            <a:normAutofit fontScale="92500" lnSpcReduction="10000"/>
          </a:bodyPr>
          <a:lstStyle/>
          <a:p>
            <a:pPr>
              <a:lnSpc>
                <a:spcPct val="100000"/>
              </a:lnSpc>
            </a:pPr>
            <a:r>
              <a:rPr lang="en-US" sz="1300">
                <a:ea typeface="+mn-lt"/>
                <a:cs typeface="+mn-lt"/>
              </a:rPr>
              <a:t>The ego-vehicle is driving on a multilane highway populated with other vehicles. The agent’s main objective is to drive efficiently by following safe maneuvers while avoiding collisions with neighboring vehicles.</a:t>
            </a:r>
            <a:endParaRPr lang="en-US" sz="1300"/>
          </a:p>
          <a:p>
            <a:pPr>
              <a:lnSpc>
                <a:spcPct val="100000"/>
              </a:lnSpc>
            </a:pPr>
            <a:r>
              <a:rPr lang="en-US" sz="1300">
                <a:ea typeface="+mn-lt"/>
                <a:cs typeface="+mn-lt"/>
              </a:rPr>
              <a:t>The vehicle is driving on a straight highway with several lanes, and is rewarded for reaching a high speed, staying on the rightmost lanes and avoiding collisions.</a:t>
            </a:r>
          </a:p>
          <a:p>
            <a:pPr marL="0" indent="0">
              <a:lnSpc>
                <a:spcPct val="100000"/>
              </a:lnSpc>
              <a:buNone/>
            </a:pPr>
            <a:r>
              <a:rPr lang="en-US" sz="1300" b="1">
                <a:ea typeface="+mn-lt"/>
                <a:cs typeface="+mn-lt"/>
              </a:rPr>
              <a:t>   </a:t>
            </a:r>
            <a:r>
              <a:rPr lang="en-US" sz="1300">
                <a:ea typeface="+mn-lt"/>
                <a:cs typeface="+mn-lt"/>
              </a:rPr>
              <a:t> RIGHT_LANE_REWARD</a:t>
            </a:r>
            <a:r>
              <a:rPr lang="en-US" sz="1300" i="1">
                <a:ea typeface="+mn-lt"/>
                <a:cs typeface="+mn-lt"/>
              </a:rPr>
              <a:t>: float= 0.1</a:t>
            </a:r>
          </a:p>
          <a:p>
            <a:pPr>
              <a:lnSpc>
                <a:spcPct val="100000"/>
              </a:lnSpc>
              <a:buNone/>
            </a:pPr>
            <a:r>
              <a:rPr lang="en-US" sz="1300">
                <a:ea typeface="+mn-lt"/>
                <a:cs typeface="+mn-lt"/>
              </a:rPr>
              <a:t>    HIGH_SPEED_REWARD</a:t>
            </a:r>
            <a:r>
              <a:rPr lang="en-US" sz="1300" i="1">
                <a:ea typeface="+mn-lt"/>
                <a:cs typeface="+mn-lt"/>
              </a:rPr>
              <a:t>: float= 0.4</a:t>
            </a:r>
            <a:endParaRPr lang="en-US" sz="1300"/>
          </a:p>
          <a:p>
            <a:pPr>
              <a:lnSpc>
                <a:spcPct val="100000"/>
              </a:lnSpc>
              <a:buNone/>
            </a:pPr>
            <a:r>
              <a:rPr lang="en-US" sz="1300">
                <a:ea typeface="+mn-lt"/>
                <a:cs typeface="+mn-lt"/>
              </a:rPr>
              <a:t>    LANE_CHANGE_REWARD</a:t>
            </a:r>
            <a:r>
              <a:rPr lang="en-US" sz="1300" i="1">
                <a:ea typeface="+mn-lt"/>
                <a:cs typeface="+mn-lt"/>
              </a:rPr>
              <a:t>: float= 0</a:t>
            </a:r>
          </a:p>
          <a:p>
            <a:pPr>
              <a:lnSpc>
                <a:spcPct val="100000"/>
              </a:lnSpc>
              <a:buNone/>
            </a:pPr>
            <a:r>
              <a:rPr lang="en-US" sz="1300" i="1">
                <a:ea typeface="+mn-lt"/>
                <a:cs typeface="+mn-lt"/>
              </a:rPr>
              <a:t>    </a:t>
            </a:r>
            <a:r>
              <a:rPr lang="en-US" sz="1300">
                <a:ea typeface="+mn-lt"/>
                <a:cs typeface="+mn-lt"/>
              </a:rPr>
              <a:t>COLLISION_REWARD</a:t>
            </a:r>
            <a:r>
              <a:rPr lang="en-US" sz="1300" i="1">
                <a:ea typeface="+mn-lt"/>
                <a:cs typeface="+mn-lt"/>
              </a:rPr>
              <a:t>: -1</a:t>
            </a:r>
          </a:p>
          <a:p>
            <a:pPr>
              <a:lnSpc>
                <a:spcPct val="100000"/>
              </a:lnSpc>
            </a:pPr>
            <a:r>
              <a:rPr lang="en-US" sz="1300">
                <a:ea typeface="+mn-lt"/>
                <a:cs typeface="+mn-lt"/>
              </a:rPr>
              <a:t>The observations, actions, rewards and dynamics</a:t>
            </a:r>
            <a:r>
              <a:rPr lang="en-US" sz="1300" u="sng">
                <a:ea typeface="+mn-lt"/>
                <a:cs typeface="+mn-lt"/>
              </a:rPr>
              <a:t> </a:t>
            </a:r>
            <a:r>
              <a:rPr lang="en-US" sz="1300">
                <a:ea typeface="+mn-lt"/>
                <a:cs typeface="+mn-lt"/>
              </a:rPr>
              <a:t>of an environment are parametrized by a configuration, defined as a </a:t>
            </a:r>
            <a:r>
              <a:rPr lang="en-US" sz="1300" b="1">
                <a:ea typeface="+mn-lt"/>
                <a:cs typeface="+mn-lt"/>
              </a:rPr>
              <a:t>config</a:t>
            </a:r>
            <a:r>
              <a:rPr lang="en-US" sz="1300">
                <a:ea typeface="+mn-lt"/>
                <a:cs typeface="+mn-lt"/>
              </a:rPr>
              <a:t> dictionary.</a:t>
            </a:r>
          </a:p>
          <a:p>
            <a:pPr>
              <a:lnSpc>
                <a:spcPct val="100000"/>
              </a:lnSpc>
            </a:pPr>
            <a:r>
              <a:rPr lang="en-US" sz="1300">
                <a:ea typeface="+mn-lt"/>
                <a:cs typeface="+mn-lt"/>
              </a:rPr>
              <a:t>For highway environments, several types of observations can be used. They are defined in the observation module.</a:t>
            </a:r>
          </a:p>
          <a:p>
            <a:pPr>
              <a:lnSpc>
                <a:spcPct val="100000"/>
              </a:lnSpc>
            </a:pPr>
            <a:r>
              <a:rPr lang="en-US" sz="1300"/>
              <a:t>Kinematics, grayscale, occupany grid and  time to collision.</a:t>
            </a:r>
          </a:p>
        </p:txBody>
      </p:sp>
    </p:spTree>
    <p:extLst>
      <p:ext uri="{BB962C8B-B14F-4D97-AF65-F5344CB8AC3E}">
        <p14:creationId xmlns:p14="http://schemas.microsoft.com/office/powerpoint/2010/main" val="327707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0652E4-5E85-49A8-ADD1-EFD554A244B3}"/>
              </a:ext>
            </a:extLst>
          </p:cNvPr>
          <p:cNvSpPr>
            <a:spLocks noGrp="1"/>
          </p:cNvSpPr>
          <p:nvPr>
            <p:ph type="title"/>
          </p:nvPr>
        </p:nvSpPr>
        <p:spPr>
          <a:xfrm>
            <a:off x="5513816" y="978408"/>
            <a:ext cx="6003511" cy="1106424"/>
          </a:xfrm>
        </p:spPr>
        <p:txBody>
          <a:bodyPr>
            <a:normAutofit/>
          </a:bodyPr>
          <a:lstStyle/>
          <a:p>
            <a:r>
              <a:rPr lang="en-US" sz="2800"/>
              <a:t>Driving Behavior</a:t>
            </a:r>
          </a:p>
        </p:txBody>
      </p:sp>
      <p:pic>
        <p:nvPicPr>
          <p:cNvPr id="7" name="Picture 7" descr="A picture containing diagram&#10;&#10;Description automatically generated">
            <a:extLst>
              <a:ext uri="{FF2B5EF4-FFF2-40B4-BE49-F238E27FC236}">
                <a16:creationId xmlns:a16="http://schemas.microsoft.com/office/drawing/2014/main" id="{03BB1966-6D84-4E5F-A697-0772C5AD45FA}"/>
              </a:ext>
            </a:extLst>
          </p:cNvPr>
          <p:cNvPicPr>
            <a:picLocks noChangeAspect="1"/>
          </p:cNvPicPr>
          <p:nvPr/>
        </p:nvPicPr>
        <p:blipFill>
          <a:blip r:embed="rId2"/>
          <a:stretch>
            <a:fillRect/>
          </a:stretch>
        </p:blipFill>
        <p:spPr>
          <a:xfrm>
            <a:off x="822718" y="5062650"/>
            <a:ext cx="3302339" cy="687984"/>
          </a:xfrm>
          <a:prstGeom prst="rect">
            <a:avLst/>
          </a:prstGeom>
        </p:spPr>
      </p:pic>
      <p:sp>
        <p:nvSpPr>
          <p:cNvPr id="37" name="Rectangle 3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graphical user interface&#10;&#10;Description automatically generated">
            <a:extLst>
              <a:ext uri="{FF2B5EF4-FFF2-40B4-BE49-F238E27FC236}">
                <a16:creationId xmlns:a16="http://schemas.microsoft.com/office/drawing/2014/main" id="{C64201CD-A0E1-450A-B214-5E32EBF45515}"/>
              </a:ext>
            </a:extLst>
          </p:cNvPr>
          <p:cNvPicPr>
            <a:picLocks noChangeAspect="1"/>
          </p:cNvPicPr>
          <p:nvPr/>
        </p:nvPicPr>
        <p:blipFill>
          <a:blip r:embed="rId3"/>
          <a:stretch>
            <a:fillRect/>
          </a:stretch>
        </p:blipFill>
        <p:spPr>
          <a:xfrm>
            <a:off x="484052" y="1888161"/>
            <a:ext cx="4230116" cy="3002183"/>
          </a:xfrm>
          <a:prstGeom prst="rect">
            <a:avLst/>
          </a:prstGeom>
        </p:spPr>
      </p:pic>
      <p:sp>
        <p:nvSpPr>
          <p:cNvPr id="3" name="Content Placeholder 2">
            <a:extLst>
              <a:ext uri="{FF2B5EF4-FFF2-40B4-BE49-F238E27FC236}">
                <a16:creationId xmlns:a16="http://schemas.microsoft.com/office/drawing/2014/main" id="{20AD90A3-BB63-444B-811B-50263D7B2E2A}"/>
              </a:ext>
            </a:extLst>
          </p:cNvPr>
          <p:cNvSpPr>
            <a:spLocks noGrp="1"/>
          </p:cNvSpPr>
          <p:nvPr>
            <p:ph idx="1"/>
          </p:nvPr>
        </p:nvSpPr>
        <p:spPr>
          <a:xfrm>
            <a:off x="5516864" y="2141438"/>
            <a:ext cx="6184939" cy="4067628"/>
          </a:xfrm>
        </p:spPr>
        <p:txBody>
          <a:bodyPr vert="horz" lIns="91440" tIns="45720" rIns="91440" bIns="45720" rtlCol="0" anchor="t">
            <a:noAutofit/>
          </a:bodyPr>
          <a:lstStyle/>
          <a:p>
            <a:pPr marL="171450" indent="-171450">
              <a:lnSpc>
                <a:spcPct val="100000"/>
              </a:lnSpc>
            </a:pPr>
            <a:r>
              <a:rPr lang="en-US" sz="1200"/>
              <a:t>The action is executed by the ego vehicle and all other surrounding vehicles exhibit the default behavior for several simulation timesteps and they deigned randomly to create uncertainties in the driving environment.</a:t>
            </a:r>
          </a:p>
          <a:p>
            <a:pPr>
              <a:lnSpc>
                <a:spcPct val="100000"/>
              </a:lnSpc>
            </a:pPr>
            <a:r>
              <a:rPr lang="en-US" sz="1200">
                <a:ea typeface="+mn-lt"/>
                <a:cs typeface="+mn-lt"/>
              </a:rPr>
              <a:t>Hierarchical Motion Controller: To manage the lateral and longitudinal movements of the ego and surrounding vehicles.</a:t>
            </a:r>
          </a:p>
          <a:p>
            <a:pPr lvl="1">
              <a:lnSpc>
                <a:spcPct val="100000"/>
              </a:lnSpc>
            </a:pPr>
            <a:r>
              <a:rPr lang="en-US" sz="1200">
                <a:ea typeface="+mn-lt"/>
                <a:cs typeface="+mn-lt"/>
              </a:rPr>
              <a:t>The upper-level contains two models, which are Intelligent driver model (IDM) and Minimize overall braking induced by lane changes (MOBIL).</a:t>
            </a:r>
          </a:p>
          <a:p>
            <a:pPr lvl="1">
              <a:lnSpc>
                <a:spcPct val="100000"/>
              </a:lnSpc>
            </a:pPr>
            <a:r>
              <a:rPr lang="en-US" sz="1200">
                <a:ea typeface="+mn-lt"/>
                <a:cs typeface="+mn-lt"/>
              </a:rPr>
              <a:t>The lower-level focuses on regulating vehicle velocity and acceleration.</a:t>
            </a:r>
          </a:p>
          <a:p>
            <a:pPr lvl="1">
              <a:lnSpc>
                <a:spcPct val="100000"/>
              </a:lnSpc>
            </a:pPr>
            <a:r>
              <a:rPr lang="en-US" sz="1200"/>
              <a:t>The original speed of the ego vehicle is chosen from [23, 25] m/s.</a:t>
            </a:r>
          </a:p>
          <a:p>
            <a:pPr lvl="1">
              <a:lnSpc>
                <a:spcPct val="100000"/>
              </a:lnSpc>
            </a:pPr>
            <a:r>
              <a:rPr lang="en-US" sz="1200"/>
              <a:t>Maximum speed is 40 m/s.</a:t>
            </a:r>
          </a:p>
          <a:p>
            <a:pPr lvl="1">
              <a:lnSpc>
                <a:spcPct val="100000"/>
              </a:lnSpc>
            </a:pPr>
            <a:r>
              <a:rPr lang="en-US" sz="1200"/>
              <a:t>The length and width of all vehicles are 5m and 2m.</a:t>
            </a:r>
          </a:p>
          <a:p>
            <a:pPr lvl="1">
              <a:lnSpc>
                <a:spcPct val="100000"/>
              </a:lnSpc>
            </a:pPr>
            <a:r>
              <a:rPr lang="en-US" sz="1200"/>
              <a:t>The initial velocity of the surrounding vehicles is randomly chosen from [20, 23] m/s, and their behaviors are manipulated by IDM and MOBIL.</a:t>
            </a:r>
          </a:p>
          <a:p>
            <a:pPr lvl="1">
              <a:lnSpc>
                <a:spcPct val="100000"/>
              </a:lnSpc>
            </a:pPr>
            <a:r>
              <a:rPr lang="en-US" sz="1200"/>
              <a:t>V and a – current speed and acceleration.</a:t>
            </a:r>
          </a:p>
          <a:p>
            <a:pPr lvl="1">
              <a:lnSpc>
                <a:spcPct val="100000"/>
              </a:lnSpc>
            </a:pPr>
            <a:r>
              <a:rPr lang="en-US" sz="1200" err="1"/>
              <a:t>amax</a:t>
            </a:r>
            <a:r>
              <a:rPr lang="en-US" sz="1200"/>
              <a:t> - Desired speed.</a:t>
            </a:r>
          </a:p>
          <a:p>
            <a:pPr lvl="1">
              <a:lnSpc>
                <a:spcPct val="100000"/>
              </a:lnSpc>
            </a:pPr>
            <a:r>
              <a:rPr lang="en-US" sz="1200" err="1"/>
              <a:t>Vtar</a:t>
            </a:r>
            <a:r>
              <a:rPr lang="en-US" sz="1200"/>
              <a:t> and </a:t>
            </a:r>
            <a:r>
              <a:rPr lang="en-US" sz="1200" err="1"/>
              <a:t>dtar</a:t>
            </a:r>
            <a:r>
              <a:rPr lang="en-US" sz="1200"/>
              <a:t> – target velocity and distance</a:t>
            </a:r>
          </a:p>
          <a:p>
            <a:pPr marL="285750" indent="-285750">
              <a:lnSpc>
                <a:spcPct val="100000"/>
              </a:lnSpc>
            </a:pPr>
            <a:endParaRPr lang="en-US" sz="1000"/>
          </a:p>
          <a:p>
            <a:pPr marL="285750" indent="-285750">
              <a:lnSpc>
                <a:spcPct val="100000"/>
              </a:lnSpc>
            </a:pPr>
            <a:endParaRPr lang="en-US" sz="1000"/>
          </a:p>
          <a:p>
            <a:pPr>
              <a:lnSpc>
                <a:spcPct val="100000"/>
              </a:lnSpc>
            </a:pPr>
            <a:endParaRPr lang="en-US" sz="1000"/>
          </a:p>
          <a:p>
            <a:pPr>
              <a:lnSpc>
                <a:spcPct val="100000"/>
              </a:lnSpc>
            </a:pPr>
            <a:endParaRPr lang="en-US" sz="1000"/>
          </a:p>
        </p:txBody>
      </p:sp>
    </p:spTree>
    <p:extLst>
      <p:ext uri="{BB962C8B-B14F-4D97-AF65-F5344CB8AC3E}">
        <p14:creationId xmlns:p14="http://schemas.microsoft.com/office/powerpoint/2010/main" val="388577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2BB78-8106-4287-862B-26C66539672E}"/>
              </a:ext>
            </a:extLst>
          </p:cNvPr>
          <p:cNvSpPr>
            <a:spLocks noGrp="1"/>
          </p:cNvSpPr>
          <p:nvPr>
            <p:ph type="title"/>
          </p:nvPr>
        </p:nvSpPr>
        <p:spPr>
          <a:xfrm>
            <a:off x="841248" y="251312"/>
            <a:ext cx="10506456" cy="1010264"/>
          </a:xfrm>
        </p:spPr>
        <p:txBody>
          <a:bodyPr anchor="ctr">
            <a:normAutofit/>
          </a:bodyPr>
          <a:lstStyle/>
          <a:p>
            <a:r>
              <a:rPr lang="en-US"/>
              <a:t>Motivation to DQN</a:t>
            </a:r>
          </a:p>
        </p:txBody>
      </p:sp>
      <p:sp>
        <p:nvSpPr>
          <p:cNvPr id="25"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id="{ACCE4150-8D99-4C6F-BB27-E91EF5387126}"/>
              </a:ext>
            </a:extLst>
          </p:cNvPr>
          <p:cNvGraphicFramePr>
            <a:graphicFrameLocks noGrp="1"/>
          </p:cNvGraphicFramePr>
          <p:nvPr>
            <p:ph idx="1"/>
            <p:extLst>
              <p:ext uri="{D42A27DB-BD31-4B8C-83A1-F6EECF244321}">
                <p14:modId xmlns:p14="http://schemas.microsoft.com/office/powerpoint/2010/main" val="298792000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16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1B6163-AE12-40C5-B2CE-87FA7E85D3CE}"/>
              </a:ext>
            </a:extLst>
          </p:cNvPr>
          <p:cNvSpPr>
            <a:spLocks noGrp="1"/>
          </p:cNvSpPr>
          <p:nvPr>
            <p:ph type="title"/>
          </p:nvPr>
        </p:nvSpPr>
        <p:spPr>
          <a:xfrm>
            <a:off x="841246" y="978619"/>
            <a:ext cx="5991244" cy="1106424"/>
          </a:xfrm>
        </p:spPr>
        <p:txBody>
          <a:bodyPr>
            <a:normAutofit/>
          </a:bodyPr>
          <a:lstStyle/>
          <a:p>
            <a:r>
              <a:rPr lang="en-US" sz="3200"/>
              <a:t>Deep Q Learning</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C020C55-D3B5-4EF1-9FCA-60585DD5ECCD}"/>
              </a:ext>
            </a:extLst>
          </p:cNvPr>
          <p:cNvSpPr>
            <a:spLocks noGrp="1"/>
          </p:cNvSpPr>
          <p:nvPr>
            <p:ph idx="1"/>
          </p:nvPr>
        </p:nvSpPr>
        <p:spPr>
          <a:xfrm>
            <a:off x="841248" y="2144014"/>
            <a:ext cx="5993892" cy="3989629"/>
          </a:xfrm>
        </p:spPr>
        <p:txBody>
          <a:bodyPr vert="horz" lIns="91440" tIns="45720" rIns="91440" bIns="45720" rtlCol="0" anchor="t">
            <a:normAutofit/>
          </a:bodyPr>
          <a:lstStyle/>
          <a:p>
            <a:pPr>
              <a:lnSpc>
                <a:spcPct val="100000"/>
              </a:lnSpc>
            </a:pPr>
            <a:endParaRPr lang="en-US" sz="1100">
              <a:ea typeface="+mn-lt"/>
              <a:cs typeface="+mn-lt"/>
            </a:endParaRPr>
          </a:p>
          <a:p>
            <a:pPr>
              <a:lnSpc>
                <a:spcPct val="100000"/>
              </a:lnSpc>
            </a:pPr>
            <a:r>
              <a:rPr lang="en-US" sz="1400">
                <a:ea typeface="+mn-lt"/>
                <a:cs typeface="+mn-lt"/>
              </a:rPr>
              <a:t>Q-learning:  Reward projected into future after an action is taken place and its explorations are decoupled from the actions. </a:t>
            </a:r>
          </a:p>
          <a:p>
            <a:pPr>
              <a:lnSpc>
                <a:spcPct val="100000"/>
              </a:lnSpc>
            </a:pPr>
            <a:r>
              <a:rPr lang="en-US" sz="1400">
                <a:ea typeface="+mn-lt"/>
                <a:cs typeface="+mn-lt"/>
              </a:rPr>
              <a:t>Deep Q-learning: Deep Neural networks are the function approximators, where state is given as input and separate outputs for each possible action.</a:t>
            </a:r>
          </a:p>
          <a:p>
            <a:pPr>
              <a:lnSpc>
                <a:spcPct val="100000"/>
              </a:lnSpc>
            </a:pPr>
            <a:r>
              <a:rPr lang="en-US" sz="1400">
                <a:ea typeface="+mn-lt"/>
                <a:cs typeface="+mn-lt"/>
              </a:rPr>
              <a:t>To overcome the non - I.I.D attribute of input data, DQN uses experience replay buffer and target network to predict Q values.</a:t>
            </a:r>
          </a:p>
          <a:p>
            <a:pPr>
              <a:lnSpc>
                <a:spcPct val="100000"/>
              </a:lnSpc>
            </a:pPr>
            <a:r>
              <a:rPr lang="en-US" sz="1400" b="1">
                <a:ea typeface="+mn-lt"/>
                <a:cs typeface="+mn-lt"/>
              </a:rPr>
              <a:t>Experience Replay – </a:t>
            </a:r>
            <a:r>
              <a:rPr lang="en-US" sz="1400">
                <a:ea typeface="+mn-lt"/>
                <a:cs typeface="+mn-lt"/>
              </a:rPr>
              <a:t>It</a:t>
            </a:r>
            <a:r>
              <a:rPr lang="en-US" sz="1400" b="1">
                <a:ea typeface="+mn-lt"/>
                <a:cs typeface="+mn-lt"/>
              </a:rPr>
              <a:t> </a:t>
            </a:r>
            <a:r>
              <a:rPr lang="en-US" sz="1400">
                <a:ea typeface="+mn-lt"/>
                <a:cs typeface="+mn-lt"/>
              </a:rPr>
              <a:t>stores experiences including state transitions, rewards and actions, which are necessary data to perform Q learning, and takes random mini-batches to update neural networks.</a:t>
            </a:r>
            <a:endParaRPr lang="en-US"/>
          </a:p>
          <a:p>
            <a:endParaRPr lang="en-US" sz="1400">
              <a:ea typeface="+mn-lt"/>
              <a:cs typeface="+mn-lt"/>
            </a:endParaRPr>
          </a:p>
          <a:p>
            <a:pPr>
              <a:lnSpc>
                <a:spcPct val="100000"/>
              </a:lnSpc>
            </a:pPr>
            <a:endParaRPr lang="en-US" sz="1400"/>
          </a:p>
          <a:p>
            <a:pPr marL="0" indent="0">
              <a:lnSpc>
                <a:spcPct val="100000"/>
              </a:lnSpc>
              <a:buNone/>
            </a:pPr>
            <a:endParaRPr lang="en-US" sz="1400">
              <a:ea typeface="+mn-lt"/>
              <a:cs typeface="+mn-lt"/>
            </a:endParaRPr>
          </a:p>
          <a:p>
            <a:pPr>
              <a:lnSpc>
                <a:spcPct val="100000"/>
              </a:lnSpc>
            </a:pPr>
            <a:endParaRPr lang="en-US" sz="1400">
              <a:ea typeface="+mn-lt"/>
              <a:cs typeface="+mn-lt"/>
            </a:endParaRPr>
          </a:p>
          <a:p>
            <a:pPr>
              <a:lnSpc>
                <a:spcPct val="100000"/>
              </a:lnSpc>
            </a:pPr>
            <a:endParaRPr lang="en-US" sz="1400"/>
          </a:p>
          <a:p>
            <a:pPr lvl="4">
              <a:lnSpc>
                <a:spcPct val="100000"/>
              </a:lnSpc>
            </a:pPr>
            <a:endParaRPr lang="en-US" sz="1400"/>
          </a:p>
          <a:p>
            <a:pPr lvl="4">
              <a:lnSpc>
                <a:spcPct val="100000"/>
              </a:lnSpc>
            </a:pPr>
            <a:endParaRPr lang="en-US" sz="1400"/>
          </a:p>
          <a:p>
            <a:pPr>
              <a:lnSpc>
                <a:spcPct val="100000"/>
              </a:lnSpc>
            </a:pPr>
            <a:endParaRPr lang="en-US" sz="1100"/>
          </a:p>
          <a:p>
            <a:pPr>
              <a:lnSpc>
                <a:spcPct val="100000"/>
              </a:lnSpc>
            </a:pPr>
            <a:endParaRPr lang="en-US" sz="1100"/>
          </a:p>
        </p:txBody>
      </p:sp>
      <p:pic>
        <p:nvPicPr>
          <p:cNvPr id="4" name="Picture 4" descr="Diagram&#10;&#10;Description automatically generated">
            <a:extLst>
              <a:ext uri="{FF2B5EF4-FFF2-40B4-BE49-F238E27FC236}">
                <a16:creationId xmlns:a16="http://schemas.microsoft.com/office/drawing/2014/main" id="{B90643C0-5354-4937-82B8-EE7B0FF4A5F8}"/>
              </a:ext>
            </a:extLst>
          </p:cNvPr>
          <p:cNvPicPr>
            <a:picLocks noChangeAspect="1"/>
          </p:cNvPicPr>
          <p:nvPr/>
        </p:nvPicPr>
        <p:blipFill>
          <a:blip r:embed="rId2"/>
          <a:stretch>
            <a:fillRect/>
          </a:stretch>
        </p:blipFill>
        <p:spPr>
          <a:xfrm>
            <a:off x="7307281" y="517911"/>
            <a:ext cx="4605656" cy="3179174"/>
          </a:xfrm>
          <a:prstGeom prst="rect">
            <a:avLst/>
          </a:prstGeom>
        </p:spPr>
      </p:pic>
      <p:pic>
        <p:nvPicPr>
          <p:cNvPr id="8" name="Picture 9" descr="Timeline&#10;&#10;Description automatically generated">
            <a:extLst>
              <a:ext uri="{FF2B5EF4-FFF2-40B4-BE49-F238E27FC236}">
                <a16:creationId xmlns:a16="http://schemas.microsoft.com/office/drawing/2014/main" id="{6CD9A9C9-3196-48C3-AD1F-AD9C009AA0E0}"/>
              </a:ext>
            </a:extLst>
          </p:cNvPr>
          <p:cNvPicPr>
            <a:picLocks noChangeAspect="1"/>
          </p:cNvPicPr>
          <p:nvPr/>
        </p:nvPicPr>
        <p:blipFill>
          <a:blip r:embed="rId3"/>
          <a:stretch>
            <a:fillRect/>
          </a:stretch>
        </p:blipFill>
        <p:spPr>
          <a:xfrm>
            <a:off x="7991324" y="4155734"/>
            <a:ext cx="3664857" cy="1696131"/>
          </a:xfrm>
          <a:prstGeom prst="rect">
            <a:avLst/>
          </a:prstGeom>
        </p:spPr>
      </p:pic>
      <p:pic>
        <p:nvPicPr>
          <p:cNvPr id="10" name="Graphic 13" descr="Taxi with solid fill">
            <a:extLst>
              <a:ext uri="{FF2B5EF4-FFF2-40B4-BE49-F238E27FC236}">
                <a16:creationId xmlns:a16="http://schemas.microsoft.com/office/drawing/2014/main" id="{DF87E5F6-D1F8-496E-9BA3-6B63839821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2542" y="4645781"/>
            <a:ext cx="711201" cy="711201"/>
          </a:xfrm>
          <a:prstGeom prst="rect">
            <a:avLst/>
          </a:prstGeom>
        </p:spPr>
      </p:pic>
    </p:spTree>
    <p:extLst>
      <p:ext uri="{BB962C8B-B14F-4D97-AF65-F5344CB8AC3E}">
        <p14:creationId xmlns:p14="http://schemas.microsoft.com/office/powerpoint/2010/main" val="26592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7720-579F-4020-811A-898BB831224F}"/>
              </a:ext>
            </a:extLst>
          </p:cNvPr>
          <p:cNvSpPr>
            <a:spLocks noGrp="1"/>
          </p:cNvSpPr>
          <p:nvPr>
            <p:ph type="title"/>
          </p:nvPr>
        </p:nvSpPr>
        <p:spPr/>
        <p:txBody>
          <a:bodyPr/>
          <a:lstStyle/>
          <a:p>
            <a:r>
              <a:rPr lang="en-US"/>
              <a:t>Double DQN</a:t>
            </a:r>
          </a:p>
        </p:txBody>
      </p:sp>
      <p:sp>
        <p:nvSpPr>
          <p:cNvPr id="3" name="Content Placeholder 2">
            <a:extLst>
              <a:ext uri="{FF2B5EF4-FFF2-40B4-BE49-F238E27FC236}">
                <a16:creationId xmlns:a16="http://schemas.microsoft.com/office/drawing/2014/main" id="{6830A46D-5B2C-4D8E-89F4-5E4122E5BDE8}"/>
              </a:ext>
            </a:extLst>
          </p:cNvPr>
          <p:cNvSpPr>
            <a:spLocks noGrp="1"/>
          </p:cNvSpPr>
          <p:nvPr>
            <p:ph idx="1"/>
          </p:nvPr>
        </p:nvSpPr>
        <p:spPr>
          <a:xfrm>
            <a:off x="1115568" y="2057110"/>
            <a:ext cx="10168128" cy="4492461"/>
          </a:xfrm>
        </p:spPr>
        <p:txBody>
          <a:bodyPr vert="horz" lIns="91440" tIns="45720" rIns="91440" bIns="45720" rtlCol="0" anchor="t">
            <a:normAutofit fontScale="92500" lnSpcReduction="20000"/>
          </a:bodyPr>
          <a:lstStyle/>
          <a:p>
            <a:pPr marL="0" indent="0">
              <a:buNone/>
            </a:pPr>
            <a:endParaRPr lang="en-US" sz="1400"/>
          </a:p>
          <a:p>
            <a:r>
              <a:rPr lang="en-US" sz="1400">
                <a:ea typeface="+mn-lt"/>
                <a:cs typeface="+mn-lt"/>
              </a:rPr>
              <a:t>Since the target Q value continuously changes with each iteration, in DDQN  we have two identical networks – one to learn the Q value and the other to learn the target value.</a:t>
            </a:r>
            <a:endParaRPr lang="en-US" sz="1400"/>
          </a:p>
          <a:p>
            <a:r>
              <a:rPr lang="en-US" sz="1400" b="1">
                <a:ea typeface="+mn-lt"/>
                <a:cs typeface="+mn-lt"/>
              </a:rPr>
              <a:t>Target Network and Prediction network - </a:t>
            </a:r>
            <a:r>
              <a:rPr lang="en-US" sz="1400">
                <a:ea typeface="+mn-lt"/>
                <a:cs typeface="+mn-lt"/>
              </a:rPr>
              <a:t>Using separate network to estimate the target and has the same architecture as function approximator. After c iterations, the parameters from the prediction network are passed to target network. This leads to stable training because it keeps the target functions fixed.</a:t>
            </a:r>
            <a:endParaRPr lang="en-US" sz="1400" b="1">
              <a:ea typeface="+mn-lt"/>
              <a:cs typeface="+mn-lt"/>
            </a:endParaRPr>
          </a:p>
          <a:p>
            <a:pPr marL="0" indent="0">
              <a:buNone/>
            </a:pPr>
            <a:endParaRPr lang="en-US" sz="1400" b="1">
              <a:ea typeface="+mn-lt"/>
              <a:cs typeface="+mn-lt"/>
            </a:endParaRPr>
          </a:p>
          <a:p>
            <a:pPr marL="0" indent="0">
              <a:buNone/>
            </a:pPr>
            <a:endParaRPr lang="en-US" sz="1400" b="1"/>
          </a:p>
          <a:p>
            <a:endParaRPr lang="en-US" sz="1400" b="1"/>
          </a:p>
          <a:p>
            <a:pPr marL="3657600" lvl="8" indent="0">
              <a:buNone/>
            </a:pPr>
            <a:r>
              <a:rPr lang="en-US" sz="1000" b="1"/>
              <a:t>          </a:t>
            </a:r>
            <a:endParaRPr lang="en-US" sz="800" b="1"/>
          </a:p>
          <a:p>
            <a:pPr marL="3657600" lvl="8" indent="0">
              <a:buNone/>
            </a:pPr>
            <a:endParaRPr lang="en-US" sz="1000" b="1"/>
          </a:p>
          <a:p>
            <a:pPr marL="3657600" lvl="8" indent="0">
              <a:buNone/>
            </a:pPr>
            <a:endParaRPr lang="en-US" sz="1000" b="1"/>
          </a:p>
          <a:p>
            <a:pPr marL="3657600" lvl="8" indent="0">
              <a:buNone/>
            </a:pPr>
            <a:endParaRPr lang="en-US" sz="1000" b="1"/>
          </a:p>
          <a:p>
            <a:pPr marL="3657600" lvl="8" indent="0">
              <a:buNone/>
            </a:pPr>
            <a:r>
              <a:rPr lang="en-US" sz="1000" b="1"/>
              <a:t>Target Network                             Prediction Network</a:t>
            </a:r>
            <a:endParaRPr lang="en-US" sz="800" b="1"/>
          </a:p>
          <a:p>
            <a:pPr marL="3657600" lvl="8" indent="0">
              <a:buNone/>
            </a:pPr>
            <a:endParaRPr lang="en-US" sz="1000" b="1"/>
          </a:p>
          <a:p>
            <a:pPr marL="3657600" lvl="8" indent="0">
              <a:buNone/>
            </a:pPr>
            <a:r>
              <a:rPr lang="en-US" sz="1000"/>
              <a:t>                             </a:t>
            </a:r>
            <a:r>
              <a:rPr lang="en-US" sz="1000" err="1"/>
              <a:t>Paramater</a:t>
            </a:r>
            <a:r>
              <a:rPr lang="en-US" sz="1000"/>
              <a:t> update at every </a:t>
            </a:r>
          </a:p>
          <a:p>
            <a:pPr marL="3657600" lvl="8" indent="0">
              <a:buNone/>
            </a:pPr>
            <a:r>
              <a:rPr lang="en-US" sz="1000"/>
              <a:t>                                        c iterations</a:t>
            </a:r>
          </a:p>
          <a:p>
            <a:pPr marL="3657600" lvl="8" indent="0">
              <a:buNone/>
            </a:pPr>
            <a:endParaRPr lang="en-US" sz="1000"/>
          </a:p>
          <a:p>
            <a:pPr marL="3657600" lvl="8" indent="0">
              <a:buNone/>
            </a:pPr>
            <a:r>
              <a:rPr lang="en-US"/>
              <a:t>                    </a:t>
            </a:r>
          </a:p>
          <a:p>
            <a:pPr marL="3657600" lvl="8" indent="0">
              <a:buNone/>
            </a:pPr>
            <a:r>
              <a:rPr lang="en-US"/>
              <a:t>                        Input</a:t>
            </a:r>
          </a:p>
        </p:txBody>
      </p:sp>
      <p:pic>
        <p:nvPicPr>
          <p:cNvPr id="4" name="Picture 4" descr="A picture containing text&#10;&#10;Description automatically generated">
            <a:extLst>
              <a:ext uri="{FF2B5EF4-FFF2-40B4-BE49-F238E27FC236}">
                <a16:creationId xmlns:a16="http://schemas.microsoft.com/office/drawing/2014/main" id="{AB55505D-33E0-41A8-8217-A0C7E648460A}"/>
              </a:ext>
            </a:extLst>
          </p:cNvPr>
          <p:cNvPicPr>
            <a:picLocks noChangeAspect="1"/>
          </p:cNvPicPr>
          <p:nvPr/>
        </p:nvPicPr>
        <p:blipFill>
          <a:blip r:embed="rId2"/>
          <a:stretch>
            <a:fillRect/>
          </a:stretch>
        </p:blipFill>
        <p:spPr>
          <a:xfrm>
            <a:off x="2245659" y="3661724"/>
            <a:ext cx="5762171" cy="637939"/>
          </a:xfrm>
          <a:prstGeom prst="rect">
            <a:avLst/>
          </a:prstGeom>
        </p:spPr>
      </p:pic>
      <p:pic>
        <p:nvPicPr>
          <p:cNvPr id="5" name="Graphic 5" descr="Arrow Down with solid fill">
            <a:extLst>
              <a:ext uri="{FF2B5EF4-FFF2-40B4-BE49-F238E27FC236}">
                <a16:creationId xmlns:a16="http://schemas.microsoft.com/office/drawing/2014/main" id="{AE3331B3-82A9-4D31-85A6-895AF2B5C7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6762" y="4152295"/>
            <a:ext cx="377373" cy="377373"/>
          </a:xfrm>
          <a:prstGeom prst="rect">
            <a:avLst/>
          </a:prstGeom>
        </p:spPr>
      </p:pic>
      <p:pic>
        <p:nvPicPr>
          <p:cNvPr id="6" name="Graphic 6" descr="Arrow Down with solid fill">
            <a:extLst>
              <a:ext uri="{FF2B5EF4-FFF2-40B4-BE49-F238E27FC236}">
                <a16:creationId xmlns:a16="http://schemas.microsoft.com/office/drawing/2014/main" id="{B46786E8-3C48-4E9A-A61E-79DF37074C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7248" y="4178905"/>
            <a:ext cx="362858" cy="348344"/>
          </a:xfrm>
          <a:prstGeom prst="rect">
            <a:avLst/>
          </a:prstGeom>
        </p:spPr>
      </p:pic>
      <p:pic>
        <p:nvPicPr>
          <p:cNvPr id="7" name="Graphic 7" descr="Arrow Right with solid fill">
            <a:extLst>
              <a:ext uri="{FF2B5EF4-FFF2-40B4-BE49-F238E27FC236}">
                <a16:creationId xmlns:a16="http://schemas.microsoft.com/office/drawing/2014/main" id="{CD16F7D7-2EDF-485B-BDF7-48FD11F8D5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5970211" y="4371219"/>
            <a:ext cx="566057" cy="580571"/>
          </a:xfrm>
          <a:prstGeom prst="rect">
            <a:avLst/>
          </a:prstGeom>
        </p:spPr>
      </p:pic>
      <p:pic>
        <p:nvPicPr>
          <p:cNvPr id="8" name="Graphic 8" descr="Arrow Up with solid fill">
            <a:extLst>
              <a:ext uri="{FF2B5EF4-FFF2-40B4-BE49-F238E27FC236}">
                <a16:creationId xmlns:a16="http://schemas.microsoft.com/office/drawing/2014/main" id="{38D9DEAF-222A-4510-9706-C0D1F97910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020000">
            <a:off x="5107587" y="5245866"/>
            <a:ext cx="787400" cy="908353"/>
          </a:xfrm>
          <a:prstGeom prst="rect">
            <a:avLst/>
          </a:prstGeom>
        </p:spPr>
      </p:pic>
      <p:pic>
        <p:nvPicPr>
          <p:cNvPr id="9" name="Graphic 9" descr="Arrow Right with solid fill">
            <a:extLst>
              <a:ext uri="{FF2B5EF4-FFF2-40B4-BE49-F238E27FC236}">
                <a16:creationId xmlns:a16="http://schemas.microsoft.com/office/drawing/2014/main" id="{8760E7CC-743C-44A3-84DA-3F9229FC2E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8720000">
            <a:off x="6727372" y="5245704"/>
            <a:ext cx="914400" cy="914400"/>
          </a:xfrm>
          <a:prstGeom prst="rect">
            <a:avLst/>
          </a:prstGeom>
        </p:spPr>
      </p:pic>
    </p:spTree>
    <p:extLst>
      <p:ext uri="{BB962C8B-B14F-4D97-AF65-F5344CB8AC3E}">
        <p14:creationId xmlns:p14="http://schemas.microsoft.com/office/powerpoint/2010/main" val="274198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35E02-D647-4651-90E1-42D7D65C7DE9}"/>
              </a:ext>
            </a:extLst>
          </p:cNvPr>
          <p:cNvSpPr>
            <a:spLocks noGrp="1"/>
          </p:cNvSpPr>
          <p:nvPr>
            <p:ph type="title"/>
          </p:nvPr>
        </p:nvSpPr>
        <p:spPr>
          <a:xfrm>
            <a:off x="841248" y="426720"/>
            <a:ext cx="10506456" cy="1919141"/>
          </a:xfrm>
        </p:spPr>
        <p:txBody>
          <a:bodyPr anchor="b">
            <a:normAutofit/>
          </a:bodyPr>
          <a:lstStyle/>
          <a:p>
            <a:r>
              <a:rPr lang="en-US" sz="6000"/>
              <a:t>Dueling DQN Intuition</a:t>
            </a:r>
          </a:p>
        </p:txBody>
      </p:sp>
      <p:sp>
        <p:nvSpPr>
          <p:cNvPr id="6"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9DC094-06FF-4A8D-9B92-1F3105BC6684}"/>
              </a:ext>
            </a:extLst>
          </p:cNvPr>
          <p:cNvSpPr>
            <a:spLocks noGrp="1"/>
          </p:cNvSpPr>
          <p:nvPr>
            <p:ph idx="1"/>
          </p:nvPr>
        </p:nvSpPr>
        <p:spPr>
          <a:xfrm>
            <a:off x="841248" y="3337269"/>
            <a:ext cx="10509504" cy="2905686"/>
          </a:xfrm>
        </p:spPr>
        <p:txBody>
          <a:bodyPr vert="horz" lIns="91440" tIns="45720" rIns="91440" bIns="45720" rtlCol="0" anchor="t">
            <a:normAutofit/>
          </a:bodyPr>
          <a:lstStyle/>
          <a:p>
            <a:pPr>
              <a:lnSpc>
                <a:spcPct val="100000"/>
              </a:lnSpc>
            </a:pPr>
            <a:r>
              <a:rPr lang="en-US" sz="1700"/>
              <a:t>Dueling DQN has two separate network one to estimate the state-value and the other one to estimate the advantages for each action in that state.</a:t>
            </a:r>
          </a:p>
          <a:p>
            <a:pPr>
              <a:lnSpc>
                <a:spcPct val="100000"/>
              </a:lnSpc>
            </a:pPr>
            <a:r>
              <a:rPr lang="en-US" sz="1700"/>
              <a:t>This solves one of the specific problem to this domain. In environments like Atari single agent games and highway environment like this, at most of the states the agent action is not relevant.</a:t>
            </a:r>
          </a:p>
          <a:p>
            <a:pPr>
              <a:lnSpc>
                <a:spcPct val="100000"/>
              </a:lnSpc>
            </a:pPr>
            <a:r>
              <a:rPr lang="en-US" sz="1700"/>
              <a:t>For example, When there are no chance of collision in any lane, the agent action is of least important. Dueling architecture addresses the problem of Q value overshooting and prevents model to learn from high Q values.</a:t>
            </a:r>
          </a:p>
        </p:txBody>
      </p:sp>
    </p:spTree>
    <p:extLst>
      <p:ext uri="{BB962C8B-B14F-4D97-AF65-F5344CB8AC3E}">
        <p14:creationId xmlns:p14="http://schemas.microsoft.com/office/powerpoint/2010/main" val="108708021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AccentBoxVTI</vt:lpstr>
      <vt:lpstr>Tactical Decision-Making Strategy for Autonomous Driving using Deep Reinforcement Learning Techniques</vt:lpstr>
      <vt:lpstr>Introduction</vt:lpstr>
      <vt:lpstr>Reinforcement Learning Terminologies</vt:lpstr>
      <vt:lpstr>Highway Environment</vt:lpstr>
      <vt:lpstr>Driving Behavior</vt:lpstr>
      <vt:lpstr>Motivation to DQN</vt:lpstr>
      <vt:lpstr>Deep Q Learning</vt:lpstr>
      <vt:lpstr>Double DQN</vt:lpstr>
      <vt:lpstr>Dueling DQN Intuition</vt:lpstr>
      <vt:lpstr>The Dueling Network</vt:lpstr>
      <vt:lpstr>Q value function for DDQN</vt:lpstr>
      <vt:lpstr>Dueling DDQN Hyperparameters</vt:lpstr>
      <vt:lpstr>Dueling Network Implemention</vt:lpstr>
      <vt:lpstr>Model Training</vt:lpstr>
      <vt:lpstr>Results &amp; Conclusion</vt:lpstr>
      <vt:lpstr>References</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2020-11-30T20:03:39Z</dcterms:created>
  <dcterms:modified xsi:type="dcterms:W3CDTF">2020-12-09T19:41:50Z</dcterms:modified>
</cp:coreProperties>
</file>