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4679"/>
  </p:normalViewPr>
  <p:slideViewPr>
    <p:cSldViewPr snapToGrid="0">
      <p:cViewPr>
        <p:scale>
          <a:sx n="108" d="100"/>
          <a:sy n="108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61A6-4194-934C-8FEB-1BF5B56F13A9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8F34-4013-1746-8327-CB6FADDB6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8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Version control </a:t>
            </a:r>
            <a:r>
              <a:rPr lang="en-GB" dirty="0">
                <a:sym typeface="Wingdings" pitchFamily="2" charset="2"/>
              </a:rPr>
              <a:t>is a way to manage files / directories, track changes over time and recall previous versions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3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A83E4-85AA-3D55-F303-68879C58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ABA49-2FF2-FD87-3FE4-45B088BA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07971-FB8A-6E57-90C1-A6FA9A30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53B1-A97A-D77D-1AD1-D2A4505A8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98FF-DE52-0C50-D316-C6C48EF3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C016D-F585-35D4-50B6-B72C3389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56F5E-E4C4-426A-7267-4C32D42C2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E4601-89B9-CA04-21F5-ED0BD45F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7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EC69C-034D-D94D-E04E-E49A5A0B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80F85-1B6F-34B4-C763-11541116C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AB050-2584-E7D1-78EC-0404AF90E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AF25-4255-F463-02E6-CA94E91A0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1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A901B-5A7A-76B6-7BB8-12724E89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6D430-37A1-76EC-A3E0-845FAD801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D3335-5AFE-0696-0DF3-221415798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BA924-6C09-9348-8AD5-D9A47C84A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8F34-4013-1746-8327-CB6FADDB698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0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ABFB-C864-D0AE-8DEA-531F8E89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04D2B-5EB4-707A-569D-C604355AC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CB31-0242-C056-0F6B-DE86B8C2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CDF4-A333-88F5-34B4-F2823278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E545-2B90-0849-FA70-A28F55D0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6AAF-9E8D-2BE7-19D8-5684A11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89F0-CBA1-74C9-3127-A31EC063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5C88-B1CC-CFBA-A997-D251FBB8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3AAD-A9B1-6745-3C41-85223554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769C-644D-DB46-617B-6A6F47FF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50864-5CE2-95B9-8EE3-2487C36B5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F2A4-080D-A6A2-C13F-2C5DFB88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AA64-72E4-F598-11F7-1B21AD3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6E70-5057-321F-1BBF-A82E41AC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ECAF-83A2-679F-B7FA-3A6FBD94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E227-9BAF-757F-1BB5-A1AEBF1F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6291-029A-B750-2841-356A56DD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B89A-6307-020C-4F85-2B22A7CB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7652-902E-4202-3B66-E35BC0D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D14-F9D4-C9F7-93DD-FCFBAC3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DD5B-54DE-2A2B-5AA7-D176AEE9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D46B-F42D-3518-B9F7-E790D086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BD12-3622-EC1C-EC81-77FA30E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29F-0B44-B7F7-8B2C-5684049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B42B-7CB5-BB79-D696-2E2473A1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4B4-C444-E64B-3777-572DFAFC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902-3CD0-CE41-19D2-7237C9A85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3781-3C69-A520-3938-C19F6D3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CE3C-12D2-E038-D3BF-017B474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7007-6751-0F35-F622-FF7C07A3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34A0-58E0-C2D5-3FF8-C8D6B2CD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CCFA-C01C-BC15-9F94-A0D1190F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014D-C0FE-A727-5B64-0E65B862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47CD-B49C-CDD4-A148-2C745A1C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AF9B0-8575-1811-D7F7-789220DF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BBBD-DCA4-D898-FC26-75363320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CFF78-7568-3D5B-0C20-9D7DECED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6567D-BC0E-3567-AD50-82CBB513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ADE28-B2E5-0376-38D2-ADC906C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DA52-FBA4-A760-4C18-1C4918B5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53553-8C84-8709-4E80-339EAA83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0FAEF-4747-6128-DC2E-4E1AF29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AEAB-F6AA-1634-36F7-624FD2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851F-2461-8685-7F1A-97FE8B0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F4965-42DA-497D-A26D-A058F8F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2A51-D696-8FAD-019E-28F0D9AF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0EBB-393B-F6BF-8944-9D64F6F7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4839-E13C-DE8D-A553-4D82A17F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D18-E173-AB33-360F-E2078250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67B0-0015-A5E9-9395-E16FC41A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E026-8FD9-B17A-067F-D8D26ED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4775-5127-5618-D938-8713EC7A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339-471F-4C20-6E8E-58EBA325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2A6F-6FB5-483B-E7B0-7B4AAB4B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D146-34F9-97BC-E011-9AB386A6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7F42-8DC2-6D11-EBE2-4B610CA1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D02C-73BC-6B98-A728-D01EE32E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C3B8-9F9B-D7F7-6041-9FB03172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829A8-3685-844E-6DF0-46B623BA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8CD3-E636-58A0-EA04-F57695AE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CB93-DCB5-8F07-4FAB-3BF0A90A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67D4F-DB67-C546-9D5F-B56F1240DF3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8347-0955-9A21-1E11-B1C4B238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F0E8-A704-5D47-29F3-B531958D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C2F7B-3457-104B-A444-F1E889CA9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git-quick-reference-for-beginners/" TargetMode="External"/><Relationship Id="rId7" Type="http://schemas.openxmlformats.org/officeDocument/2006/relationships/hyperlink" Target="https://medium.com/@sachinsoni600517/complete-tutorial-of-git-and-github-for-basic-to-advanced-1dd34d12b90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ultimate-guide-git-github/" TargetMode="External"/><Relationship Id="rId5" Type="http://schemas.openxmlformats.org/officeDocument/2006/relationships/hyperlink" Target="https://www.dataschool.io/how-to-contribute-on-github/" TargetMode="External"/><Relationship Id="rId4" Type="http://schemas.openxmlformats.org/officeDocument/2006/relationships/hyperlink" Target="https://www.dataschool.io/simple-guide-to-forks-in-github-and-gi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825-3C94-14FE-081E-B8AB9EDA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339"/>
            <a:ext cx="9144000" cy="1038612"/>
          </a:xfrm>
        </p:spPr>
        <p:txBody>
          <a:bodyPr/>
          <a:lstStyle/>
          <a:p>
            <a:r>
              <a:rPr lang="en-GB" dirty="0"/>
              <a:t>Quick guide 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BBE7-DA49-D877-584F-41E220692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503" y="5455874"/>
            <a:ext cx="9144000" cy="1038612"/>
          </a:xfrm>
        </p:spPr>
        <p:txBody>
          <a:bodyPr>
            <a:normAutofit/>
          </a:bodyPr>
          <a:lstStyle/>
          <a:p>
            <a:r>
              <a:rPr lang="en-GB" dirty="0"/>
              <a:t>Flash talk</a:t>
            </a:r>
          </a:p>
          <a:p>
            <a:r>
              <a:rPr lang="en-GB" dirty="0"/>
              <a:t>24.10.2024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046DC3A-4045-3123-6456-D475243E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7" y="2607916"/>
            <a:ext cx="3929878" cy="1642168"/>
          </a:xfrm>
          <a:prstGeom prst="rect">
            <a:avLst/>
          </a:prstGeom>
        </p:spPr>
      </p:pic>
      <p:pic>
        <p:nvPicPr>
          <p:cNvPr id="7" name="Picture 6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175BF636-A74B-C65A-3777-19C2A6A8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95" r="21666"/>
          <a:stretch/>
        </p:blipFill>
        <p:spPr>
          <a:xfrm>
            <a:off x="1524000" y="1459134"/>
            <a:ext cx="3540940" cy="39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E53C2-20A8-6374-F0B4-90D7BD0D1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40C8-6ABF-462E-72ED-63116B52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3844-ECBB-6251-363D-44256F17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2. commit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snapshot of changes in the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30E80-8618-A7ED-0364-07061C7989C9}"/>
              </a:ext>
            </a:extLst>
          </p:cNvPr>
          <p:cNvSpPr/>
          <p:nvPr/>
        </p:nvSpPr>
        <p:spPr>
          <a:xfrm>
            <a:off x="12161162" y="2830384"/>
            <a:ext cx="3015394" cy="5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</a:t>
            </a:r>
            <a:r>
              <a:rPr lang="en-IT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–m ”message”</a:t>
            </a:r>
            <a:endParaRPr lang="en-GB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48DC1-D92F-CCC5-DC1A-E111E260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5" y="2442721"/>
            <a:ext cx="6980996" cy="32944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7086A-E7EA-339D-0C1B-A3E496FE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643"/>
          <a:stretch/>
        </p:blipFill>
        <p:spPr>
          <a:xfrm>
            <a:off x="8057628" y="1939907"/>
            <a:ext cx="3680747" cy="43000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DF3A6C-684F-215E-49C6-3D175EE05500}"/>
              </a:ext>
            </a:extLst>
          </p:cNvPr>
          <p:cNvSpPr/>
          <p:nvPr/>
        </p:nvSpPr>
        <p:spPr>
          <a:xfrm>
            <a:off x="6001227" y="3381500"/>
            <a:ext cx="1135844" cy="308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2FCDD-DA72-E7CE-7F65-ECB7135A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D27D-A5BF-C05B-DE72-D3F7979C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9BC-C3E1-1C98-88EA-98F195EE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2. commit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snapshot of changes in the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07DE2-6BF0-D8DA-6649-24EE0183D773}"/>
              </a:ext>
            </a:extLst>
          </p:cNvPr>
          <p:cNvSpPr/>
          <p:nvPr/>
        </p:nvSpPr>
        <p:spPr>
          <a:xfrm>
            <a:off x="0" y="6368692"/>
            <a:ext cx="2300748" cy="48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commit –m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”message”</a:t>
            </a:r>
            <a:endParaRPr lang="en-GB" sz="105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7B26F-3855-A081-C6D8-D6804F9C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9" y="3214356"/>
            <a:ext cx="6528545" cy="15486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83D0A7-7585-8825-6C08-A26009EE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63" y="1986987"/>
            <a:ext cx="4434348" cy="4566061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D263B07-0BCD-4FDE-50F6-4C8E50D68FDB}"/>
              </a:ext>
            </a:extLst>
          </p:cNvPr>
          <p:cNvSpPr/>
          <p:nvPr/>
        </p:nvSpPr>
        <p:spPr>
          <a:xfrm>
            <a:off x="6745934" y="3824275"/>
            <a:ext cx="857449" cy="406717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C843E6-80ED-D4A8-2BE1-C06251ABD1EF}"/>
              </a:ext>
            </a:extLst>
          </p:cNvPr>
          <p:cNvSpPr/>
          <p:nvPr/>
        </p:nvSpPr>
        <p:spPr>
          <a:xfrm>
            <a:off x="7603382" y="5367515"/>
            <a:ext cx="4141313" cy="30841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29392-BAD0-E0F2-E955-F034D687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B4CB-96DE-E171-0BAC-39FE7428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9BA2-54FB-88FD-2C55-6304DBB0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3. branch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separate line of development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latin typeface="Courier" pitchFamily="2" charset="0"/>
              </a:rPr>
              <a:t>master</a:t>
            </a:r>
            <a:r>
              <a:rPr lang="en-GB" sz="2000" dirty="0"/>
              <a:t> / </a:t>
            </a:r>
            <a:r>
              <a:rPr lang="en-GB" sz="2000" dirty="0">
                <a:latin typeface="Courier" pitchFamily="2" charset="0"/>
              </a:rPr>
              <a:t>main</a:t>
            </a:r>
            <a:r>
              <a:rPr lang="en-GB" sz="2000" dirty="0"/>
              <a:t> is the default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5D99B-43FE-2F43-F035-ECA91179FBDE}"/>
              </a:ext>
            </a:extLst>
          </p:cNvPr>
          <p:cNvSpPr/>
          <p:nvPr/>
        </p:nvSpPr>
        <p:spPr>
          <a:xfrm>
            <a:off x="-1" y="5855110"/>
            <a:ext cx="6415549" cy="997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branch	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to list branches</a:t>
            </a:r>
            <a:endParaRPr lang="en-IT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checkout –b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to create a new branch and switch to it</a:t>
            </a:r>
          </a:p>
          <a:p>
            <a:endParaRPr lang="en-IT" sz="105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branch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creates a branch</a:t>
            </a:r>
            <a:endParaRPr lang="en-IT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 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checkout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switch to the new branch</a:t>
            </a:r>
            <a:endParaRPr lang="en-GB" sz="1050" b="1" dirty="0"/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A2AA7E66-4847-0246-51C6-29688581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21" y="2865378"/>
            <a:ext cx="4516695" cy="231433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AB9089-7A17-D976-90D1-5D9FAFD6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153"/>
          <a:stretch/>
        </p:blipFill>
        <p:spPr>
          <a:xfrm>
            <a:off x="7905137" y="2152488"/>
            <a:ext cx="3959737" cy="3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FFD7-4424-004A-081B-FE6A258F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6933-5479-6BED-1C3A-8C90BA0D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F80-7717-05E3-60F1-B8C2D4FD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4. clone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local copy of a remote repository</a:t>
            </a:r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BE4BC-D267-C624-8D76-18C66B6A9206}"/>
              </a:ext>
            </a:extLst>
          </p:cNvPr>
          <p:cNvSpPr/>
          <p:nvPr/>
        </p:nvSpPr>
        <p:spPr>
          <a:xfrm>
            <a:off x="0" y="6492874"/>
            <a:ext cx="1710814" cy="35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clone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&lt;url&gt;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53DCF5-3B01-9A08-A4D5-4F421969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55" y="2160224"/>
            <a:ext cx="7068669" cy="438913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EDBE1D0-5344-A843-353F-BB2A525C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1" t="4485" r="-1878" b="-4485"/>
          <a:stretch/>
        </p:blipFill>
        <p:spPr>
          <a:xfrm>
            <a:off x="7693802" y="2644813"/>
            <a:ext cx="4170485" cy="402780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219CDB-C76B-7092-7179-5A5B6676C677}"/>
              </a:ext>
            </a:extLst>
          </p:cNvPr>
          <p:cNvSpPr/>
          <p:nvPr/>
        </p:nvSpPr>
        <p:spPr>
          <a:xfrm>
            <a:off x="6696221" y="2546252"/>
            <a:ext cx="899107" cy="4220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EF04-6943-7629-D890-2B395A49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A4DA-ADC3-61EE-A00B-259ECB7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CA5D-6144-8148-BCEB-7AD44A7B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5. fork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copy of someone else’s repository on your account</a:t>
            </a:r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E79F96-C856-27D0-7D10-A41A8E98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63030"/>
            <a:ext cx="10768873" cy="224506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B43554-CD1F-D50E-1B16-4E010C0DBA77}"/>
              </a:ext>
            </a:extLst>
          </p:cNvPr>
          <p:cNvSpPr/>
          <p:nvPr/>
        </p:nvSpPr>
        <p:spPr>
          <a:xfrm>
            <a:off x="8961119" y="3610802"/>
            <a:ext cx="1252025" cy="4220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9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7E17-AC4A-9A80-5030-69EDC1869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269B-94A4-108B-1B75-B969E266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5426-D4A6-4FBF-039F-F7E96E2D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6. pull request (PR)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a request to merge changes from one branch into another 	(usually from a feature branch into the main branch)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AFEFF-E82C-FFBC-EED4-09A1DB5F97E0}"/>
              </a:ext>
            </a:extLst>
          </p:cNvPr>
          <p:cNvSpPr/>
          <p:nvPr/>
        </p:nvSpPr>
        <p:spPr>
          <a:xfrm>
            <a:off x="-1" y="6492874"/>
            <a:ext cx="2715065" cy="35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push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origin branch-name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E0A57D-482D-FB1C-80C6-DEBC9204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2" y="2578845"/>
            <a:ext cx="6061386" cy="37420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78120F-1135-08A7-D069-97EFDE4C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38" y="2578845"/>
            <a:ext cx="4937671" cy="377014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CF74350-3E97-4A52-929D-79B7B723F993}"/>
              </a:ext>
            </a:extLst>
          </p:cNvPr>
          <p:cNvSpPr/>
          <p:nvPr/>
        </p:nvSpPr>
        <p:spPr>
          <a:xfrm>
            <a:off x="6328369" y="4246489"/>
            <a:ext cx="857449" cy="406717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9A98AE-3348-F0AD-7A3C-C5FDDCC170A6}"/>
              </a:ext>
            </a:extLst>
          </p:cNvPr>
          <p:cNvSpPr/>
          <p:nvPr/>
        </p:nvSpPr>
        <p:spPr>
          <a:xfrm>
            <a:off x="9166034" y="3106757"/>
            <a:ext cx="710588" cy="2699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FC517A-B473-D4F8-F162-1CF8F209FE07}"/>
              </a:ext>
            </a:extLst>
          </p:cNvPr>
          <p:cNvSpPr/>
          <p:nvPr/>
        </p:nvSpPr>
        <p:spPr>
          <a:xfrm>
            <a:off x="838200" y="5678972"/>
            <a:ext cx="3388112" cy="3649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96701-68AA-222A-4299-017466D6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238-A5B7-BD04-2EF6-E118052D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65AF-FD7F-AAF3-8B41-1F5EBB87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7. merge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/>
              <a:t>combining changes from one branch into another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816BA-029F-0775-1299-4481A26075F8}"/>
              </a:ext>
            </a:extLst>
          </p:cNvPr>
          <p:cNvSpPr/>
          <p:nvPr/>
        </p:nvSpPr>
        <p:spPr>
          <a:xfrm>
            <a:off x="-1" y="6492874"/>
            <a:ext cx="2293035" cy="359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merge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branch-name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98F29B3-B662-7DDD-958E-E3D952CD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113"/>
            <a:ext cx="5577348" cy="407180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FAA2F8E-063C-27B1-8267-0970D9B9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772" y="2783734"/>
            <a:ext cx="5177213" cy="30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23D3-F2A6-C1A3-D669-76AC683A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523-43F4-9B48-3E57-40E99676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C06-F53E-DA1F-0BE8-A81119F7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0522"/>
            <a:ext cx="52578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8. pull</a:t>
            </a:r>
            <a:br>
              <a:rPr lang="en-GB" sz="2000" dirty="0"/>
            </a:br>
            <a:r>
              <a:rPr lang="en-GB" sz="2000" dirty="0"/>
              <a:t>	fetch and integrate changes from the 	remote repository into your local 	copy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9. staging (area)</a:t>
            </a:r>
            <a:br>
              <a:rPr lang="en-GB" sz="2000" dirty="0"/>
            </a:br>
            <a:r>
              <a:rPr lang="en-GB" sz="2000" dirty="0"/>
              <a:t>	the area where changes are prepared 	before committing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10. push</a:t>
            </a:r>
            <a:br>
              <a:rPr lang="en-GB" dirty="0"/>
            </a:br>
            <a:r>
              <a:rPr lang="en-GB" sz="2000" dirty="0"/>
              <a:t>	sending local commits to the remote 	repository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01B61-E1A9-3A5B-2933-06CF0865A2FA}"/>
              </a:ext>
            </a:extLst>
          </p:cNvPr>
          <p:cNvSpPr/>
          <p:nvPr/>
        </p:nvSpPr>
        <p:spPr>
          <a:xfrm>
            <a:off x="0" y="6032810"/>
            <a:ext cx="2715065" cy="819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pull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add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&lt;file&gt;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push </a:t>
            </a:r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origin branch-name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B17E5-0FB5-AF22-15A7-793BBE23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66" y="2334323"/>
            <a:ext cx="5080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developer&#10;&#10;Description automatically generated with medium confidence">
            <a:extLst>
              <a:ext uri="{FF2B5EF4-FFF2-40B4-BE49-F238E27FC236}">
                <a16:creationId xmlns:a16="http://schemas.microsoft.com/office/drawing/2014/main" id="{5FBD2310-CAB8-DED2-5542-69B98CA4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09"/>
          <a:stretch/>
        </p:blipFill>
        <p:spPr>
          <a:xfrm>
            <a:off x="-106878" y="649207"/>
            <a:ext cx="9726141" cy="5965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93A1AD-C196-9426-BFE1-851073372C9F}"/>
              </a:ext>
            </a:extLst>
          </p:cNvPr>
          <p:cNvSpPr/>
          <p:nvPr/>
        </p:nvSpPr>
        <p:spPr>
          <a:xfrm>
            <a:off x="9100812" y="4690752"/>
            <a:ext cx="3091188" cy="2167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https://www.dataschool.io/git-quick-reference-for-beginners/</a:t>
            </a:r>
            <a:endParaRPr lang="en-GB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https://www.dataschool.io/simple-guide-to-forks-in-github-and-git/</a:t>
            </a:r>
            <a:endParaRPr lang="en-GB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https://www.dataschool.io/how-to-contribute-on-github/</a:t>
            </a:r>
            <a:endParaRPr lang="en-GB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https://www.geeksforgeeks.org/ultimate-guide-git-github/</a:t>
            </a:r>
            <a:endParaRPr lang="en-GB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https://medium.com/@sachinsoni600517/complete-tutorial-of-git-and-github-for-basic-to-advanced-1dd34d12b90b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60F6-60EF-DB01-7BB2-FC5C5559D9C4}"/>
              </a:ext>
            </a:extLst>
          </p:cNvPr>
          <p:cNvSpPr txBox="1"/>
          <p:nvPr/>
        </p:nvSpPr>
        <p:spPr>
          <a:xfrm>
            <a:off x="154380" y="128165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+mj-lt"/>
              </a:rPr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214003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80EA-BB03-FCC1-7B22-C6189553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477-77CF-5205-EA67-D329D193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545"/>
            <a:ext cx="7004538" cy="1325563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distributed</a:t>
            </a:r>
            <a:r>
              <a:rPr lang="en-GB" dirty="0"/>
              <a:t> version-control system</a:t>
            </a:r>
          </a:p>
          <a:p>
            <a:r>
              <a:rPr lang="en-GB" dirty="0"/>
              <a:t>command line </a:t>
            </a:r>
          </a:p>
          <a:p>
            <a:r>
              <a:rPr lang="en-GB" dirty="0"/>
              <a:t>usually pre-installed (Mac / Linux)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A706F5CF-F1C3-9D41-7E2D-9E02512C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311" b="20055"/>
          <a:stretch/>
        </p:blipFill>
        <p:spPr>
          <a:xfrm>
            <a:off x="8446199" y="212055"/>
            <a:ext cx="3307725" cy="27717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504C82-9E97-8431-F8D1-9AC5346F77E6}"/>
              </a:ext>
            </a:extLst>
          </p:cNvPr>
          <p:cNvGrpSpPr/>
          <p:nvPr/>
        </p:nvGrpSpPr>
        <p:grpSpPr>
          <a:xfrm>
            <a:off x="8192857" y="3331907"/>
            <a:ext cx="3307724" cy="3467100"/>
            <a:chOff x="8487825" y="3390900"/>
            <a:chExt cx="3307724" cy="3467100"/>
          </a:xfrm>
        </p:grpSpPr>
        <p:pic>
          <p:nvPicPr>
            <p:cNvPr id="8" name="Picture 7" descr="A diagram of a system&#10;&#10;Description automatically generated">
              <a:extLst>
                <a:ext uri="{FF2B5EF4-FFF2-40B4-BE49-F238E27FC236}">
                  <a16:creationId xmlns:a16="http://schemas.microsoft.com/office/drawing/2014/main" id="{FAF22407-F156-88DB-81CA-C3E45318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311"/>
            <a:stretch/>
          </p:blipFill>
          <p:spPr>
            <a:xfrm>
              <a:off x="8487825" y="3390900"/>
              <a:ext cx="3307724" cy="3467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A8A843-6694-BE9F-ECF3-EB1BCE82EE91}"/>
                </a:ext>
              </a:extLst>
            </p:cNvPr>
            <p:cNvSpPr/>
            <p:nvPr/>
          </p:nvSpPr>
          <p:spPr>
            <a:xfrm>
              <a:off x="8571347" y="6126161"/>
              <a:ext cx="1269611" cy="4607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B457BB1-0D79-B469-3028-A775A4545624}"/>
              </a:ext>
            </a:extLst>
          </p:cNvPr>
          <p:cNvSpPr txBox="1">
            <a:spLocks/>
          </p:cNvSpPr>
          <p:nvPr/>
        </p:nvSpPr>
        <p:spPr>
          <a:xfrm>
            <a:off x="838200" y="3390900"/>
            <a:ext cx="495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GitHub?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2ACC50-E097-5454-D485-6C945FD16163}"/>
              </a:ext>
            </a:extLst>
          </p:cNvPr>
          <p:cNvSpPr txBox="1">
            <a:spLocks/>
          </p:cNvSpPr>
          <p:nvPr/>
        </p:nvSpPr>
        <p:spPr>
          <a:xfrm>
            <a:off x="838200" y="4973320"/>
            <a:ext cx="7004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online application that provides:</a:t>
            </a:r>
          </a:p>
          <a:p>
            <a:pPr lvl="1"/>
            <a:r>
              <a:rPr lang="en-GB" dirty="0"/>
              <a:t>visual interface for </a:t>
            </a:r>
            <a:r>
              <a:rPr lang="en-GB" dirty="0">
                <a:latin typeface="Courier" pitchFamily="2" charset="0"/>
              </a:rPr>
              <a:t>git</a:t>
            </a:r>
          </a:p>
          <a:p>
            <a:pPr lvl="1"/>
            <a:r>
              <a:rPr lang="en-GB" dirty="0"/>
              <a:t>free cloud storage for projects’ code and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53B7-B18E-99A8-98F4-FAF43C2FD322}"/>
              </a:ext>
            </a:extLst>
          </p:cNvPr>
          <p:cNvSpPr txBox="1"/>
          <p:nvPr/>
        </p:nvSpPr>
        <p:spPr>
          <a:xfrm>
            <a:off x="8048524" y="321480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</a:rPr>
              <a:t>Centralized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A69F0-3441-56A6-7DDC-04C92D3CF57A}"/>
              </a:ext>
            </a:extLst>
          </p:cNvPr>
          <p:cNvSpPr txBox="1"/>
          <p:nvPr/>
        </p:nvSpPr>
        <p:spPr>
          <a:xfrm>
            <a:off x="8060931" y="3242578"/>
            <a:ext cx="13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95146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A064-C5E9-68C1-F348-E0E78C71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802"/>
            <a:ext cx="10515600" cy="1325563"/>
          </a:xfrm>
        </p:spPr>
        <p:txBody>
          <a:bodyPr/>
          <a:lstStyle/>
          <a:p>
            <a:r>
              <a:rPr lang="en-GB" dirty="0"/>
              <a:t>Why is GitHub useful?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D52EB4-9932-8E3E-DF45-CEED9D5271CA}"/>
              </a:ext>
            </a:extLst>
          </p:cNvPr>
          <p:cNvSpPr/>
          <p:nvPr/>
        </p:nvSpPr>
        <p:spPr>
          <a:xfrm>
            <a:off x="1106128" y="167364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BF-05B9-6CAF-3890-7CE391F5B8F3}"/>
              </a:ext>
            </a:extLst>
          </p:cNvPr>
          <p:cNvSpPr txBox="1"/>
          <p:nvPr/>
        </p:nvSpPr>
        <p:spPr>
          <a:xfrm>
            <a:off x="3461183" y="1758147"/>
            <a:ext cx="47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No more </a:t>
            </a:r>
            <a:r>
              <a:rPr lang="en-GB" i="1" dirty="0"/>
              <a:t>script</a:t>
            </a:r>
            <a:r>
              <a:rPr lang="en-GB" dirty="0"/>
              <a:t>, </a:t>
            </a:r>
            <a:r>
              <a:rPr lang="en-GB" i="1" dirty="0"/>
              <a:t>script_v2</a:t>
            </a:r>
            <a:r>
              <a:rPr lang="en-GB" dirty="0"/>
              <a:t>, </a:t>
            </a:r>
            <a:r>
              <a:rPr lang="en-GB" i="1" dirty="0" err="1"/>
              <a:t>script_final</a:t>
            </a:r>
            <a:r>
              <a:rPr lang="en-GB" dirty="0"/>
              <a:t>, etc…</a:t>
            </a:r>
          </a:p>
          <a:p>
            <a:pPr marL="285750" indent="-285750">
              <a:buFontTx/>
              <a:buChar char="-"/>
            </a:pPr>
            <a:r>
              <a:rPr lang="en-GB" dirty="0"/>
              <a:t>Can go back to any previous versions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9AE16E-6D04-FCF1-DCEE-8224A79740A3}"/>
              </a:ext>
            </a:extLst>
          </p:cNvPr>
          <p:cNvSpPr/>
          <p:nvPr/>
        </p:nvSpPr>
        <p:spPr>
          <a:xfrm>
            <a:off x="1106128" y="2689152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C99E6-C734-D3C6-69DB-F8D027EE24CE}"/>
              </a:ext>
            </a:extLst>
          </p:cNvPr>
          <p:cNvSpPr txBox="1"/>
          <p:nvPr/>
        </p:nvSpPr>
        <p:spPr>
          <a:xfrm>
            <a:off x="3461183" y="2774275"/>
            <a:ext cx="44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Integrates edits from multiple users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Keeps record of who did what and when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DD40BD-A8AF-3A03-0533-1AFAD8E82727}"/>
              </a:ext>
            </a:extLst>
          </p:cNvPr>
          <p:cNvSpPr/>
          <p:nvPr/>
        </p:nvSpPr>
        <p:spPr>
          <a:xfrm>
            <a:off x="1106128" y="370465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53EB5-10C4-7464-5012-668932147DF0}"/>
              </a:ext>
            </a:extLst>
          </p:cNvPr>
          <p:cNvSpPr txBox="1"/>
          <p:nvPr/>
        </p:nvSpPr>
        <p:spPr>
          <a:xfrm>
            <a:off x="3461183" y="3790403"/>
            <a:ext cx="618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All the scripts and files of your project are in a single place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README.md</a:t>
            </a:r>
            <a:r>
              <a:rPr lang="en-GB" dirty="0"/>
              <a:t> files and Wiki pages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9B7CB5-AAE2-B4B2-5349-41194ACEC3CE}"/>
              </a:ext>
            </a:extLst>
          </p:cNvPr>
          <p:cNvSpPr/>
          <p:nvPr/>
        </p:nvSpPr>
        <p:spPr>
          <a:xfrm>
            <a:off x="1106128" y="5735667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42560-1732-C17B-4C6C-1A1830471A9C}"/>
              </a:ext>
            </a:extLst>
          </p:cNvPr>
          <p:cNvSpPr txBox="1"/>
          <p:nvPr/>
        </p:nvSpPr>
        <p:spPr>
          <a:xfrm>
            <a:off x="3461183" y="5829816"/>
            <a:ext cx="665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Showcase your work to others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Promote your lab’s work and facilitate the use of your pipelines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494AB1-AE15-0237-E62A-50F3943EA16D}"/>
              </a:ext>
            </a:extLst>
          </p:cNvPr>
          <p:cNvSpPr/>
          <p:nvPr/>
        </p:nvSpPr>
        <p:spPr>
          <a:xfrm>
            <a:off x="1106128" y="4720162"/>
            <a:ext cx="2227006" cy="826227"/>
          </a:xfrm>
          <a:prstGeom prst="round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Reproducibility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AE727-986C-1C0F-6558-D08FDA1D52DB}"/>
              </a:ext>
            </a:extLst>
          </p:cNvPr>
          <p:cNvSpPr txBox="1"/>
          <p:nvPr/>
        </p:nvSpPr>
        <p:spPr>
          <a:xfrm>
            <a:off x="3461183" y="4948609"/>
            <a:ext cx="812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You and other researchers can recreate and / or modify any script you created</a:t>
            </a:r>
          </a:p>
        </p:txBody>
      </p:sp>
    </p:spTree>
    <p:extLst>
      <p:ext uri="{BB962C8B-B14F-4D97-AF65-F5344CB8AC3E}">
        <p14:creationId xmlns:p14="http://schemas.microsoft.com/office/powerpoint/2010/main" val="234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6A7242E-C33D-7041-658D-4EBA7892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091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5F605-8F9F-6A0B-7B36-4348781C4F39}"/>
              </a:ext>
            </a:extLst>
          </p:cNvPr>
          <p:cNvSpPr txBox="1"/>
          <p:nvPr/>
        </p:nvSpPr>
        <p:spPr>
          <a:xfrm>
            <a:off x="589556" y="5746071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https://github.com/RLAlab</a:t>
            </a:r>
          </a:p>
        </p:txBody>
      </p:sp>
    </p:spTree>
    <p:extLst>
      <p:ext uri="{BB962C8B-B14F-4D97-AF65-F5344CB8AC3E}">
        <p14:creationId xmlns:p14="http://schemas.microsoft.com/office/powerpoint/2010/main" val="164864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877B1-FBD1-3874-2652-A4AD128E6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899D40-3982-7869-16DF-D29EAF9DE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83" y="1252030"/>
            <a:ext cx="11688433" cy="43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1D6B7E-7E7B-5341-9E12-9DA93FACB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261" y="155536"/>
            <a:ext cx="9062510" cy="4351338"/>
          </a:xfrm>
        </p:spPr>
      </p:pic>
      <p:pic>
        <p:nvPicPr>
          <p:cNvPr id="7" name="Picture 6" descr="A screenshot of a video chat&#10;&#10;Description automatically generated">
            <a:extLst>
              <a:ext uri="{FF2B5EF4-FFF2-40B4-BE49-F238E27FC236}">
                <a16:creationId xmlns:a16="http://schemas.microsoft.com/office/drawing/2014/main" id="{527311D0-0020-6FDC-D489-CCBCBDFF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06874"/>
            <a:ext cx="7772400" cy="22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3EB-1698-EB26-B3A4-FF07D896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B6A4-4C0C-467D-6871-B41B6F65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400" dirty="0"/>
              <a:t>	a project that contains all your files, history,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C1465-BCC9-D41E-D8A6-B87A0EAD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24" y="2274835"/>
            <a:ext cx="9068352" cy="4218039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96C2EB-7645-C929-EACF-DC8067A183F4}"/>
              </a:ext>
            </a:extLst>
          </p:cNvPr>
          <p:cNvSpPr/>
          <p:nvPr/>
        </p:nvSpPr>
        <p:spPr>
          <a:xfrm>
            <a:off x="9334224" y="3163529"/>
            <a:ext cx="1223359" cy="5309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15DFB-31E4-357E-F9A3-FD6F09465D8E}"/>
              </a:ext>
            </a:extLst>
          </p:cNvPr>
          <p:cNvCxnSpPr/>
          <p:nvPr/>
        </p:nvCxnSpPr>
        <p:spPr>
          <a:xfrm flipH="1">
            <a:off x="10612812" y="2713701"/>
            <a:ext cx="619432" cy="4277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9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A9AB-F9AD-2069-1474-6ACE5156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3C3E-9AD6-9C5C-27A7-F99C190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1FC5-EED2-4069-357C-AF020859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000" dirty="0"/>
              <a:t>	a project that contains all your files, history,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75EEA-0CCC-B249-B202-FB7E9DF0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20" y="0"/>
            <a:ext cx="3921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0106F-6719-6BC0-3568-535D0B9E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0C0-672F-BBD7-EFDB-6E52436A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77348" cy="741003"/>
          </a:xfrm>
        </p:spPr>
        <p:txBody>
          <a:bodyPr>
            <a:normAutofit/>
          </a:bodyPr>
          <a:lstStyle/>
          <a:p>
            <a:r>
              <a:rPr lang="en-GB" sz="3600" dirty="0"/>
              <a:t>10 most common </a:t>
            </a: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GB" sz="3600" dirty="0"/>
              <a:t>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EADB-CB23-2ECE-0EB0-E1FBE638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7772400" cy="48791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Repository (repo)</a:t>
            </a:r>
            <a:br>
              <a:rPr lang="en-GB" dirty="0"/>
            </a:br>
            <a:r>
              <a:rPr lang="en-GB" sz="2000" dirty="0"/>
              <a:t>	a project that contains all your files, history, …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8C975F-EE7E-18CB-C814-4A302706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0" y="2394438"/>
            <a:ext cx="7636555" cy="3782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C63646-0F1F-0B4B-6638-AB2583FC9041}"/>
              </a:ext>
            </a:extLst>
          </p:cNvPr>
          <p:cNvSpPr/>
          <p:nvPr/>
        </p:nvSpPr>
        <p:spPr>
          <a:xfrm>
            <a:off x="-29171" y="6116996"/>
            <a:ext cx="1857971" cy="74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mkdir git_guide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cd git_guide</a:t>
            </a:r>
          </a:p>
          <a:p>
            <a:r>
              <a:rPr lang="en-IT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~% </a:t>
            </a:r>
            <a:r>
              <a:rPr lang="en-IT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 init</a:t>
            </a:r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5763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603</Words>
  <Application>Microsoft Macintosh PowerPoint</Application>
  <PresentationFormat>Widescreen</PresentationFormat>
  <Paragraphs>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Courier</vt:lpstr>
      <vt:lpstr>Menlo</vt:lpstr>
      <vt:lpstr>Verdana</vt:lpstr>
      <vt:lpstr>Wingdings</vt:lpstr>
      <vt:lpstr>Office Theme</vt:lpstr>
      <vt:lpstr>Quick guide to </vt:lpstr>
      <vt:lpstr>What is Git?</vt:lpstr>
      <vt:lpstr>Why is GitHub useful?</vt:lpstr>
      <vt:lpstr>PowerPoint Presentation</vt:lpstr>
      <vt:lpstr>PowerPoint Presentation</vt:lpstr>
      <vt:lpstr>PowerPoint Presentation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10 most common git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Giorgia Del Missier - giorgia.delmissier@studio.unibo.it</dc:creator>
  <cp:lastModifiedBy>Giorgia Del Missier - giorgia.delmissier@studio.unibo.it</cp:lastModifiedBy>
  <cp:revision>13</cp:revision>
  <dcterms:created xsi:type="dcterms:W3CDTF">2024-10-23T13:51:41Z</dcterms:created>
  <dcterms:modified xsi:type="dcterms:W3CDTF">2024-10-23T20:26:23Z</dcterms:modified>
</cp:coreProperties>
</file>