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66" r:id="rId4"/>
    <p:sldId id="298" r:id="rId5"/>
    <p:sldId id="258" r:id="rId6"/>
    <p:sldId id="259" r:id="rId7"/>
    <p:sldId id="296" r:id="rId8"/>
    <p:sldId id="297" r:id="rId9"/>
    <p:sldId id="299" r:id="rId10"/>
  </p:sldIdLst>
  <p:sldSz cx="9144000" cy="5143500" type="screen16x9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Press Start 2P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213D0-D5FA-4C66-A64F-18BF98721C07}">
  <a:tblStyle styleId="{65A213D0-D5FA-4C66-A64F-18BF98721C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9279DE-DC94-46B0-9026-0C111808E0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9" autoAdjust="0"/>
    <p:restoredTop sz="95223" autoAdjust="0"/>
  </p:normalViewPr>
  <p:slideViewPr>
    <p:cSldViewPr snapToGrid="0">
      <p:cViewPr varScale="1">
        <p:scale>
          <a:sx n="111" d="100"/>
          <a:sy n="111" d="100"/>
        </p:scale>
        <p:origin x="183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7cd982bd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e7cd982bd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e7cd982bd3_2_2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e7cd982bd3_2_2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e7cd982bd3_2_2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e7cd982bd3_2_2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5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3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03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92" name="Google Shape;92;p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4" name="Google Shape;94;p6"/>
          <p:cNvCxnSpPr/>
          <p:nvPr/>
        </p:nvCxnSpPr>
        <p:spPr>
          <a:xfrm>
            <a:off x="3475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6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96" name="Google Shape;96;p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169250" y="30991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>
            <a:spLocks noGrp="1"/>
          </p:cNvSpPr>
          <p:nvPr>
            <p:ph type="title" hasCustomPrompt="1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 hasCustomPrompt="1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4" hasCustomPrompt="1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0" name="Google Shape;260;p15"/>
          <p:cNvCxnSpPr/>
          <p:nvPr/>
        </p:nvCxnSpPr>
        <p:spPr>
          <a:xfrm>
            <a:off x="1368925" y="-375"/>
            <a:ext cx="0" cy="52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53567" y="1529042"/>
            <a:ext cx="6858900" cy="1406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Snake Game</a:t>
            </a:r>
            <a:br>
              <a:rPr lang="en" sz="2000" dirty="0"/>
            </a:br>
            <a:r>
              <a:rPr lang="en" sz="2000" dirty="0"/>
              <a:t>Reinforcement Learning</a:t>
            </a:r>
            <a:endParaRPr sz="2000"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1139768" y="3330694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sz="1200" dirty="0"/>
              <a:t>Carolina Badano</a:t>
            </a:r>
            <a:endParaRPr sz="1200" dirty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NAKE REAL WORLD Archives – aTrendHub">
            <a:extLst>
              <a:ext uri="{FF2B5EF4-FFF2-40B4-BE49-F238E27FC236}">
                <a16:creationId xmlns:a16="http://schemas.microsoft.com/office/drawing/2014/main" id="{5E400D46-897E-17FF-F640-B24213E4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38" y="4140201"/>
            <a:ext cx="1354124" cy="7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project is composed by 3 main elements</a:t>
            </a:r>
            <a:endParaRPr sz="1800" dirty="0"/>
          </a:p>
        </p:txBody>
      </p:sp>
      <p:sp>
        <p:nvSpPr>
          <p:cNvPr id="737" name="Google Shape;737;p33"/>
          <p:cNvSpPr txBox="1"/>
          <p:nvPr/>
        </p:nvSpPr>
        <p:spPr>
          <a:xfrm>
            <a:off x="626533" y="1288077"/>
            <a:ext cx="2387228" cy="3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code implements the Q-learning-based agent to play the Snake game.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`</a:t>
            </a:r>
            <a:r>
              <a:rPr 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SnakeAgent</a:t>
            </a: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` class manages the agent's interactions with the game environment, utilizing a simple linear neural network for decision-making. The agent learns from experiences, updating both short-term and long-term memory, and get the action. The training loop orchestrates the agent's gameplay, training, and progress monitoring.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737;p33">
            <a:extLst>
              <a:ext uri="{FF2B5EF4-FFF2-40B4-BE49-F238E27FC236}">
                <a16:creationId xmlns:a16="http://schemas.microsoft.com/office/drawing/2014/main" id="{F1C713E8-6AAF-1611-9349-C39AAB45A0B2}"/>
              </a:ext>
            </a:extLst>
          </p:cNvPr>
          <p:cNvSpPr txBox="1"/>
          <p:nvPr/>
        </p:nvSpPr>
        <p:spPr>
          <a:xfrm>
            <a:off x="6130189" y="1305374"/>
            <a:ext cx="2387228" cy="3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Linear QNet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code employs </a:t>
            </a:r>
            <a:r>
              <a:rPr 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PyTorch</a:t>
            </a: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to define the Q-learning neural network model and its associated trainer.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neural network predicts Q-values, the Bellman equation computes target Q-values, the loss function measures the discrepancy between them, and backpropagation updates the neural network parameters to minimize this discrepancy, thus improving the Q-values estimate.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Google Shape;737;p33">
            <a:extLst>
              <a:ext uri="{FF2B5EF4-FFF2-40B4-BE49-F238E27FC236}">
                <a16:creationId xmlns:a16="http://schemas.microsoft.com/office/drawing/2014/main" id="{9AE4555A-B779-B189-C815-4671F1455B0D}"/>
              </a:ext>
            </a:extLst>
          </p:cNvPr>
          <p:cNvSpPr txBox="1"/>
          <p:nvPr/>
        </p:nvSpPr>
        <p:spPr>
          <a:xfrm>
            <a:off x="3378361" y="1305374"/>
            <a:ext cx="2387228" cy="221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code defines the Snake game and its </a:t>
            </a:r>
            <a:r>
              <a:rPr 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Pygame</a:t>
            </a: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-based logic.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game includes methods for initializing, resetting, playing steps, checking collisions, and updating the user interface. It also moves the snake and update the direction based on the action. 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>
            <a:spLocks noGrp="1"/>
          </p:cNvSpPr>
          <p:nvPr>
            <p:ph type="title"/>
          </p:nvPr>
        </p:nvSpPr>
        <p:spPr>
          <a:xfrm>
            <a:off x="1687950" y="613700"/>
            <a:ext cx="5768100" cy="363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Deep Q-Network (DQN)</a:t>
            </a:r>
            <a:endParaRPr sz="1800" dirty="0"/>
          </a:p>
        </p:txBody>
      </p:sp>
      <p:sp>
        <p:nvSpPr>
          <p:cNvPr id="1021" name="Google Shape;1021;p42"/>
          <p:cNvSpPr txBox="1">
            <a:spLocks noGrp="1"/>
          </p:cNvSpPr>
          <p:nvPr>
            <p:ph type="subTitle" idx="1"/>
          </p:nvPr>
        </p:nvSpPr>
        <p:spPr>
          <a:xfrm>
            <a:off x="1687950" y="1229896"/>
            <a:ext cx="5768100" cy="295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DQN is a model-free reinforcement learning algorithm that combines deep learning techniques with Q-learning to acquire an approximation of the Q-function.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Components: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 err="1"/>
              <a:t>Linear_Qnet</a:t>
            </a:r>
            <a:r>
              <a:rPr lang="en-US" sz="1300" dirty="0"/>
              <a:t>, it defines the neural network architecture used for the Q-learning.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 err="1"/>
              <a:t>Qtrainer</a:t>
            </a:r>
            <a:r>
              <a:rPr lang="en-US" sz="1300" dirty="0"/>
              <a:t>, it is responsible for training the Q-network.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Optimization</a:t>
            </a:r>
            <a:r>
              <a:rPr lang="en-US" sz="1300" dirty="0"/>
              <a:t>, it uses Adam optimizer and Mean Squared Error loss as loss function.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Learning and training</a:t>
            </a:r>
            <a:r>
              <a:rPr lang="en-US" sz="1300" dirty="0"/>
              <a:t>, the model learns to approximate the Q-values and training is performed iteratively by sampling experiences from the environment and updating the Q-values to minimize the error between the predicted Q-values and the target Q-values.</a:t>
            </a:r>
            <a:endParaRPr sz="1300" dirty="0"/>
          </a:p>
        </p:txBody>
      </p:sp>
      <p:grpSp>
        <p:nvGrpSpPr>
          <p:cNvPr id="1026" name="Google Shape;1026;p42"/>
          <p:cNvGrpSpPr/>
          <p:nvPr/>
        </p:nvGrpSpPr>
        <p:grpSpPr>
          <a:xfrm rot="10800000" flipH="1">
            <a:off x="703550" y="3419658"/>
            <a:ext cx="238275" cy="1723842"/>
            <a:chOff x="474950" y="-375"/>
            <a:chExt cx="238275" cy="940500"/>
          </a:xfrm>
        </p:grpSpPr>
        <p:cxnSp>
          <p:nvCxnSpPr>
            <p:cNvPr id="1027" name="Google Shape;1027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49" name="Google Shape;1049;p42"/>
          <p:cNvCxnSpPr/>
          <p:nvPr/>
        </p:nvCxnSpPr>
        <p:spPr>
          <a:xfrm>
            <a:off x="7750050" y="3994600"/>
            <a:ext cx="0" cy="114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0" name="Google Shape;1050;p42"/>
          <p:cNvGrpSpPr/>
          <p:nvPr/>
        </p:nvGrpSpPr>
        <p:grpSpPr>
          <a:xfrm flipH="1">
            <a:off x="7810746" y="522220"/>
            <a:ext cx="369304" cy="554077"/>
            <a:chOff x="3119125" y="3168075"/>
            <a:chExt cx="419425" cy="629275"/>
          </a:xfrm>
        </p:grpSpPr>
        <p:sp>
          <p:nvSpPr>
            <p:cNvPr id="1051" name="Google Shape;1051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2"/>
          <p:cNvSpPr/>
          <p:nvPr/>
        </p:nvSpPr>
        <p:spPr>
          <a:xfrm>
            <a:off x="1190650" y="6210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>
            <a:spLocks noGrp="1"/>
          </p:cNvSpPr>
          <p:nvPr>
            <p:ph type="title"/>
          </p:nvPr>
        </p:nvSpPr>
        <p:spPr>
          <a:xfrm>
            <a:off x="1687950" y="613700"/>
            <a:ext cx="5768100" cy="363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Deep Q-Network (DQN)</a:t>
            </a:r>
            <a:endParaRPr sz="1800" dirty="0"/>
          </a:p>
        </p:txBody>
      </p:sp>
      <p:sp>
        <p:nvSpPr>
          <p:cNvPr id="1021" name="Google Shape;1021;p42"/>
          <p:cNvSpPr txBox="1">
            <a:spLocks noGrp="1"/>
          </p:cNvSpPr>
          <p:nvPr>
            <p:ph type="subTitle" idx="1"/>
          </p:nvPr>
        </p:nvSpPr>
        <p:spPr>
          <a:xfrm>
            <a:off x="1687950" y="1148329"/>
            <a:ext cx="5768100" cy="3623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Main functions: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i="1" dirty="0"/>
              <a:t>Action-value function</a:t>
            </a:r>
            <a:r>
              <a:rPr lang="en-US" sz="1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i="1" dirty="0"/>
              <a:t>Loss function</a:t>
            </a:r>
            <a:r>
              <a:rPr lang="en-US" sz="1400" dirty="0"/>
              <a:t>:</a:t>
            </a:r>
          </a:p>
        </p:txBody>
      </p:sp>
      <p:grpSp>
        <p:nvGrpSpPr>
          <p:cNvPr id="1026" name="Google Shape;1026;p42"/>
          <p:cNvGrpSpPr/>
          <p:nvPr/>
        </p:nvGrpSpPr>
        <p:grpSpPr>
          <a:xfrm rot="10800000" flipH="1">
            <a:off x="703550" y="3419658"/>
            <a:ext cx="238275" cy="1723842"/>
            <a:chOff x="474950" y="-375"/>
            <a:chExt cx="238275" cy="940500"/>
          </a:xfrm>
        </p:grpSpPr>
        <p:cxnSp>
          <p:nvCxnSpPr>
            <p:cNvPr id="1027" name="Google Shape;1027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49" name="Google Shape;1049;p42"/>
          <p:cNvCxnSpPr/>
          <p:nvPr/>
        </p:nvCxnSpPr>
        <p:spPr>
          <a:xfrm>
            <a:off x="7750050" y="3994600"/>
            <a:ext cx="0" cy="114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0" name="Google Shape;1050;p42"/>
          <p:cNvGrpSpPr/>
          <p:nvPr/>
        </p:nvGrpSpPr>
        <p:grpSpPr>
          <a:xfrm flipH="1">
            <a:off x="7810746" y="522220"/>
            <a:ext cx="369304" cy="554077"/>
            <a:chOff x="3119125" y="3168075"/>
            <a:chExt cx="419425" cy="629275"/>
          </a:xfrm>
        </p:grpSpPr>
        <p:sp>
          <p:nvSpPr>
            <p:cNvPr id="1051" name="Google Shape;1051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2"/>
          <p:cNvSpPr/>
          <p:nvPr/>
        </p:nvSpPr>
        <p:spPr>
          <a:xfrm>
            <a:off x="1190650" y="6210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300543-DAF3-3153-A427-AD7FD5D60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" t="8202" r="3406"/>
          <a:stretch/>
        </p:blipFill>
        <p:spPr>
          <a:xfrm>
            <a:off x="3730580" y="3067558"/>
            <a:ext cx="2292439" cy="444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1A35820-C90E-0E4E-1A97-8F0FCE72B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9" t="21027" r="1997" b="23085"/>
          <a:stretch/>
        </p:blipFill>
        <p:spPr>
          <a:xfrm>
            <a:off x="4307366" y="1799141"/>
            <a:ext cx="3894809" cy="3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Modifing the hyperparameters</a:t>
            </a:r>
            <a:endParaRPr sz="1800" dirty="0"/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37;p33">
            <a:extLst>
              <a:ext uri="{FF2B5EF4-FFF2-40B4-BE49-F238E27FC236}">
                <a16:creationId xmlns:a16="http://schemas.microsoft.com/office/drawing/2014/main" id="{89FF1FC2-94D4-8862-B89D-CA431C3D08C5}"/>
              </a:ext>
            </a:extLst>
          </p:cNvPr>
          <p:cNvSpPr txBox="1"/>
          <p:nvPr/>
        </p:nvSpPr>
        <p:spPr>
          <a:xfrm>
            <a:off x="1536700" y="1289221"/>
            <a:ext cx="2493434" cy="337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Discount factor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Gamma influences the importance of future rewards in the agent's decision-making. It balances the desire for immediate rewards against the potential for future rewards.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higher gamma values give more weight to future rewards, encouraging the agent to consider long-term consequences. It can lead to more wise behavior.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lower gamma values make the agent focus more on immediate rewards, emphasizing short-term gains.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" name="Google Shape;737;p33">
            <a:extLst>
              <a:ext uri="{FF2B5EF4-FFF2-40B4-BE49-F238E27FC236}">
                <a16:creationId xmlns:a16="http://schemas.microsoft.com/office/drawing/2014/main" id="{C1BA4096-EC05-F15A-4D2D-872C106DD342}"/>
              </a:ext>
            </a:extLst>
          </p:cNvPr>
          <p:cNvSpPr txBox="1"/>
          <p:nvPr/>
        </p:nvSpPr>
        <p:spPr>
          <a:xfrm>
            <a:off x="4969941" y="1288077"/>
            <a:ext cx="2526920" cy="337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Learning rate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learning rate determines the size of the steps the Q-learning algorithm takes to adjust its Q-values based on the observed rewards.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higher learning rate makes the algorithm adapt more quickly to new information, but it may become more prone to overshooting and oscillations.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lower learning rate makes the algorithm more conservative, taking smaller steps and potentially being more stable, but it might require more time to converge.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84270A8-AAF7-A23A-6B91-D293F21BC91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03684" y="800338"/>
            <a:ext cx="2270494" cy="484524"/>
          </a:xfrm>
        </p:spPr>
        <p:txBody>
          <a:bodyPr/>
          <a:lstStyle/>
          <a:p>
            <a:r>
              <a:rPr lang="it-IT" sz="1100" dirty="0"/>
              <a:t>LR=0.001</a:t>
            </a:r>
            <a:br>
              <a:rPr lang="it-IT" sz="1100" dirty="0"/>
            </a:br>
            <a:r>
              <a:rPr lang="el-GR" sz="1100" dirty="0"/>
              <a:t>γ</a:t>
            </a:r>
            <a:r>
              <a:rPr lang="it-IT" sz="1100" dirty="0"/>
              <a:t>=0.99</a:t>
            </a:r>
            <a:endParaRPr lang="it-IT" dirty="0"/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06EAF94-6B9F-89FE-26C0-335B3CAD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5" y="1459815"/>
            <a:ext cx="3816902" cy="2862677"/>
          </a:xfrm>
          <a:prstGeom prst="rect">
            <a:avLst/>
          </a:prstGeom>
        </p:spPr>
      </p:pic>
      <p:sp>
        <p:nvSpPr>
          <p:cNvPr id="8" name="Titolo 2">
            <a:extLst>
              <a:ext uri="{FF2B5EF4-FFF2-40B4-BE49-F238E27FC236}">
                <a16:creationId xmlns:a16="http://schemas.microsoft.com/office/drawing/2014/main" id="{37896DBC-15BE-C3A5-DDCF-088166464E73}"/>
              </a:ext>
            </a:extLst>
          </p:cNvPr>
          <p:cNvSpPr txBox="1">
            <a:spLocks/>
          </p:cNvSpPr>
          <p:nvPr/>
        </p:nvSpPr>
        <p:spPr>
          <a:xfrm>
            <a:off x="5769824" y="798471"/>
            <a:ext cx="2270494" cy="48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it-IT" sz="1100" dirty="0"/>
              <a:t>LR=0.001</a:t>
            </a:r>
            <a:br>
              <a:rPr lang="it-IT" sz="1100" dirty="0"/>
            </a:br>
            <a:r>
              <a:rPr lang="el-GR" sz="1100" dirty="0"/>
              <a:t>γ</a:t>
            </a:r>
            <a:r>
              <a:rPr lang="it-IT" sz="1100" dirty="0"/>
              <a:t>=0.95</a:t>
            </a:r>
            <a:endParaRPr lang="it-IT" dirty="0"/>
          </a:p>
        </p:txBody>
      </p:sp>
      <p:pic>
        <p:nvPicPr>
          <p:cNvPr id="10" name="Immagine 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0D0E619-D5D2-BD09-CB59-708564EE3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34" y="1450628"/>
            <a:ext cx="3864281" cy="2898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84270A8-AAF7-A23A-6B91-D293F21BC91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03684" y="800338"/>
            <a:ext cx="2270494" cy="484524"/>
          </a:xfrm>
        </p:spPr>
        <p:txBody>
          <a:bodyPr/>
          <a:lstStyle/>
          <a:p>
            <a:r>
              <a:rPr lang="it-IT" sz="1100" dirty="0"/>
              <a:t>LR=0.0001</a:t>
            </a:r>
            <a:br>
              <a:rPr lang="it-IT" sz="1100" dirty="0"/>
            </a:br>
            <a:r>
              <a:rPr lang="el-GR" sz="1100" dirty="0"/>
              <a:t>γ</a:t>
            </a:r>
            <a:r>
              <a:rPr lang="it-IT" sz="1100" dirty="0"/>
              <a:t>=0.95</a:t>
            </a:r>
            <a:endParaRPr lang="it-IT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7896DBC-15BE-C3A5-DDCF-088166464E73}"/>
              </a:ext>
            </a:extLst>
          </p:cNvPr>
          <p:cNvSpPr txBox="1">
            <a:spLocks/>
          </p:cNvSpPr>
          <p:nvPr/>
        </p:nvSpPr>
        <p:spPr>
          <a:xfrm>
            <a:off x="5769824" y="798471"/>
            <a:ext cx="2270494" cy="48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it-IT" sz="1100" dirty="0"/>
              <a:t>LR=0.01</a:t>
            </a:r>
            <a:br>
              <a:rPr lang="it-IT" sz="1100" dirty="0"/>
            </a:br>
            <a:r>
              <a:rPr lang="el-GR" sz="1100" dirty="0"/>
              <a:t>γ</a:t>
            </a:r>
            <a:r>
              <a:rPr lang="it-IT" sz="1100" dirty="0"/>
              <a:t>=0.95</a:t>
            </a:r>
            <a:endParaRPr lang="it-IT"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40D4C89-A38C-8FFA-E5D6-6B5C001D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" y="1445358"/>
            <a:ext cx="3795524" cy="2846643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93CB755-E5AC-A0A0-294A-D8923BB9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524" y="1445358"/>
            <a:ext cx="3795523" cy="28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0868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olo 2">
            <a:extLst>
              <a:ext uri="{FF2B5EF4-FFF2-40B4-BE49-F238E27FC236}">
                <a16:creationId xmlns:a16="http://schemas.microsoft.com/office/drawing/2014/main" id="{37896DBC-15BE-C3A5-DDCF-088166464E73}"/>
              </a:ext>
            </a:extLst>
          </p:cNvPr>
          <p:cNvSpPr txBox="1">
            <a:spLocks/>
          </p:cNvSpPr>
          <p:nvPr/>
        </p:nvSpPr>
        <p:spPr>
          <a:xfrm>
            <a:off x="4847948" y="973285"/>
            <a:ext cx="2270494" cy="30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it-IT" sz="1100" dirty="0"/>
              <a:t>500 games</a:t>
            </a:r>
            <a:endParaRPr lang="it-IT" dirty="0"/>
          </a:p>
        </p:txBody>
      </p:sp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9FCB23D6-532D-2290-5477-C93A71C1B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70" y="1405081"/>
            <a:ext cx="4327459" cy="3245594"/>
          </a:xfrm>
          <a:prstGeom prst="rect">
            <a:avLst/>
          </a:prstGeom>
        </p:spPr>
      </p:pic>
      <p:sp>
        <p:nvSpPr>
          <p:cNvPr id="10" name="Titolo 2">
            <a:extLst>
              <a:ext uri="{FF2B5EF4-FFF2-40B4-BE49-F238E27FC236}">
                <a16:creationId xmlns:a16="http://schemas.microsoft.com/office/drawing/2014/main" id="{77D5FD1B-ECF4-BC77-6D0D-C2EDF65A0AEA}"/>
              </a:ext>
            </a:extLst>
          </p:cNvPr>
          <p:cNvSpPr txBox="1">
            <a:spLocks/>
          </p:cNvSpPr>
          <p:nvPr/>
        </p:nvSpPr>
        <p:spPr>
          <a:xfrm>
            <a:off x="2096281" y="877526"/>
            <a:ext cx="2270494" cy="48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ess Start 2P"/>
              <a:buNone/>
              <a:defRPr sz="6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it-IT" sz="1100" dirty="0"/>
              <a:t>LR=0.001</a:t>
            </a:r>
            <a:br>
              <a:rPr lang="it-IT" sz="1100" dirty="0"/>
            </a:br>
            <a:r>
              <a:rPr lang="el-GR" sz="1100" dirty="0"/>
              <a:t>γ</a:t>
            </a:r>
            <a:r>
              <a:rPr lang="it-IT" sz="1100" dirty="0"/>
              <a:t>=0.95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1202306-1C38-D6BE-2FC9-8F6161D50CDF}"/>
              </a:ext>
            </a:extLst>
          </p:cNvPr>
          <p:cNvCxnSpPr>
            <a:cxnSpLocks/>
          </p:cNvCxnSpPr>
          <p:nvPr/>
        </p:nvCxnSpPr>
        <p:spPr>
          <a:xfrm flipH="1">
            <a:off x="4640686" y="1905553"/>
            <a:ext cx="252018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DCEE-2EA2-CCF1-722B-A86580C01D9E}"/>
              </a:ext>
            </a:extLst>
          </p:cNvPr>
          <p:cNvSpPr txBox="1"/>
          <p:nvPr/>
        </p:nvSpPr>
        <p:spPr>
          <a:xfrm>
            <a:off x="7136683" y="1778974"/>
            <a:ext cx="2017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dk2"/>
                </a:solidFill>
                <a:latin typeface="Press Start 2P"/>
                <a:sym typeface="Press Start 2P"/>
              </a:rPr>
              <a:t>Best score:97</a:t>
            </a:r>
          </a:p>
        </p:txBody>
      </p:sp>
    </p:spTree>
    <p:extLst>
      <p:ext uri="{BB962C8B-B14F-4D97-AF65-F5344CB8AC3E}">
        <p14:creationId xmlns:p14="http://schemas.microsoft.com/office/powerpoint/2010/main" val="21410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49" y="1807271"/>
            <a:ext cx="6858900" cy="850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2000" dirty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F801A60-2D1F-4B76-A731-7B52606B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13" y="2988070"/>
            <a:ext cx="2241972" cy="18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7079"/>
      </p:ext>
    </p:extLst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506</Words>
  <Application>Microsoft Office PowerPoint</Application>
  <PresentationFormat>Presentazione su schermo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Press Start 2P</vt:lpstr>
      <vt:lpstr>Arimo</vt:lpstr>
      <vt:lpstr>Playfair Display SemiBold</vt:lpstr>
      <vt:lpstr>Arcade Effect Newsletter by Slidesgo</vt:lpstr>
      <vt:lpstr>Snake Game Reinforcement Learning</vt:lpstr>
      <vt:lpstr>The project is composed by 3 main elements</vt:lpstr>
      <vt:lpstr>Deep Q-Network (DQN)</vt:lpstr>
      <vt:lpstr>Deep Q-Network (DQN)</vt:lpstr>
      <vt:lpstr>Modifing the hyperparameters</vt:lpstr>
      <vt:lpstr>LR=0.001 γ=0.99</vt:lpstr>
      <vt:lpstr>LR=0.0001 γ=0.95</vt:lpstr>
      <vt:lpstr>Presentazione standard di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Reinforcement Learning</dc:title>
  <cp:lastModifiedBy>Carolina Badano</cp:lastModifiedBy>
  <cp:revision>22</cp:revision>
  <dcterms:modified xsi:type="dcterms:W3CDTF">2024-02-04T16:44:10Z</dcterms:modified>
</cp:coreProperties>
</file>