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61" r:id="rId5"/>
    <p:sldId id="267" r:id="rId6"/>
    <p:sldId id="260" r:id="rId7"/>
    <p:sldId id="265" r:id="rId8"/>
    <p:sldId id="263" r:id="rId9"/>
    <p:sldId id="268" r:id="rId10"/>
    <p:sldId id="269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C44A-8D3C-6591-75BA-348EE1281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37D93-6367-729F-40BD-068876D61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109E3-4951-F461-940C-329EBB55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CBEE-E409-4F16-B899-81EF32BBC7D7}" type="datetimeFigureOut">
              <a:rPr lang="en-AU" smtClean="0"/>
              <a:t>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DCCA7-F8B5-657A-321B-6DF7DCA4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1307B-1147-CCD1-FF73-16EF508E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7F9-4B03-416F-B251-75F84162B3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503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8A01-7F16-7C2A-157C-FB04DAC5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01D42-8035-2B27-C72B-1874655D9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293AF-7F18-DB24-F03F-FBA18E0B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CBEE-E409-4F16-B899-81EF32BBC7D7}" type="datetimeFigureOut">
              <a:rPr lang="en-AU" smtClean="0"/>
              <a:t>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F039D-2E28-B123-51A1-A6BD94FE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06082-87C1-E28D-5914-7AE377E5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7F9-4B03-416F-B251-75F84162B3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145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D928CD-F939-AD74-3DD8-F49109E09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42731-E211-942D-FE4B-C84EF3A14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BCBB5-8E1C-D25F-51EB-B9EE44FC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CBEE-E409-4F16-B899-81EF32BBC7D7}" type="datetimeFigureOut">
              <a:rPr lang="en-AU" smtClean="0"/>
              <a:t>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3CFBA-F909-136D-5C19-6415C660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3A2B9-029A-158D-2D97-39C673B9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7F9-4B03-416F-B251-75F84162B3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657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C575-8B7E-EF8B-DBF0-3D1E7D99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6662-AC10-8A5C-89AF-7BA3091C0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5C415-0710-76C6-7F19-D6463705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CBEE-E409-4F16-B899-81EF32BBC7D7}" type="datetimeFigureOut">
              <a:rPr lang="en-AU" smtClean="0"/>
              <a:t>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66B12-6969-6F69-D7C4-D0783B7F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D7F29-2E37-7868-70C1-4EA36B26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7F9-4B03-416F-B251-75F84162B3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34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9904-87A4-67E0-C5D0-8E5101CC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5E8B4-81DF-CDF4-6EFB-73E3E47E6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B53B-1520-7B18-9A60-64DDFA05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CBEE-E409-4F16-B899-81EF32BBC7D7}" type="datetimeFigureOut">
              <a:rPr lang="en-AU" smtClean="0"/>
              <a:t>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4E550-CAD6-28BF-60C7-5218E668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D9D50-8C1A-6721-A01E-0068B8D1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7F9-4B03-416F-B251-75F84162B3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29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4412-14BF-584C-1D4A-5F7447DB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D36E3-ADB9-5E5B-071B-5D488F0BF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2298F-5B0B-A573-3B11-CC5867D53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7B9D3-1732-6D2D-3493-23493AB6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CBEE-E409-4F16-B899-81EF32BBC7D7}" type="datetimeFigureOut">
              <a:rPr lang="en-AU" smtClean="0"/>
              <a:t>8/07/2023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1E37E-489F-5603-F7BC-26E455F8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04E58-1A63-990E-F5D5-ED4647A9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7F9-4B03-416F-B251-75F84162B3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110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D90E-08BF-861F-01D4-B011BA2F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9A014-0BA2-9F93-E771-E6C8366D9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68B3F-DE56-BA46-E5CA-F48E63550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164B0-6C05-47E8-1449-E6CC2064D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8D494-757A-2ABE-2B52-15E59930F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550D6B-2413-E5A9-3F19-880100BC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CBEE-E409-4F16-B899-81EF32BBC7D7}" type="datetimeFigureOut">
              <a:rPr lang="en-AU" smtClean="0"/>
              <a:t>8/07/2023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7EB07-492A-4AA6-AFF5-7E869635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4644C-B4D5-EAFD-A4FE-FDE35A04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7F9-4B03-416F-B251-75F84162B3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579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3AF0-9524-BF1F-E949-E782630C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2EF8A-9328-E217-4CAD-015BE39E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CBEE-E409-4F16-B899-81EF32BBC7D7}" type="datetimeFigureOut">
              <a:rPr lang="en-AU" smtClean="0"/>
              <a:t>8/07/2023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19A34-C46E-C813-D1EA-B21969DD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8A238-CA78-93ED-9E27-494C669F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7F9-4B03-416F-B251-75F84162B3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940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B197D-29BD-3913-8F56-34844740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CBEE-E409-4F16-B899-81EF32BBC7D7}" type="datetimeFigureOut">
              <a:rPr lang="en-AU" smtClean="0"/>
              <a:t>8/07/2023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2B3F9-F9CC-D87D-A76D-BE1A326C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8DCE8-61DC-9B5A-7049-62C23593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7F9-4B03-416F-B251-75F84162B3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865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0935-E0B3-BA0C-83C4-B3F2198E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6BF9C-A80D-82CF-9B8B-77320D7A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263D5-F4E7-EFEE-9FD9-FA61AEB59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7089D-F3DB-B5F9-08F2-F481F2F7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CBEE-E409-4F16-B899-81EF32BBC7D7}" type="datetimeFigureOut">
              <a:rPr lang="en-AU" smtClean="0"/>
              <a:t>8/07/2023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895B7-2E91-4D03-DE4E-EFE1CCDB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FEFE9-4314-27E7-C516-9B21E282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7F9-4B03-416F-B251-75F84162B3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016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2AE0-034B-A041-2974-9533E687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3F89B-6739-4471-6539-6C883DD70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BE379-EF77-7F6E-469D-846FDB4CC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0199C-3969-C440-7703-303C9A16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CBEE-E409-4F16-B899-81EF32BBC7D7}" type="datetimeFigureOut">
              <a:rPr lang="en-AU" smtClean="0"/>
              <a:t>8/07/2023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6409D-63CD-6612-83F0-ECF72290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1152E-E499-E3CD-3ACF-0548BB2F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D7F9-4B03-416F-B251-75F84162B3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36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4A709-58F3-6A57-D88F-0DD1A800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193A2-90E5-6944-832B-17E024064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D9B44-02C9-8D6F-AF1F-1F7FB09F9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8CBEE-E409-4F16-B899-81EF32BBC7D7}" type="datetimeFigureOut">
              <a:rPr lang="en-AU" smtClean="0"/>
              <a:t>8/07/2023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27E1B-1F6C-6381-1FE0-8CE313481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A7184-F88D-329D-8A1A-E5EFAB7DD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1D7F9-4B03-416F-B251-75F84162B3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24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valuation of Science Advice for the Covid-19 Emergency in the Netherlands  - WUR">
            <a:extLst>
              <a:ext uri="{FF2B5EF4-FFF2-40B4-BE49-F238E27FC236}">
                <a16:creationId xmlns:a16="http://schemas.microsoft.com/office/drawing/2014/main" id="{EEE8866B-F150-4653-0C6E-246D40562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8" r="22217"/>
          <a:stretch/>
        </p:blipFill>
        <p:spPr bwMode="auto">
          <a:xfrm>
            <a:off x="3882570" y="10"/>
            <a:ext cx="830942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034" name="Group 1033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038" name="Freeform: Shape 1037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9" name="Freeform: Shape 1038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5" name="Group 1034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036" name="Freeform: Shape 1035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7" name="Freeform: Shape 1036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2" name="Image 9">
            <a:extLst>
              <a:ext uri="{FF2B5EF4-FFF2-40B4-BE49-F238E27FC236}">
                <a16:creationId xmlns:a16="http://schemas.microsoft.com/office/drawing/2014/main" id="{A9FA5618-4EED-C1E2-68B1-E8E6886B7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665" y="5803115"/>
            <a:ext cx="1795676" cy="5660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7D3F9E-9875-B064-A61F-4D28C89939C8}"/>
              </a:ext>
            </a:extLst>
          </p:cNvPr>
          <p:cNvSpPr txBox="1"/>
          <p:nvPr/>
        </p:nvSpPr>
        <p:spPr>
          <a:xfrm>
            <a:off x="233679" y="264160"/>
            <a:ext cx="33204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COVID19</a:t>
            </a:r>
          </a:p>
          <a:p>
            <a:pPr algn="ctr"/>
            <a:r>
              <a:rPr lang="en-AU" sz="4800" dirty="0">
                <a:solidFill>
                  <a:schemeClr val="bg1"/>
                </a:solidFill>
              </a:rPr>
              <a:t>A Global Situational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4182B-AFDE-3DA2-0E66-7B0DEE148AF5}"/>
              </a:ext>
            </a:extLst>
          </p:cNvPr>
          <p:cNvSpPr txBox="1"/>
          <p:nvPr/>
        </p:nvSpPr>
        <p:spPr>
          <a:xfrm>
            <a:off x="422694" y="4779034"/>
            <a:ext cx="2579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Anuja </a:t>
            </a:r>
          </a:p>
          <a:p>
            <a:r>
              <a:rPr lang="en-AU" dirty="0">
                <a:solidFill>
                  <a:schemeClr val="bg1"/>
                </a:solidFill>
              </a:rPr>
              <a:t>Bec </a:t>
            </a:r>
            <a:r>
              <a:rPr lang="en-AU" dirty="0" err="1">
                <a:solidFill>
                  <a:schemeClr val="bg1"/>
                </a:solidFill>
              </a:rPr>
              <a:t>Ngooi</a:t>
            </a:r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Rebecca Butcher</a:t>
            </a:r>
          </a:p>
        </p:txBody>
      </p:sp>
    </p:spTree>
    <p:extLst>
      <p:ext uri="{BB962C8B-B14F-4D97-AF65-F5344CB8AC3E}">
        <p14:creationId xmlns:p14="http://schemas.microsoft.com/office/powerpoint/2010/main" val="3080397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A3E6E-F8AC-D39D-513A-4F8FF333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10 countries by cumulative cases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blue squares&#10;&#10;Description automatically generated">
            <a:extLst>
              <a:ext uri="{FF2B5EF4-FFF2-40B4-BE49-F238E27FC236}">
                <a16:creationId xmlns:a16="http://schemas.microsoft.com/office/drawing/2014/main" id="{67A94DD5-2D61-5B83-5ED4-F092E0967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011912"/>
            <a:ext cx="11548872" cy="28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4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7C65B-1982-3A22-9C57-51CF538B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AU" sz="4000" b="1">
                <a:solidFill>
                  <a:srgbClr val="FFFFFF"/>
                </a:solidFill>
              </a:rPr>
              <a:t>Total cases and deaths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FAFF19-B0AC-F3E1-5BF2-C70BEAA26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829342"/>
              </p:ext>
            </p:extLst>
          </p:nvPr>
        </p:nvGraphicFramePr>
        <p:xfrm>
          <a:off x="839870" y="2399866"/>
          <a:ext cx="10536202" cy="361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8101">
                  <a:extLst>
                    <a:ext uri="{9D8B030D-6E8A-4147-A177-3AD203B41FA5}">
                      <a16:colId xmlns:a16="http://schemas.microsoft.com/office/drawing/2014/main" val="1100999077"/>
                    </a:ext>
                  </a:extLst>
                </a:gridCol>
                <a:gridCol w="5268101">
                  <a:extLst>
                    <a:ext uri="{9D8B030D-6E8A-4147-A177-3AD203B41FA5}">
                      <a16:colId xmlns:a16="http://schemas.microsoft.com/office/drawing/2014/main" val="1157807831"/>
                    </a:ext>
                  </a:extLst>
                </a:gridCol>
              </a:tblGrid>
              <a:tr h="1125982">
                <a:tc>
                  <a:txBody>
                    <a:bodyPr/>
                    <a:lstStyle/>
                    <a:p>
                      <a:pPr algn="r" fontAlgn="ctr"/>
                      <a:br>
                        <a:rPr lang="en-AU" sz="3300">
                          <a:effectLst/>
                        </a:rPr>
                      </a:br>
                      <a:endParaRPr lang="en-AU" sz="3300">
                        <a:effectLst/>
                      </a:endParaRPr>
                    </a:p>
                  </a:txBody>
                  <a:tcPr marL="69850" marR="69850" marT="34925" marB="34925" anchor="ctr"/>
                </a:tc>
                <a:tc>
                  <a:txBody>
                    <a:bodyPr/>
                    <a:lstStyle/>
                    <a:p>
                      <a:pPr algn="r"/>
                      <a:endParaRPr lang="en-AU" sz="3300"/>
                    </a:p>
                  </a:txBody>
                  <a:tcPr marL="125730" marR="125730" marT="62865" marB="62865" anchor="b"/>
                </a:tc>
                <a:extLst>
                  <a:ext uri="{0D108BD9-81ED-4DB2-BD59-A6C34878D82A}">
                    <a16:rowId xmlns:a16="http://schemas.microsoft.com/office/drawing/2014/main" val="2056346445"/>
                  </a:ext>
                </a:extLst>
              </a:tr>
              <a:tr h="623062">
                <a:tc>
                  <a:txBody>
                    <a:bodyPr/>
                    <a:lstStyle/>
                    <a:p>
                      <a:pPr algn="l" fontAlgn="ctr"/>
                      <a:r>
                        <a:rPr lang="en-AU" sz="3300" b="0">
                          <a:effectLst/>
                        </a:rPr>
                        <a:t>New cases</a:t>
                      </a:r>
                    </a:p>
                  </a:txBody>
                  <a:tcPr marL="69850" marR="69850" marT="34925" marB="34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3300">
                          <a:effectLst/>
                        </a:rPr>
                        <a:t>766339879</a:t>
                      </a:r>
                    </a:p>
                  </a:txBody>
                  <a:tcPr marL="69850" marR="69850" marT="34925" marB="34925" anchor="ctr"/>
                </a:tc>
                <a:extLst>
                  <a:ext uri="{0D108BD9-81ED-4DB2-BD59-A6C34878D82A}">
                    <a16:rowId xmlns:a16="http://schemas.microsoft.com/office/drawing/2014/main" val="4015620445"/>
                  </a:ext>
                </a:extLst>
              </a:tr>
              <a:tr h="623062">
                <a:tc>
                  <a:txBody>
                    <a:bodyPr/>
                    <a:lstStyle/>
                    <a:p>
                      <a:pPr algn="l" fontAlgn="ctr"/>
                      <a:r>
                        <a:rPr lang="en-AU" sz="3300" b="0">
                          <a:effectLst/>
                        </a:rPr>
                        <a:t>Cumulative cases</a:t>
                      </a:r>
                    </a:p>
                  </a:txBody>
                  <a:tcPr marL="69850" marR="69850" marT="34925" marB="34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3300">
                          <a:effectLst/>
                        </a:rPr>
                        <a:t>405251721844</a:t>
                      </a:r>
                    </a:p>
                  </a:txBody>
                  <a:tcPr marL="69850" marR="69850" marT="34925" marB="34925" anchor="ctr"/>
                </a:tc>
                <a:extLst>
                  <a:ext uri="{0D108BD9-81ED-4DB2-BD59-A6C34878D82A}">
                    <a16:rowId xmlns:a16="http://schemas.microsoft.com/office/drawing/2014/main" val="2845168578"/>
                  </a:ext>
                </a:extLst>
              </a:tr>
              <a:tr h="623062">
                <a:tc>
                  <a:txBody>
                    <a:bodyPr/>
                    <a:lstStyle/>
                    <a:p>
                      <a:pPr algn="l" fontAlgn="ctr"/>
                      <a:r>
                        <a:rPr lang="en-AU" sz="3300" b="0">
                          <a:effectLst/>
                        </a:rPr>
                        <a:t>New deaths</a:t>
                      </a:r>
                    </a:p>
                  </a:txBody>
                  <a:tcPr marL="69850" marR="69850" marT="34925" marB="34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3300">
                          <a:effectLst/>
                        </a:rPr>
                        <a:t>6939172</a:t>
                      </a:r>
                    </a:p>
                  </a:txBody>
                  <a:tcPr marL="69850" marR="69850" marT="34925" marB="34925" anchor="ctr"/>
                </a:tc>
                <a:extLst>
                  <a:ext uri="{0D108BD9-81ED-4DB2-BD59-A6C34878D82A}">
                    <a16:rowId xmlns:a16="http://schemas.microsoft.com/office/drawing/2014/main" val="835017101"/>
                  </a:ext>
                </a:extLst>
              </a:tr>
              <a:tr h="623062">
                <a:tc>
                  <a:txBody>
                    <a:bodyPr/>
                    <a:lstStyle/>
                    <a:p>
                      <a:pPr algn="l" fontAlgn="ctr"/>
                      <a:r>
                        <a:rPr lang="en-AU" sz="3300" b="0">
                          <a:effectLst/>
                        </a:rPr>
                        <a:t>Cumulative deaths</a:t>
                      </a:r>
                    </a:p>
                  </a:txBody>
                  <a:tcPr marL="69850" marR="69850" marT="34925" marB="34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3300">
                          <a:effectLst/>
                        </a:rPr>
                        <a:t>5196529330</a:t>
                      </a:r>
                    </a:p>
                  </a:txBody>
                  <a:tcPr marL="69850" marR="69850" marT="34925" marB="34925" anchor="ctr"/>
                </a:tc>
                <a:extLst>
                  <a:ext uri="{0D108BD9-81ED-4DB2-BD59-A6C34878D82A}">
                    <a16:rowId xmlns:a16="http://schemas.microsoft.com/office/drawing/2014/main" val="893347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31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BF310-785F-884E-6C3E-8881E321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AU" sz="4000" b="1">
                <a:solidFill>
                  <a:srgbClr val="FFFFFF"/>
                </a:solidFill>
              </a:rPr>
              <a:t>Top ten countries by number of Covid cases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8CBC6E2-C87F-D806-4D3E-2FF409A57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098948"/>
              </p:ext>
            </p:extLst>
          </p:nvPr>
        </p:nvGraphicFramePr>
        <p:xfrm>
          <a:off x="1640568" y="2112579"/>
          <a:ext cx="8934806" cy="4192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7403">
                  <a:extLst>
                    <a:ext uri="{9D8B030D-6E8A-4147-A177-3AD203B41FA5}">
                      <a16:colId xmlns:a16="http://schemas.microsoft.com/office/drawing/2014/main" val="400884185"/>
                    </a:ext>
                  </a:extLst>
                </a:gridCol>
                <a:gridCol w="4467403">
                  <a:extLst>
                    <a:ext uri="{9D8B030D-6E8A-4147-A177-3AD203B41FA5}">
                      <a16:colId xmlns:a16="http://schemas.microsoft.com/office/drawing/2014/main" val="4054221598"/>
                    </a:ext>
                  </a:extLst>
                </a:gridCol>
              </a:tblGrid>
              <a:tr h="38116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900" dirty="0">
                          <a:effectLst/>
                        </a:rPr>
                        <a:t>Country</a:t>
                      </a:r>
                    </a:p>
                  </a:txBody>
                  <a:tcPr marL="49374" marR="49374" marT="24687" marB="246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900">
                          <a:effectLst/>
                        </a:rPr>
                        <a:t>Cumulative cases</a:t>
                      </a:r>
                    </a:p>
                  </a:txBody>
                  <a:tcPr marL="49374" marR="49374" marT="24687" marB="24687" anchor="ctr"/>
                </a:tc>
                <a:extLst>
                  <a:ext uri="{0D108BD9-81ED-4DB2-BD59-A6C34878D82A}">
                    <a16:rowId xmlns:a16="http://schemas.microsoft.com/office/drawing/2014/main" val="750585565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r>
                        <a:rPr lang="en-AU" sz="1900">
                          <a:effectLst/>
                        </a:rPr>
                        <a:t>United States of America</a:t>
                      </a:r>
                    </a:p>
                  </a:txBody>
                  <a:tcPr marL="49374" marR="49374" marT="24687" marB="246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900" dirty="0">
                          <a:effectLst/>
                        </a:rPr>
                        <a:t>64496325842</a:t>
                      </a:r>
                    </a:p>
                  </a:txBody>
                  <a:tcPr marL="49374" marR="49374" marT="24687" marB="24687" anchor="ctr"/>
                </a:tc>
                <a:extLst>
                  <a:ext uri="{0D108BD9-81ED-4DB2-BD59-A6C34878D82A}">
                    <a16:rowId xmlns:a16="http://schemas.microsoft.com/office/drawing/2014/main" val="2541379807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r>
                        <a:rPr lang="en-AU" sz="1900">
                          <a:effectLst/>
                        </a:rPr>
                        <a:t>India</a:t>
                      </a:r>
                    </a:p>
                  </a:txBody>
                  <a:tcPr marL="49374" marR="49374" marT="24687" marB="246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900">
                          <a:effectLst/>
                        </a:rPr>
                        <a:t>34068533022</a:t>
                      </a:r>
                    </a:p>
                  </a:txBody>
                  <a:tcPr marL="49374" marR="49374" marT="24687" marB="24687" anchor="ctr"/>
                </a:tc>
                <a:extLst>
                  <a:ext uri="{0D108BD9-81ED-4DB2-BD59-A6C34878D82A}">
                    <a16:rowId xmlns:a16="http://schemas.microsoft.com/office/drawing/2014/main" val="4255740691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r>
                        <a:rPr lang="en-AU" sz="1900">
                          <a:effectLst/>
                        </a:rPr>
                        <a:t>Brazil</a:t>
                      </a:r>
                    </a:p>
                  </a:txBody>
                  <a:tcPr marL="49374" marR="49374" marT="24687" marB="246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900">
                          <a:effectLst/>
                        </a:rPr>
                        <a:t>25258981152</a:t>
                      </a:r>
                    </a:p>
                  </a:txBody>
                  <a:tcPr marL="49374" marR="49374" marT="24687" marB="24687" anchor="ctr"/>
                </a:tc>
                <a:extLst>
                  <a:ext uri="{0D108BD9-81ED-4DB2-BD59-A6C34878D82A}">
                    <a16:rowId xmlns:a16="http://schemas.microsoft.com/office/drawing/2014/main" val="1485377119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r>
                        <a:rPr lang="en-AU" sz="1900">
                          <a:effectLst/>
                        </a:rPr>
                        <a:t>China</a:t>
                      </a:r>
                    </a:p>
                  </a:txBody>
                  <a:tcPr marL="49374" marR="49374" marT="24687" marB="246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900">
                          <a:effectLst/>
                        </a:rPr>
                        <a:t>20054618619</a:t>
                      </a:r>
                    </a:p>
                  </a:txBody>
                  <a:tcPr marL="49374" marR="49374" marT="24687" marB="24687" anchor="ctr"/>
                </a:tc>
                <a:extLst>
                  <a:ext uri="{0D108BD9-81ED-4DB2-BD59-A6C34878D82A}">
                    <a16:rowId xmlns:a16="http://schemas.microsoft.com/office/drawing/2014/main" val="4197311068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r>
                        <a:rPr lang="en-AU" sz="1900">
                          <a:effectLst/>
                        </a:rPr>
                        <a:t>France</a:t>
                      </a:r>
                    </a:p>
                  </a:txBody>
                  <a:tcPr marL="49374" marR="49374" marT="24687" marB="246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900">
                          <a:effectLst/>
                        </a:rPr>
                        <a:t>19560844190</a:t>
                      </a:r>
                    </a:p>
                  </a:txBody>
                  <a:tcPr marL="49374" marR="49374" marT="24687" marB="24687" anchor="ctr"/>
                </a:tc>
                <a:extLst>
                  <a:ext uri="{0D108BD9-81ED-4DB2-BD59-A6C34878D82A}">
                    <a16:rowId xmlns:a16="http://schemas.microsoft.com/office/drawing/2014/main" val="3012570233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r>
                        <a:rPr lang="en-AU" sz="1900">
                          <a:effectLst/>
                        </a:rPr>
                        <a:t>Germany</a:t>
                      </a:r>
                    </a:p>
                  </a:txBody>
                  <a:tcPr marL="49374" marR="49374" marT="24687" marB="246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900">
                          <a:effectLst/>
                        </a:rPr>
                        <a:t>17892944570</a:t>
                      </a:r>
                    </a:p>
                  </a:txBody>
                  <a:tcPr marL="49374" marR="49374" marT="24687" marB="24687" anchor="ctr"/>
                </a:tc>
                <a:extLst>
                  <a:ext uri="{0D108BD9-81ED-4DB2-BD59-A6C34878D82A}">
                    <a16:rowId xmlns:a16="http://schemas.microsoft.com/office/drawing/2014/main" val="3008667032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r>
                        <a:rPr lang="en-AU" sz="1900">
                          <a:effectLst/>
                        </a:rPr>
                        <a:t>The United Kingdom</a:t>
                      </a:r>
                    </a:p>
                  </a:txBody>
                  <a:tcPr marL="49374" marR="49374" marT="24687" marB="246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900">
                          <a:effectLst/>
                        </a:rPr>
                        <a:t>14829767085</a:t>
                      </a:r>
                    </a:p>
                  </a:txBody>
                  <a:tcPr marL="49374" marR="49374" marT="24687" marB="24687" anchor="ctr"/>
                </a:tc>
                <a:extLst>
                  <a:ext uri="{0D108BD9-81ED-4DB2-BD59-A6C34878D82A}">
                    <a16:rowId xmlns:a16="http://schemas.microsoft.com/office/drawing/2014/main" val="2675199276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r>
                        <a:rPr lang="en-AU" sz="1900">
                          <a:effectLst/>
                        </a:rPr>
                        <a:t>Russian Federation</a:t>
                      </a:r>
                    </a:p>
                  </a:txBody>
                  <a:tcPr marL="49374" marR="49374" marT="24687" marB="246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900">
                          <a:effectLst/>
                        </a:rPr>
                        <a:t>13260421559</a:t>
                      </a:r>
                    </a:p>
                  </a:txBody>
                  <a:tcPr marL="49374" marR="49374" marT="24687" marB="24687" anchor="ctr"/>
                </a:tc>
                <a:extLst>
                  <a:ext uri="{0D108BD9-81ED-4DB2-BD59-A6C34878D82A}">
                    <a16:rowId xmlns:a16="http://schemas.microsoft.com/office/drawing/2014/main" val="505800120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r>
                        <a:rPr lang="en-AU" sz="1900">
                          <a:effectLst/>
                        </a:rPr>
                        <a:t>Italy</a:t>
                      </a:r>
                    </a:p>
                  </a:txBody>
                  <a:tcPr marL="49374" marR="49374" marT="24687" marB="246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900">
                          <a:effectLst/>
                        </a:rPr>
                        <a:t>12928081898</a:t>
                      </a:r>
                    </a:p>
                  </a:txBody>
                  <a:tcPr marL="49374" marR="49374" marT="24687" marB="24687" anchor="ctr"/>
                </a:tc>
                <a:extLst>
                  <a:ext uri="{0D108BD9-81ED-4DB2-BD59-A6C34878D82A}">
                    <a16:rowId xmlns:a16="http://schemas.microsoft.com/office/drawing/2014/main" val="2865943105"/>
                  </a:ext>
                </a:extLst>
              </a:tr>
              <a:tr h="381165">
                <a:tc>
                  <a:txBody>
                    <a:bodyPr/>
                    <a:lstStyle/>
                    <a:p>
                      <a:r>
                        <a:rPr lang="en-AU" sz="1900">
                          <a:effectLst/>
                        </a:rPr>
                        <a:t>Republic of Korea</a:t>
                      </a:r>
                    </a:p>
                  </a:txBody>
                  <a:tcPr marL="49374" marR="49374" marT="24687" marB="2468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900" dirty="0">
                          <a:effectLst/>
                        </a:rPr>
                        <a:t>11929505476</a:t>
                      </a:r>
                    </a:p>
                  </a:txBody>
                  <a:tcPr marL="49374" marR="49374" marT="24687" marB="24687" anchor="ctr"/>
                </a:tc>
                <a:extLst>
                  <a:ext uri="{0D108BD9-81ED-4DB2-BD59-A6C34878D82A}">
                    <a16:rowId xmlns:a16="http://schemas.microsoft.com/office/drawing/2014/main" val="264152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72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73F58-87CA-DC00-C16B-88212916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Content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A601E-A6F3-8FCF-91B2-111F25472EA6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What is SARS-CoV-2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Data techniques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Project implementation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Project outcome</a:t>
            </a:r>
          </a:p>
        </p:txBody>
      </p:sp>
      <p:pic>
        <p:nvPicPr>
          <p:cNvPr id="4" name="Picture 4" descr="SARS-CoV-2 the novel coronavirus of COVID-19 • LITFL">
            <a:extLst>
              <a:ext uri="{FF2B5EF4-FFF2-40B4-BE49-F238E27FC236}">
                <a16:creationId xmlns:a16="http://schemas.microsoft.com/office/drawing/2014/main" id="{14FE622A-3A5D-BEF6-2EB6-F21EFD8238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2" r="28466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46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53329-90C0-54EC-3BF4-B38489A1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US" sz="5400" b="1"/>
              <a:t>Coronavirus (COVID-2019)</a:t>
            </a:r>
            <a:endParaRPr lang="en-AU" sz="5400" b="1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rendering of a virus formation">
            <a:extLst>
              <a:ext uri="{FF2B5EF4-FFF2-40B4-BE49-F238E27FC236}">
                <a16:creationId xmlns:a16="http://schemas.microsoft.com/office/drawing/2014/main" id="{F59AD307-857D-5835-0606-300361800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51" r="13362" b="2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071B-4E4E-F9EA-4959-A4978E297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955" y="2071316"/>
            <a:ext cx="6713552" cy="4114800"/>
          </a:xfrm>
        </p:spPr>
        <p:txBody>
          <a:bodyPr anchor="t">
            <a:normAutofit/>
          </a:bodyPr>
          <a:lstStyle/>
          <a:p>
            <a:r>
              <a:rPr lang="en-AU" sz="2200"/>
              <a:t>February 2020 NSW Health responded to an outbreak of a coronavirus (COVID-2019), first reported in China in December 2019. </a:t>
            </a:r>
          </a:p>
          <a:p>
            <a:r>
              <a:rPr lang="en-US" sz="2200" b="0" i="0">
                <a:effectLst/>
                <a:latin typeface="-apple-system"/>
              </a:rPr>
              <a:t>On March 11 2020 the World Health Organisation (WHO) declared the novel coronavirus (COVID-19) a worldwide pandemic. This pandemic declaration for COVID-19 is still active.</a:t>
            </a:r>
          </a:p>
          <a:p>
            <a:r>
              <a:rPr lang="en-US" sz="2200" b="0" i="0">
                <a:effectLst/>
                <a:latin typeface="-apple-system"/>
              </a:rPr>
              <a:t>The project's primary goal is to analyse COVID-19 data and gain insights into the new and cumulative cases and deaths around the world. Which countries are still hotspots for COVID-19 and which countries have gotten the disease under control. </a:t>
            </a:r>
            <a:endParaRPr lang="en-AU" sz="2200"/>
          </a:p>
        </p:txBody>
      </p:sp>
    </p:spTree>
    <p:extLst>
      <p:ext uri="{BB962C8B-B14F-4D97-AF65-F5344CB8AC3E}">
        <p14:creationId xmlns:p14="http://schemas.microsoft.com/office/powerpoint/2010/main" val="46761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7C65B-1982-3A22-9C57-51CF538B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AU" sz="5400" dirty="0"/>
              <a:t>Project 3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5F8CC-8C6A-CDFE-1234-E27D2491B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65" y="2872899"/>
            <a:ext cx="5060011" cy="3724238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</a:t>
            </a:r>
            <a:r>
              <a:rPr lang="en-US" b="0" i="0" dirty="0" err="1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visualisation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 must include a Python Flask-powered API, HTML/CSS, JavaScript, and at least one database (SQL, MongoDB, SQLite, etc.).</a:t>
            </a:r>
          </a:p>
          <a:p>
            <a:pPr lvl="1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 combination of web scraping and Leaflet or </a:t>
            </a:r>
            <a:r>
              <a:rPr lang="en-US" b="0" i="0" dirty="0" err="1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Plotly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AU" sz="2200" dirty="0"/>
          </a:p>
        </p:txBody>
      </p:sp>
      <p:pic>
        <p:nvPicPr>
          <p:cNvPr id="13" name="Picture 4" descr="Computer script on a screen">
            <a:extLst>
              <a:ext uri="{FF2B5EF4-FFF2-40B4-BE49-F238E27FC236}">
                <a16:creationId xmlns:a16="http://schemas.microsoft.com/office/drawing/2014/main" id="{BD4C4224-F150-4AFF-B0D5-6073D734A2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1013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7C65B-1982-3A22-9C57-51CF538B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AU" sz="5400" dirty="0"/>
              <a:t>Data Techniques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5F8CC-8C6A-CDFE-1234-E27D2491B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AU" sz="2200" dirty="0"/>
              <a:t>Python</a:t>
            </a:r>
          </a:p>
          <a:p>
            <a:r>
              <a:rPr lang="en-AU" sz="2200" dirty="0"/>
              <a:t>SQLite</a:t>
            </a:r>
          </a:p>
          <a:p>
            <a:r>
              <a:rPr lang="en-AU" sz="2200" dirty="0"/>
              <a:t>Flask</a:t>
            </a:r>
          </a:p>
          <a:p>
            <a:r>
              <a:rPr lang="en-AU" sz="2200" dirty="0"/>
              <a:t>HTML</a:t>
            </a:r>
          </a:p>
          <a:p>
            <a:r>
              <a:rPr lang="en-AU" sz="2200" dirty="0"/>
              <a:t>CSS</a:t>
            </a:r>
          </a:p>
          <a:p>
            <a:r>
              <a:rPr lang="en-AU" sz="2200" dirty="0"/>
              <a:t>JavaScript</a:t>
            </a:r>
          </a:p>
          <a:p>
            <a:r>
              <a:rPr lang="en-AU" sz="2200" dirty="0"/>
              <a:t>D3</a:t>
            </a:r>
          </a:p>
          <a:p>
            <a:pPr marL="0" indent="0">
              <a:buNone/>
            </a:pPr>
            <a:endParaRPr lang="en-AU" sz="2200" dirty="0"/>
          </a:p>
        </p:txBody>
      </p:sp>
      <p:pic>
        <p:nvPicPr>
          <p:cNvPr id="13" name="Picture 4" descr="Computer script on a screen">
            <a:extLst>
              <a:ext uri="{FF2B5EF4-FFF2-40B4-BE49-F238E27FC236}">
                <a16:creationId xmlns:a16="http://schemas.microsoft.com/office/drawing/2014/main" id="{BD4C4224-F150-4AFF-B0D5-6073D734A2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678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s and rulers">
            <a:extLst>
              <a:ext uri="{FF2B5EF4-FFF2-40B4-BE49-F238E27FC236}">
                <a16:creationId xmlns:a16="http://schemas.microsoft.com/office/drawing/2014/main" id="{940C61CD-DDE2-2271-BA07-1B63DBF645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20" t="6061" b="1041"/>
          <a:stretch/>
        </p:blipFill>
        <p:spPr>
          <a:xfrm>
            <a:off x="20" y="10"/>
            <a:ext cx="7591225" cy="683970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8FF0C-BE12-1258-DEFF-7AB3E7FE7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1849" y="1161288"/>
            <a:ext cx="4346765" cy="11247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000" dirty="0"/>
              <a:t>Project implementation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B7165-57F4-26B5-B164-4914825A3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3826" y="2530602"/>
            <a:ext cx="4485550" cy="406860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1). WHO-COVID-19-global-data.csv was read into Covid-19ETL.ipynb 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 Data cleaning was performed and unused columns dropped 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Data was grouped by Country 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Lat and Long was added to the dataset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 Cleaned data was loaded into an SQLite Database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2). app.py    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 flask app was developed with the following endpoints:  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/ - landing page with rendered index html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 (‘/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</a:rPr>
              <a:t>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</a:rPr>
              <a:t>/covid’) - returns covid data in JSON format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 algn="l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C3085A-0BDB-1CD8-54D5-024127F0C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97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s and rulers">
            <a:extLst>
              <a:ext uri="{FF2B5EF4-FFF2-40B4-BE49-F238E27FC236}">
                <a16:creationId xmlns:a16="http://schemas.microsoft.com/office/drawing/2014/main" id="{940C61CD-DDE2-2271-BA07-1B63DBF645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20" t="6061" b="104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8FF0C-BE12-1258-DEFF-7AB3E7FE7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9004" y="1086329"/>
            <a:ext cx="4245464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600" dirty="0"/>
              <a:t>Project implementation cont.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B7165-57F4-26B5-B164-4914825A3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5970" y="2452624"/>
            <a:ext cx="4278516" cy="3881154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3). index.html - accesses all the libraries being used in the dashboard and displays the page contents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4). logic.js    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 leaflet to draw a map of the world and hold the cases and deaths data    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Click on country to identify the number of cases and deaths per country  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drop down menu to select on either cases or deaths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600" dirty="0" err="1"/>
              <a:t>plotly</a:t>
            </a:r>
            <a:r>
              <a:rPr lang="en-US" sz="1600" dirty="0"/>
              <a:t> to develop a bar chart of, cumulative cases and deaths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5). style.css - applying style to the html </a:t>
            </a:r>
            <a:r>
              <a:rPr lang="en-US" sz="1800" dirty="0"/>
              <a:t>page </a:t>
            </a:r>
            <a:r>
              <a:rPr lang="en-US" sz="1600" dirty="0"/>
              <a:t>contents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267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ap of the world with black circles&#10;&#10;Description automatically generated">
            <a:extLst>
              <a:ext uri="{FF2B5EF4-FFF2-40B4-BE49-F238E27FC236}">
                <a16:creationId xmlns:a16="http://schemas.microsoft.com/office/drawing/2014/main" id="{0DCA503E-1755-A2EA-C3A7-B51C919B1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7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map of the world with black dots&#10;&#10;Description automatically generated">
            <a:extLst>
              <a:ext uri="{FF2B5EF4-FFF2-40B4-BE49-F238E27FC236}">
                <a16:creationId xmlns:a16="http://schemas.microsoft.com/office/drawing/2014/main" id="{C2ED5844-EB9D-EEDE-EC6F-E8C5F310F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1" y="599440"/>
            <a:ext cx="11669794" cy="567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37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3764</TotalTime>
  <Words>402</Words>
  <Application>Microsoft Office PowerPoint</Application>
  <PresentationFormat>Widescreen</PresentationFormat>
  <Paragraphs>77</Paragraphs>
  <Slides>12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Roboto</vt:lpstr>
      <vt:lpstr>Office Theme</vt:lpstr>
      <vt:lpstr>PowerPoint Presentation</vt:lpstr>
      <vt:lpstr>Content</vt:lpstr>
      <vt:lpstr>Coronavirus (COVID-2019)</vt:lpstr>
      <vt:lpstr>Project 3</vt:lpstr>
      <vt:lpstr>Data Techniques</vt:lpstr>
      <vt:lpstr>Project implementation</vt:lpstr>
      <vt:lpstr>Project implementation cont.</vt:lpstr>
      <vt:lpstr>PowerPoint Presentation</vt:lpstr>
      <vt:lpstr>PowerPoint Presentation</vt:lpstr>
      <vt:lpstr>Top 10 countries by cumulative cases</vt:lpstr>
      <vt:lpstr>Total cases and deaths</vt:lpstr>
      <vt:lpstr>Top ten countries by number of Covid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 Butcher</dc:creator>
  <cp:lastModifiedBy>Bec Butcher</cp:lastModifiedBy>
  <cp:revision>20</cp:revision>
  <dcterms:created xsi:type="dcterms:W3CDTF">2023-07-03T08:18:16Z</dcterms:created>
  <dcterms:modified xsi:type="dcterms:W3CDTF">2023-07-10T11:16:09Z</dcterms:modified>
</cp:coreProperties>
</file>