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0B5E-46BC-AEB9-45D7-34EFC9E5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1977C-9F58-122E-0712-0ACC0974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E6247-38B9-7963-1065-A8B31F26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AC92-2A55-E011-4DED-E7AB9942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BF2A-8AF1-A779-7953-4CF38DBE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8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527F-87DB-518E-0445-A190810D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59C4B-7B01-67B2-969A-5AD033E2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13CB-9809-BF25-F8AC-9641A19B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C265-CC7D-A98E-AE2D-F1424D78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3F00-18F5-45A8-07BD-4A695D67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28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81480-07F1-92DF-CBBC-F6AD98F6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56C5-DB00-9648-4A3E-C8AC89C7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06B-21F7-DAA4-3FAB-A5D824A2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4B16-140E-E34E-4C8A-93F77B9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51C1-9DC8-192A-84F4-749220D9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82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84C5-D58F-99F6-8B68-616D53C4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8BF2-6AE3-A7DF-971F-291EAAF9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5D12-FB1F-1A3E-E135-9C858197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B05F-802F-E1BD-5FAD-DEF1F260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F188-FAA2-F567-0A4E-8A5AD13F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49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24A-8718-CA83-D7F3-67A4014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932E-DDA5-C1B2-5ABF-4E561CED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7AC6-EA45-2EAF-83AD-9D7878A0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9DD4-7722-4E64-4BF5-D67C85DC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F878-DB0C-9ADB-CF79-AA46FA06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9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DBF1-C36C-B61B-78E2-53CC714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AB21-C3D6-A423-FA40-D883BDB9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129F5-9171-6C70-DBE4-9D5CFA80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5D07E-F922-614C-7ED4-50F66D80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9F2AE-EEE1-07EC-2CDB-111596FD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C4F2-FE7E-E53C-5A03-C6E0912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86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C59B-AA7D-37B9-B3B2-981B9FAE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ED83-1FF8-B310-F7E1-56347E45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A8D01-950F-1A39-C576-1D9A8A3A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431A7-940F-C7CD-DE98-0B9BC9E7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90799-D38A-5B23-CECC-6C9EA147B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2E910-791A-8E7D-1366-1AF019BB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E711D-7872-9ED5-3C30-6CF7ADF6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5701C-482D-2468-4E03-8177FBAF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41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FE0D-0B75-F06A-E8DD-63A516D5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EECA-61D2-629F-40F8-25C3D7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8F0D7-EE9F-9EC9-7764-BE78D3B2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B066-F14A-C5AE-C2C1-219DDFE3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94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B2511-01F7-AD7D-F495-279967A9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6E412-3E5C-2749-AC67-23AAABB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E6247-5EBB-A704-10FC-E29FA519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2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E4E4-8365-BDFB-6D28-F9190C70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A2DC-642F-3400-5AFA-0F16E853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26197-F544-71EE-64F4-A3537102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FEA5-93E8-8E7E-D15C-95D97B59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74115-D1E1-F679-5864-1B618B4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2892D-918A-8180-C1FD-40D0FCEA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64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F51D-389E-657E-B7F9-28ABE1D9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E14D9-07B3-C7B8-6930-66AF2C5AE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EA05-F993-559B-870C-EAF45BB7D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BC6A9-0938-A952-A5A3-AF1E351F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53232-F9C4-BFF7-039F-72B1433B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2320-20FF-9247-0C1A-7C47E53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3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BE43D-0036-CFD1-20DA-8B145DBD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68A7C-F576-A484-9D20-605DEB75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CAA06-756D-874F-07AB-58049ABA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677A-AF2D-42D7-B34C-98062455C256}" type="datetimeFigureOut">
              <a:rPr lang="en-AU" smtClean="0"/>
              <a:t>21/08/2023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CC89-99B4-D5AF-BA61-F56188BC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FB64-4EE2-D2C0-5CC9-8F634BB1F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1AAA-0232-4547-9C78-308A70B9F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FE0CB333-1D05-4CF3-ABBA-EE62B6E17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B70C2CB-1E8E-4D42-BC66-B59A0C1E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54F34E1B-44BF-4D8D-BDC0-C5B77452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D3C9033-E5E5-4BD4-8E63-DD3D3174B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DFB822A9-D9EE-44DE-961E-0E5224E5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56358E64-246F-4BD0-9C53-1DF515BD8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E481219-051C-4155-AC87-6D33F5A42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8121CEAB-FEA6-4974-8D8A-5333D38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D10AC578-4BC5-414C-A966-2B2CF9EC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B6B0E2D-ACE2-456C-96FB-F6CDDC21E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DC57ADAF-37DC-42F6-96C5-4B07C3E9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34BF26B6-64D1-4946-859C-62BB948B1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0DCF1029-BF62-48C6-8406-D7B71EFD0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5BC1059-4CF7-4DEB-8CDB-5A1FD9D25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D7EBF083-5BFE-4F45-90D8-9FF7F9A25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04631E-91E6-9553-69A3-FEE234CE7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803501"/>
            <a:ext cx="10778587" cy="213243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Project 4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Stroke Prediction	</a:t>
            </a:r>
            <a:endParaRPr lang="en-AU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058B-7D00-E9C5-9C90-E79B7567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888" y="2288966"/>
            <a:ext cx="5932139" cy="717992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Rebecca Butcher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3DE2F20-E231-408F-A27C-07C7DEA9E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54FBC50F-6FC4-4816-AB3D-9913C432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965BCFEF-F391-4FC8-8BBD-6BCCAC1C3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0532D52-9D30-4B3A-9E3D-5C8A00E9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E05D16DD-CB3E-4456-8413-4F48DD647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8AFD9AA7-7A35-4630-8E7F-5AD158694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What Is a Mini Stroke?">
            <a:extLst>
              <a:ext uri="{FF2B5EF4-FFF2-40B4-BE49-F238E27FC236}">
                <a16:creationId xmlns:a16="http://schemas.microsoft.com/office/drawing/2014/main" id="{9FCA398E-CD30-9122-9EDC-97E301B83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/>
          <a:stretch/>
        </p:blipFill>
        <p:spPr bwMode="auto">
          <a:xfrm>
            <a:off x="3976293" y="2648815"/>
            <a:ext cx="5544801" cy="369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6487E84D-1FD8-436D-AEEC-82711BFA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64353" y="3282087"/>
            <a:ext cx="304800" cy="429768"/>
            <a:chOff x="215328" y="-46937"/>
            <a:chExt cx="304800" cy="2773841"/>
          </a:xfrm>
        </p:grpSpPr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9905F77D-D915-43BA-A82B-FDFBDCA13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D1CB77C0-8E20-4377-9EF1-3C26537B4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48DBF424-62C4-4303-94CA-BA994C187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D0818925-83A4-4B11-BD94-3E473CCB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2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Rectangle 2089">
            <a:extLst>
              <a:ext uri="{FF2B5EF4-FFF2-40B4-BE49-F238E27FC236}">
                <a16:creationId xmlns:a16="http://schemas.microsoft.com/office/drawing/2014/main" id="{FE0CB333-1D05-4CF3-ABBA-EE62B6E17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Rectangle 2091">
            <a:extLst>
              <a:ext uri="{FF2B5EF4-FFF2-40B4-BE49-F238E27FC236}">
                <a16:creationId xmlns:a16="http://schemas.microsoft.com/office/drawing/2014/main" id="{AB70C2CB-1E8E-4D42-BC66-B59A0C1E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6" name="Group 2093">
            <a:extLst>
              <a:ext uri="{FF2B5EF4-FFF2-40B4-BE49-F238E27FC236}">
                <a16:creationId xmlns:a16="http://schemas.microsoft.com/office/drawing/2014/main" id="{54F34E1B-44BF-4D8D-BDC0-C5B77452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27" name="Oval 2094">
              <a:extLst>
                <a:ext uri="{FF2B5EF4-FFF2-40B4-BE49-F238E27FC236}">
                  <a16:creationId xmlns:a16="http://schemas.microsoft.com/office/drawing/2014/main" id="{AD3C9033-E5E5-4BD4-8E63-DD3D3174B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095">
              <a:extLst>
                <a:ext uri="{FF2B5EF4-FFF2-40B4-BE49-F238E27FC236}">
                  <a16:creationId xmlns:a16="http://schemas.microsoft.com/office/drawing/2014/main" id="{DFB822A9-D9EE-44DE-961E-0E5224E5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096">
              <a:extLst>
                <a:ext uri="{FF2B5EF4-FFF2-40B4-BE49-F238E27FC236}">
                  <a16:creationId xmlns:a16="http://schemas.microsoft.com/office/drawing/2014/main" id="{56358E64-246F-4BD0-9C53-1DF515BD8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097">
              <a:extLst>
                <a:ext uri="{FF2B5EF4-FFF2-40B4-BE49-F238E27FC236}">
                  <a16:creationId xmlns:a16="http://schemas.microsoft.com/office/drawing/2014/main" id="{7E481219-051C-4155-AC87-6D33F5A42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1" name="Oval 2098">
              <a:extLst>
                <a:ext uri="{FF2B5EF4-FFF2-40B4-BE49-F238E27FC236}">
                  <a16:creationId xmlns:a16="http://schemas.microsoft.com/office/drawing/2014/main" id="{8121CEAB-FEA6-4974-8D8A-5333D38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099">
              <a:extLst>
                <a:ext uri="{FF2B5EF4-FFF2-40B4-BE49-F238E27FC236}">
                  <a16:creationId xmlns:a16="http://schemas.microsoft.com/office/drawing/2014/main" id="{D10AC578-4BC5-414C-A966-2B2CF9EC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3" name="Rectangle 2101">
            <a:extLst>
              <a:ext uri="{FF2B5EF4-FFF2-40B4-BE49-F238E27FC236}">
                <a16:creationId xmlns:a16="http://schemas.microsoft.com/office/drawing/2014/main" id="{CB6B0E2D-ACE2-456C-96FB-F6CDDC21E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4" name="Group 2103">
            <a:extLst>
              <a:ext uri="{FF2B5EF4-FFF2-40B4-BE49-F238E27FC236}">
                <a16:creationId xmlns:a16="http://schemas.microsoft.com/office/drawing/2014/main" id="{DC57ADAF-37DC-42F6-96C5-4B07C3E9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34BF26B6-64D1-4946-859C-62BB948B1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0DCF1029-BF62-48C6-8406-D7B71EFD0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95BC1059-4CF7-4DEB-8CDB-5A1FD9D25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Connector 2107">
              <a:extLst>
                <a:ext uri="{FF2B5EF4-FFF2-40B4-BE49-F238E27FC236}">
                  <a16:creationId xmlns:a16="http://schemas.microsoft.com/office/drawing/2014/main" id="{D7EBF083-5BFE-4F45-90D8-9FF7F9A25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60B94-26DA-AACF-B9F6-28877545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803501"/>
            <a:ext cx="10778587" cy="834714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Contents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D79C-1510-0E0C-F637-B649A47A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384" y="2133993"/>
            <a:ext cx="5932139" cy="4001316"/>
          </a:xfrm>
          <a:noFill/>
        </p:spPr>
        <p:txBody>
          <a:bodyPr anchor="t">
            <a:normAutofit fontScale="8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is a stroke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Overview of project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techniques used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Project implementation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Project Outcome		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Visualisation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2135" name="Rectangle 2109">
            <a:extLst>
              <a:ext uri="{FF2B5EF4-FFF2-40B4-BE49-F238E27FC236}">
                <a16:creationId xmlns:a16="http://schemas.microsoft.com/office/drawing/2014/main" id="{E3DE2F20-E231-408F-A27C-07C7DEA9E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6" name="Group 2111">
            <a:extLst>
              <a:ext uri="{FF2B5EF4-FFF2-40B4-BE49-F238E27FC236}">
                <a16:creationId xmlns:a16="http://schemas.microsoft.com/office/drawing/2014/main" id="{54FBC50F-6FC4-4816-AB3D-9913C432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965BCFEF-F391-4FC8-8BBD-6BCCAC1C3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4" name="Straight Connector 2113">
              <a:extLst>
                <a:ext uri="{FF2B5EF4-FFF2-40B4-BE49-F238E27FC236}">
                  <a16:creationId xmlns:a16="http://schemas.microsoft.com/office/drawing/2014/main" id="{30532D52-9D30-4B3A-9E3D-5C8A00E9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Straight Connector 2114">
              <a:extLst>
                <a:ext uri="{FF2B5EF4-FFF2-40B4-BE49-F238E27FC236}">
                  <a16:creationId xmlns:a16="http://schemas.microsoft.com/office/drawing/2014/main" id="{E05D16DD-CB3E-4456-8413-4F48DD647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6" name="Straight Connector 2115">
              <a:extLst>
                <a:ext uri="{FF2B5EF4-FFF2-40B4-BE49-F238E27FC236}">
                  <a16:creationId xmlns:a16="http://schemas.microsoft.com/office/drawing/2014/main" id="{8AFD9AA7-7A35-4630-8E7F-5AD158694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eact &quot;FAST&quot; to the signs of stroke - Hamilton Health Sciences">
            <a:extLst>
              <a:ext uri="{FF2B5EF4-FFF2-40B4-BE49-F238E27FC236}">
                <a16:creationId xmlns:a16="http://schemas.microsoft.com/office/drawing/2014/main" id="{CCEA5B0D-70F3-19C3-2F8A-24EF8D9F9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"/>
          <a:stretch/>
        </p:blipFill>
        <p:spPr bwMode="auto">
          <a:xfrm>
            <a:off x="627888" y="2935943"/>
            <a:ext cx="4495654" cy="31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7" name="Group 2117">
            <a:extLst>
              <a:ext uri="{FF2B5EF4-FFF2-40B4-BE49-F238E27FC236}">
                <a16:creationId xmlns:a16="http://schemas.microsoft.com/office/drawing/2014/main" id="{6487E84D-1FD8-436D-AEEC-82711BFA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64353" y="3282087"/>
            <a:ext cx="304800" cy="429768"/>
            <a:chOff x="215328" y="-46937"/>
            <a:chExt cx="304800" cy="2773841"/>
          </a:xfrm>
        </p:grpSpPr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9905F77D-D915-43BA-A82B-FDFBDCA13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0" name="Straight Connector 2119">
              <a:extLst>
                <a:ext uri="{FF2B5EF4-FFF2-40B4-BE49-F238E27FC236}">
                  <a16:creationId xmlns:a16="http://schemas.microsoft.com/office/drawing/2014/main" id="{D1CB77C0-8E20-4377-9EF1-3C26537B4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1" name="Straight Connector 2120">
              <a:extLst>
                <a:ext uri="{FF2B5EF4-FFF2-40B4-BE49-F238E27FC236}">
                  <a16:creationId xmlns:a16="http://schemas.microsoft.com/office/drawing/2014/main" id="{48DBF424-62C4-4303-94CA-BA994C187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2" name="Straight Connector 2121">
              <a:extLst>
                <a:ext uri="{FF2B5EF4-FFF2-40B4-BE49-F238E27FC236}">
                  <a16:creationId xmlns:a16="http://schemas.microsoft.com/office/drawing/2014/main" id="{D0818925-83A4-4B11-BD94-3E473CCB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22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Rectangle 2089">
            <a:extLst>
              <a:ext uri="{FF2B5EF4-FFF2-40B4-BE49-F238E27FC236}">
                <a16:creationId xmlns:a16="http://schemas.microsoft.com/office/drawing/2014/main" id="{FE0CB333-1D05-4CF3-ABBA-EE62B6E17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Rectangle 2091">
            <a:extLst>
              <a:ext uri="{FF2B5EF4-FFF2-40B4-BE49-F238E27FC236}">
                <a16:creationId xmlns:a16="http://schemas.microsoft.com/office/drawing/2014/main" id="{AB70C2CB-1E8E-4D42-BC66-B59A0C1E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6" name="Group 2093">
            <a:extLst>
              <a:ext uri="{FF2B5EF4-FFF2-40B4-BE49-F238E27FC236}">
                <a16:creationId xmlns:a16="http://schemas.microsoft.com/office/drawing/2014/main" id="{54F34E1B-44BF-4D8D-BDC0-C5B77452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27" name="Oval 2094">
              <a:extLst>
                <a:ext uri="{FF2B5EF4-FFF2-40B4-BE49-F238E27FC236}">
                  <a16:creationId xmlns:a16="http://schemas.microsoft.com/office/drawing/2014/main" id="{AD3C9033-E5E5-4BD4-8E63-DD3D3174B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095">
              <a:extLst>
                <a:ext uri="{FF2B5EF4-FFF2-40B4-BE49-F238E27FC236}">
                  <a16:creationId xmlns:a16="http://schemas.microsoft.com/office/drawing/2014/main" id="{DFB822A9-D9EE-44DE-961E-0E5224E5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096">
              <a:extLst>
                <a:ext uri="{FF2B5EF4-FFF2-40B4-BE49-F238E27FC236}">
                  <a16:creationId xmlns:a16="http://schemas.microsoft.com/office/drawing/2014/main" id="{56358E64-246F-4BD0-9C53-1DF515BD8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097">
              <a:extLst>
                <a:ext uri="{FF2B5EF4-FFF2-40B4-BE49-F238E27FC236}">
                  <a16:creationId xmlns:a16="http://schemas.microsoft.com/office/drawing/2014/main" id="{7E481219-051C-4155-AC87-6D33F5A42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1" name="Oval 2098">
              <a:extLst>
                <a:ext uri="{FF2B5EF4-FFF2-40B4-BE49-F238E27FC236}">
                  <a16:creationId xmlns:a16="http://schemas.microsoft.com/office/drawing/2014/main" id="{8121CEAB-FEA6-4974-8D8A-5333D38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099">
              <a:extLst>
                <a:ext uri="{FF2B5EF4-FFF2-40B4-BE49-F238E27FC236}">
                  <a16:creationId xmlns:a16="http://schemas.microsoft.com/office/drawing/2014/main" id="{D10AC578-4BC5-414C-A966-2B2CF9EC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3" name="Rectangle 2101">
            <a:extLst>
              <a:ext uri="{FF2B5EF4-FFF2-40B4-BE49-F238E27FC236}">
                <a16:creationId xmlns:a16="http://schemas.microsoft.com/office/drawing/2014/main" id="{CB6B0E2D-ACE2-456C-96FB-F6CDDC21E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4" name="Group 2103">
            <a:extLst>
              <a:ext uri="{FF2B5EF4-FFF2-40B4-BE49-F238E27FC236}">
                <a16:creationId xmlns:a16="http://schemas.microsoft.com/office/drawing/2014/main" id="{DC57ADAF-37DC-42F6-96C5-4B07C3E9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34BF26B6-64D1-4946-859C-62BB948B1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0DCF1029-BF62-48C6-8406-D7B71EFD0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95BC1059-4CF7-4DEB-8CDB-5A1FD9D25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Connector 2107">
              <a:extLst>
                <a:ext uri="{FF2B5EF4-FFF2-40B4-BE49-F238E27FC236}">
                  <a16:creationId xmlns:a16="http://schemas.microsoft.com/office/drawing/2014/main" id="{D7EBF083-5BFE-4F45-90D8-9FF7F9A25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60B94-26DA-AACF-B9F6-28877545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803501"/>
            <a:ext cx="10778587" cy="711253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Stroke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D79C-1510-0E0C-F637-B649A47A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384" y="3170441"/>
            <a:ext cx="5932139" cy="2964867"/>
          </a:xfrm>
          <a:noFill/>
        </p:spPr>
        <p:txBody>
          <a:bodyPr anchor="t">
            <a:normAutofit/>
          </a:bodyPr>
          <a:lstStyle/>
          <a:p>
            <a:pPr algn="l"/>
            <a:endParaRPr lang="en-AU">
              <a:solidFill>
                <a:schemeClr val="bg1"/>
              </a:solidFill>
            </a:endParaRPr>
          </a:p>
        </p:txBody>
      </p:sp>
      <p:sp>
        <p:nvSpPr>
          <p:cNvPr id="2135" name="Rectangle 2109">
            <a:extLst>
              <a:ext uri="{FF2B5EF4-FFF2-40B4-BE49-F238E27FC236}">
                <a16:creationId xmlns:a16="http://schemas.microsoft.com/office/drawing/2014/main" id="{E3DE2F20-E231-408F-A27C-07C7DEA9E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6" name="Group 2111">
            <a:extLst>
              <a:ext uri="{FF2B5EF4-FFF2-40B4-BE49-F238E27FC236}">
                <a16:creationId xmlns:a16="http://schemas.microsoft.com/office/drawing/2014/main" id="{54FBC50F-6FC4-4816-AB3D-9913C432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965BCFEF-F391-4FC8-8BBD-6BCCAC1C3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4" name="Straight Connector 2113">
              <a:extLst>
                <a:ext uri="{FF2B5EF4-FFF2-40B4-BE49-F238E27FC236}">
                  <a16:creationId xmlns:a16="http://schemas.microsoft.com/office/drawing/2014/main" id="{30532D52-9D30-4B3A-9E3D-5C8A00E9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Straight Connector 2114">
              <a:extLst>
                <a:ext uri="{FF2B5EF4-FFF2-40B4-BE49-F238E27FC236}">
                  <a16:creationId xmlns:a16="http://schemas.microsoft.com/office/drawing/2014/main" id="{E05D16DD-CB3E-4456-8413-4F48DD647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6" name="Straight Connector 2115">
              <a:extLst>
                <a:ext uri="{FF2B5EF4-FFF2-40B4-BE49-F238E27FC236}">
                  <a16:creationId xmlns:a16="http://schemas.microsoft.com/office/drawing/2014/main" id="{8AFD9AA7-7A35-4630-8E7F-5AD158694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eact &quot;FAST&quot; to the signs of stroke - Hamilton Health Sciences">
            <a:extLst>
              <a:ext uri="{FF2B5EF4-FFF2-40B4-BE49-F238E27FC236}">
                <a16:creationId xmlns:a16="http://schemas.microsoft.com/office/drawing/2014/main" id="{CCEA5B0D-70F3-19C3-2F8A-24EF8D9F9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"/>
          <a:stretch/>
        </p:blipFill>
        <p:spPr bwMode="auto">
          <a:xfrm>
            <a:off x="627888" y="3137581"/>
            <a:ext cx="4495654" cy="29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7" name="Group 2117">
            <a:extLst>
              <a:ext uri="{FF2B5EF4-FFF2-40B4-BE49-F238E27FC236}">
                <a16:creationId xmlns:a16="http://schemas.microsoft.com/office/drawing/2014/main" id="{6487E84D-1FD8-436D-AEEC-82711BFA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64353" y="3282087"/>
            <a:ext cx="304800" cy="429768"/>
            <a:chOff x="215328" y="-46937"/>
            <a:chExt cx="304800" cy="2773841"/>
          </a:xfrm>
        </p:grpSpPr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9905F77D-D915-43BA-A82B-FDFBDCA13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0" name="Straight Connector 2119">
              <a:extLst>
                <a:ext uri="{FF2B5EF4-FFF2-40B4-BE49-F238E27FC236}">
                  <a16:creationId xmlns:a16="http://schemas.microsoft.com/office/drawing/2014/main" id="{D1CB77C0-8E20-4377-9EF1-3C26537B4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1" name="Straight Connector 2120">
              <a:extLst>
                <a:ext uri="{FF2B5EF4-FFF2-40B4-BE49-F238E27FC236}">
                  <a16:creationId xmlns:a16="http://schemas.microsoft.com/office/drawing/2014/main" id="{48DBF424-62C4-4303-94CA-BA994C187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2" name="Straight Connector 2121">
              <a:extLst>
                <a:ext uri="{FF2B5EF4-FFF2-40B4-BE49-F238E27FC236}">
                  <a16:creationId xmlns:a16="http://schemas.microsoft.com/office/drawing/2014/main" id="{D0818925-83A4-4B11-BD94-3E473CCB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30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2" name="Rectangle 214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Rectangle 214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Rectangle 214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60B94-26DA-AACF-B9F6-28877545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428" y="764540"/>
            <a:ext cx="9947305" cy="109065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Project objective	</a:t>
            </a:r>
            <a:endParaRPr lang="en-AU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D79C-1510-0E0C-F637-B649A47A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To create a machine learning to produce an accurate stroke predictive model </a:t>
            </a: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2150" name="Freeform: Shape 2149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React &quot;FAST&quot; to the signs of stroke - Hamilton Health Sciences">
            <a:extLst>
              <a:ext uri="{FF2B5EF4-FFF2-40B4-BE49-F238E27FC236}">
                <a16:creationId xmlns:a16="http://schemas.microsoft.com/office/drawing/2014/main" id="{CCEA5B0D-70F3-19C3-2F8A-24EF8D9F9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1" r="1" b="19889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Rectangle 2089">
            <a:extLst>
              <a:ext uri="{FF2B5EF4-FFF2-40B4-BE49-F238E27FC236}">
                <a16:creationId xmlns:a16="http://schemas.microsoft.com/office/drawing/2014/main" id="{FE0CB333-1D05-4CF3-ABBA-EE62B6E17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Rectangle 2091">
            <a:extLst>
              <a:ext uri="{FF2B5EF4-FFF2-40B4-BE49-F238E27FC236}">
                <a16:creationId xmlns:a16="http://schemas.microsoft.com/office/drawing/2014/main" id="{AB70C2CB-1E8E-4D42-BC66-B59A0C1E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6" name="Group 2093">
            <a:extLst>
              <a:ext uri="{FF2B5EF4-FFF2-40B4-BE49-F238E27FC236}">
                <a16:creationId xmlns:a16="http://schemas.microsoft.com/office/drawing/2014/main" id="{54F34E1B-44BF-4D8D-BDC0-C5B77452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27" name="Oval 2094">
              <a:extLst>
                <a:ext uri="{FF2B5EF4-FFF2-40B4-BE49-F238E27FC236}">
                  <a16:creationId xmlns:a16="http://schemas.microsoft.com/office/drawing/2014/main" id="{AD3C9033-E5E5-4BD4-8E63-DD3D3174B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095">
              <a:extLst>
                <a:ext uri="{FF2B5EF4-FFF2-40B4-BE49-F238E27FC236}">
                  <a16:creationId xmlns:a16="http://schemas.microsoft.com/office/drawing/2014/main" id="{DFB822A9-D9EE-44DE-961E-0E5224E5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096">
              <a:extLst>
                <a:ext uri="{FF2B5EF4-FFF2-40B4-BE49-F238E27FC236}">
                  <a16:creationId xmlns:a16="http://schemas.microsoft.com/office/drawing/2014/main" id="{56358E64-246F-4BD0-9C53-1DF515BD8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097">
              <a:extLst>
                <a:ext uri="{FF2B5EF4-FFF2-40B4-BE49-F238E27FC236}">
                  <a16:creationId xmlns:a16="http://schemas.microsoft.com/office/drawing/2014/main" id="{7E481219-051C-4155-AC87-6D33F5A42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1" name="Oval 2098">
              <a:extLst>
                <a:ext uri="{FF2B5EF4-FFF2-40B4-BE49-F238E27FC236}">
                  <a16:creationId xmlns:a16="http://schemas.microsoft.com/office/drawing/2014/main" id="{8121CEAB-FEA6-4974-8D8A-5333D38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099">
              <a:extLst>
                <a:ext uri="{FF2B5EF4-FFF2-40B4-BE49-F238E27FC236}">
                  <a16:creationId xmlns:a16="http://schemas.microsoft.com/office/drawing/2014/main" id="{D10AC578-4BC5-414C-A966-2B2CF9EC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3" name="Rectangle 2101">
            <a:extLst>
              <a:ext uri="{FF2B5EF4-FFF2-40B4-BE49-F238E27FC236}">
                <a16:creationId xmlns:a16="http://schemas.microsoft.com/office/drawing/2014/main" id="{CB6B0E2D-ACE2-456C-96FB-F6CDDC21E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4" name="Group 2103">
            <a:extLst>
              <a:ext uri="{FF2B5EF4-FFF2-40B4-BE49-F238E27FC236}">
                <a16:creationId xmlns:a16="http://schemas.microsoft.com/office/drawing/2014/main" id="{DC57ADAF-37DC-42F6-96C5-4B07C3E9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34BF26B6-64D1-4946-859C-62BB948B1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0DCF1029-BF62-48C6-8406-D7B71EFD0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95BC1059-4CF7-4DEB-8CDB-5A1FD9D25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Connector 2107">
              <a:extLst>
                <a:ext uri="{FF2B5EF4-FFF2-40B4-BE49-F238E27FC236}">
                  <a16:creationId xmlns:a16="http://schemas.microsoft.com/office/drawing/2014/main" id="{D7EBF083-5BFE-4F45-90D8-9FF7F9A25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60B94-26DA-AACF-B9F6-28877545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296" y="369283"/>
            <a:ext cx="10778587" cy="885842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D79C-1510-0E0C-F637-B649A47A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1465" y="1185603"/>
            <a:ext cx="5932139" cy="4034180"/>
          </a:xfrm>
          <a:noFill/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a dataset from </a:t>
            </a:r>
            <a:r>
              <a:rPr lang="en-US" dirty="0" err="1">
                <a:solidFill>
                  <a:schemeClr val="bg1"/>
                </a:solidFill>
              </a:rPr>
              <a:t>kaggle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135" name="Rectangle 2109">
            <a:extLst>
              <a:ext uri="{FF2B5EF4-FFF2-40B4-BE49-F238E27FC236}">
                <a16:creationId xmlns:a16="http://schemas.microsoft.com/office/drawing/2014/main" id="{E3DE2F20-E231-408F-A27C-07C7DEA9E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6" name="Group 2111">
            <a:extLst>
              <a:ext uri="{FF2B5EF4-FFF2-40B4-BE49-F238E27FC236}">
                <a16:creationId xmlns:a16="http://schemas.microsoft.com/office/drawing/2014/main" id="{54FBC50F-6FC4-4816-AB3D-9913C432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965BCFEF-F391-4FC8-8BBD-6BCCAC1C3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4" name="Straight Connector 2113">
              <a:extLst>
                <a:ext uri="{FF2B5EF4-FFF2-40B4-BE49-F238E27FC236}">
                  <a16:creationId xmlns:a16="http://schemas.microsoft.com/office/drawing/2014/main" id="{30532D52-9D30-4B3A-9E3D-5C8A00E9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Straight Connector 2114">
              <a:extLst>
                <a:ext uri="{FF2B5EF4-FFF2-40B4-BE49-F238E27FC236}">
                  <a16:creationId xmlns:a16="http://schemas.microsoft.com/office/drawing/2014/main" id="{E05D16DD-CB3E-4456-8413-4F48DD647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6" name="Straight Connector 2115">
              <a:extLst>
                <a:ext uri="{FF2B5EF4-FFF2-40B4-BE49-F238E27FC236}">
                  <a16:creationId xmlns:a16="http://schemas.microsoft.com/office/drawing/2014/main" id="{8AFD9AA7-7A35-4630-8E7F-5AD158694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eact &quot;FAST&quot; to the signs of stroke - Hamilton Health Sciences">
            <a:extLst>
              <a:ext uri="{FF2B5EF4-FFF2-40B4-BE49-F238E27FC236}">
                <a16:creationId xmlns:a16="http://schemas.microsoft.com/office/drawing/2014/main" id="{CCEA5B0D-70F3-19C3-2F8A-24EF8D9F9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"/>
          <a:stretch/>
        </p:blipFill>
        <p:spPr bwMode="auto">
          <a:xfrm>
            <a:off x="154637" y="224215"/>
            <a:ext cx="4495654" cy="29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7" name="Group 2117">
            <a:extLst>
              <a:ext uri="{FF2B5EF4-FFF2-40B4-BE49-F238E27FC236}">
                <a16:creationId xmlns:a16="http://schemas.microsoft.com/office/drawing/2014/main" id="{6487E84D-1FD8-436D-AEEC-82711BFA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64353" y="3282087"/>
            <a:ext cx="304800" cy="429768"/>
            <a:chOff x="215328" y="-46937"/>
            <a:chExt cx="304800" cy="2773841"/>
          </a:xfrm>
        </p:grpSpPr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9905F77D-D915-43BA-A82B-FDFBDCA13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0" name="Straight Connector 2119">
              <a:extLst>
                <a:ext uri="{FF2B5EF4-FFF2-40B4-BE49-F238E27FC236}">
                  <a16:creationId xmlns:a16="http://schemas.microsoft.com/office/drawing/2014/main" id="{D1CB77C0-8E20-4377-9EF1-3C26537B4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1" name="Straight Connector 2120">
              <a:extLst>
                <a:ext uri="{FF2B5EF4-FFF2-40B4-BE49-F238E27FC236}">
                  <a16:creationId xmlns:a16="http://schemas.microsoft.com/office/drawing/2014/main" id="{48DBF424-62C4-4303-94CA-BA994C187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2" name="Straight Connector 2121">
              <a:extLst>
                <a:ext uri="{FF2B5EF4-FFF2-40B4-BE49-F238E27FC236}">
                  <a16:creationId xmlns:a16="http://schemas.microsoft.com/office/drawing/2014/main" id="{D0818925-83A4-4B11-BD94-3E473CCB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C283BF1-038C-34D2-D299-6F27C80F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20" r="35728" b="9534"/>
          <a:stretch/>
        </p:blipFill>
        <p:spPr>
          <a:xfrm>
            <a:off x="4801880" y="1874553"/>
            <a:ext cx="7052495" cy="4364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89A57-4AE9-61D1-E88E-7FC874B0D2ED}"/>
              </a:ext>
            </a:extLst>
          </p:cNvPr>
          <p:cNvSpPr txBox="1"/>
          <p:nvPr/>
        </p:nvSpPr>
        <p:spPr>
          <a:xfrm>
            <a:off x="639296" y="4056969"/>
            <a:ext cx="2587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0 4235 </a:t>
            </a:r>
          </a:p>
          <a:p>
            <a:r>
              <a:rPr lang="en-AU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1 165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014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Rectangle 2089">
            <a:extLst>
              <a:ext uri="{FF2B5EF4-FFF2-40B4-BE49-F238E27FC236}">
                <a16:creationId xmlns:a16="http://schemas.microsoft.com/office/drawing/2014/main" id="{FE0CB333-1D05-4CF3-ABBA-EE62B6E17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Rectangle 2091">
            <a:extLst>
              <a:ext uri="{FF2B5EF4-FFF2-40B4-BE49-F238E27FC236}">
                <a16:creationId xmlns:a16="http://schemas.microsoft.com/office/drawing/2014/main" id="{AB70C2CB-1E8E-4D42-BC66-B59A0C1E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6" name="Group 2093">
            <a:extLst>
              <a:ext uri="{FF2B5EF4-FFF2-40B4-BE49-F238E27FC236}">
                <a16:creationId xmlns:a16="http://schemas.microsoft.com/office/drawing/2014/main" id="{54F34E1B-44BF-4D8D-BDC0-C5B77452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27" name="Oval 2094">
              <a:extLst>
                <a:ext uri="{FF2B5EF4-FFF2-40B4-BE49-F238E27FC236}">
                  <a16:creationId xmlns:a16="http://schemas.microsoft.com/office/drawing/2014/main" id="{AD3C9033-E5E5-4BD4-8E63-DD3D3174B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095">
              <a:extLst>
                <a:ext uri="{FF2B5EF4-FFF2-40B4-BE49-F238E27FC236}">
                  <a16:creationId xmlns:a16="http://schemas.microsoft.com/office/drawing/2014/main" id="{DFB822A9-D9EE-44DE-961E-0E5224E5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096">
              <a:extLst>
                <a:ext uri="{FF2B5EF4-FFF2-40B4-BE49-F238E27FC236}">
                  <a16:creationId xmlns:a16="http://schemas.microsoft.com/office/drawing/2014/main" id="{56358E64-246F-4BD0-9C53-1DF515BD8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097">
              <a:extLst>
                <a:ext uri="{FF2B5EF4-FFF2-40B4-BE49-F238E27FC236}">
                  <a16:creationId xmlns:a16="http://schemas.microsoft.com/office/drawing/2014/main" id="{7E481219-051C-4155-AC87-6D33F5A42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1" name="Oval 2098">
              <a:extLst>
                <a:ext uri="{FF2B5EF4-FFF2-40B4-BE49-F238E27FC236}">
                  <a16:creationId xmlns:a16="http://schemas.microsoft.com/office/drawing/2014/main" id="{8121CEAB-FEA6-4974-8D8A-5333D38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099">
              <a:extLst>
                <a:ext uri="{FF2B5EF4-FFF2-40B4-BE49-F238E27FC236}">
                  <a16:creationId xmlns:a16="http://schemas.microsoft.com/office/drawing/2014/main" id="{D10AC578-4BC5-414C-A966-2B2CF9EC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3" name="Rectangle 2101">
            <a:extLst>
              <a:ext uri="{FF2B5EF4-FFF2-40B4-BE49-F238E27FC236}">
                <a16:creationId xmlns:a16="http://schemas.microsoft.com/office/drawing/2014/main" id="{CB6B0E2D-ACE2-456C-96FB-F6CDDC21E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4" name="Group 2103">
            <a:extLst>
              <a:ext uri="{FF2B5EF4-FFF2-40B4-BE49-F238E27FC236}">
                <a16:creationId xmlns:a16="http://schemas.microsoft.com/office/drawing/2014/main" id="{DC57ADAF-37DC-42F6-96C5-4B07C3E9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34BF26B6-64D1-4946-859C-62BB948B1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0DCF1029-BF62-48C6-8406-D7B71EFD0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95BC1059-4CF7-4DEB-8CDB-5A1FD9D25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Connector 2107">
              <a:extLst>
                <a:ext uri="{FF2B5EF4-FFF2-40B4-BE49-F238E27FC236}">
                  <a16:creationId xmlns:a16="http://schemas.microsoft.com/office/drawing/2014/main" id="{D7EBF083-5BFE-4F45-90D8-9FF7F9A25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60B94-26DA-AACF-B9F6-28877545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803501"/>
            <a:ext cx="10778587" cy="711253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machine learning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D79C-1510-0E0C-F637-B649A47A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384" y="3170441"/>
            <a:ext cx="5932139" cy="2964867"/>
          </a:xfrm>
          <a:noFill/>
        </p:spPr>
        <p:txBody>
          <a:bodyPr anchor="t">
            <a:normAutofit/>
          </a:bodyPr>
          <a:lstStyle/>
          <a:p>
            <a:pPr algn="just" fontAlgn="base"/>
            <a:r>
              <a:rPr lang="en-US" b="1" i="0" dirty="0">
                <a:solidFill>
                  <a:schemeClr val="bg1"/>
                </a:solidFill>
                <a:effectLst/>
                <a:latin typeface="Nunito" panose="020F0502020204030204" pitchFamily="2" charset="0"/>
              </a:rPr>
              <a:t>Reasons for Overfitting: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Nunito" panose="020F0502020204030204" pitchFamily="2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Nunito" panose="020F0502020204030204" pitchFamily="2" charset="0"/>
              </a:rPr>
              <a:t>High variance and low bias.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Nunito" panose="020F0502020204030204" pitchFamily="2" charset="0"/>
              </a:rPr>
              <a:t>The model is too complex.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Nunito" panose="020F0502020204030204" pitchFamily="2" charset="0"/>
              </a:rPr>
              <a:t>The size of the training data.</a:t>
            </a:r>
          </a:p>
          <a:p>
            <a:pPr algn="l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135" name="Rectangle 2109">
            <a:extLst>
              <a:ext uri="{FF2B5EF4-FFF2-40B4-BE49-F238E27FC236}">
                <a16:creationId xmlns:a16="http://schemas.microsoft.com/office/drawing/2014/main" id="{E3DE2F20-E231-408F-A27C-07C7DEA9E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6" name="Group 2111">
            <a:extLst>
              <a:ext uri="{FF2B5EF4-FFF2-40B4-BE49-F238E27FC236}">
                <a16:creationId xmlns:a16="http://schemas.microsoft.com/office/drawing/2014/main" id="{54FBC50F-6FC4-4816-AB3D-9913C432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965BCFEF-F391-4FC8-8BBD-6BCCAC1C3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4" name="Straight Connector 2113">
              <a:extLst>
                <a:ext uri="{FF2B5EF4-FFF2-40B4-BE49-F238E27FC236}">
                  <a16:creationId xmlns:a16="http://schemas.microsoft.com/office/drawing/2014/main" id="{30532D52-9D30-4B3A-9E3D-5C8A00E9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Straight Connector 2114">
              <a:extLst>
                <a:ext uri="{FF2B5EF4-FFF2-40B4-BE49-F238E27FC236}">
                  <a16:creationId xmlns:a16="http://schemas.microsoft.com/office/drawing/2014/main" id="{E05D16DD-CB3E-4456-8413-4F48DD647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6" name="Straight Connector 2115">
              <a:extLst>
                <a:ext uri="{FF2B5EF4-FFF2-40B4-BE49-F238E27FC236}">
                  <a16:creationId xmlns:a16="http://schemas.microsoft.com/office/drawing/2014/main" id="{8AFD9AA7-7A35-4630-8E7F-5AD158694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eact &quot;FAST&quot; to the signs of stroke - Hamilton Health Sciences">
            <a:extLst>
              <a:ext uri="{FF2B5EF4-FFF2-40B4-BE49-F238E27FC236}">
                <a16:creationId xmlns:a16="http://schemas.microsoft.com/office/drawing/2014/main" id="{CCEA5B0D-70F3-19C3-2F8A-24EF8D9F9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"/>
          <a:stretch/>
        </p:blipFill>
        <p:spPr bwMode="auto">
          <a:xfrm>
            <a:off x="627888" y="3137581"/>
            <a:ext cx="4495654" cy="29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7" name="Group 2117">
            <a:extLst>
              <a:ext uri="{FF2B5EF4-FFF2-40B4-BE49-F238E27FC236}">
                <a16:creationId xmlns:a16="http://schemas.microsoft.com/office/drawing/2014/main" id="{6487E84D-1FD8-436D-AEEC-82711BFA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64353" y="3282087"/>
            <a:ext cx="304800" cy="429768"/>
            <a:chOff x="215328" y="-46937"/>
            <a:chExt cx="304800" cy="2773841"/>
          </a:xfrm>
        </p:grpSpPr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9905F77D-D915-43BA-A82B-FDFBDCA13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0" name="Straight Connector 2119">
              <a:extLst>
                <a:ext uri="{FF2B5EF4-FFF2-40B4-BE49-F238E27FC236}">
                  <a16:creationId xmlns:a16="http://schemas.microsoft.com/office/drawing/2014/main" id="{D1CB77C0-8E20-4377-9EF1-3C26537B4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1" name="Straight Connector 2120">
              <a:extLst>
                <a:ext uri="{FF2B5EF4-FFF2-40B4-BE49-F238E27FC236}">
                  <a16:creationId xmlns:a16="http://schemas.microsoft.com/office/drawing/2014/main" id="{48DBF424-62C4-4303-94CA-BA994C187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2" name="Straight Connector 2121">
              <a:extLst>
                <a:ext uri="{FF2B5EF4-FFF2-40B4-BE49-F238E27FC236}">
                  <a16:creationId xmlns:a16="http://schemas.microsoft.com/office/drawing/2014/main" id="{D0818925-83A4-4B11-BD94-3E473CCB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87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Rectangle 2089">
            <a:extLst>
              <a:ext uri="{FF2B5EF4-FFF2-40B4-BE49-F238E27FC236}">
                <a16:creationId xmlns:a16="http://schemas.microsoft.com/office/drawing/2014/main" id="{FE0CB333-1D05-4CF3-ABBA-EE62B6E17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Rectangle 2091">
            <a:extLst>
              <a:ext uri="{FF2B5EF4-FFF2-40B4-BE49-F238E27FC236}">
                <a16:creationId xmlns:a16="http://schemas.microsoft.com/office/drawing/2014/main" id="{AB70C2CB-1E8E-4D42-BC66-B59A0C1E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6" name="Group 2093">
            <a:extLst>
              <a:ext uri="{FF2B5EF4-FFF2-40B4-BE49-F238E27FC236}">
                <a16:creationId xmlns:a16="http://schemas.microsoft.com/office/drawing/2014/main" id="{54F34E1B-44BF-4D8D-BDC0-C5B77452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27" name="Oval 2094">
              <a:extLst>
                <a:ext uri="{FF2B5EF4-FFF2-40B4-BE49-F238E27FC236}">
                  <a16:creationId xmlns:a16="http://schemas.microsoft.com/office/drawing/2014/main" id="{AD3C9033-E5E5-4BD4-8E63-DD3D3174B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095">
              <a:extLst>
                <a:ext uri="{FF2B5EF4-FFF2-40B4-BE49-F238E27FC236}">
                  <a16:creationId xmlns:a16="http://schemas.microsoft.com/office/drawing/2014/main" id="{DFB822A9-D9EE-44DE-961E-0E5224E5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096">
              <a:extLst>
                <a:ext uri="{FF2B5EF4-FFF2-40B4-BE49-F238E27FC236}">
                  <a16:creationId xmlns:a16="http://schemas.microsoft.com/office/drawing/2014/main" id="{56358E64-246F-4BD0-9C53-1DF515BD8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097">
              <a:extLst>
                <a:ext uri="{FF2B5EF4-FFF2-40B4-BE49-F238E27FC236}">
                  <a16:creationId xmlns:a16="http://schemas.microsoft.com/office/drawing/2014/main" id="{7E481219-051C-4155-AC87-6D33F5A42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1" name="Oval 2098">
              <a:extLst>
                <a:ext uri="{FF2B5EF4-FFF2-40B4-BE49-F238E27FC236}">
                  <a16:creationId xmlns:a16="http://schemas.microsoft.com/office/drawing/2014/main" id="{8121CEAB-FEA6-4974-8D8A-5333D387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099">
              <a:extLst>
                <a:ext uri="{FF2B5EF4-FFF2-40B4-BE49-F238E27FC236}">
                  <a16:creationId xmlns:a16="http://schemas.microsoft.com/office/drawing/2014/main" id="{D10AC578-4BC5-414C-A966-2B2CF9EC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3" name="Rectangle 2101">
            <a:extLst>
              <a:ext uri="{FF2B5EF4-FFF2-40B4-BE49-F238E27FC236}">
                <a16:creationId xmlns:a16="http://schemas.microsoft.com/office/drawing/2014/main" id="{CB6B0E2D-ACE2-456C-96FB-F6CDDC21E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4" name="Group 2103">
            <a:extLst>
              <a:ext uri="{FF2B5EF4-FFF2-40B4-BE49-F238E27FC236}">
                <a16:creationId xmlns:a16="http://schemas.microsoft.com/office/drawing/2014/main" id="{DC57ADAF-37DC-42F6-96C5-4B07C3E9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34BF26B6-64D1-4946-859C-62BB948B1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0DCF1029-BF62-48C6-8406-D7B71EFD0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95BC1059-4CF7-4DEB-8CDB-5A1FD9D25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Connector 2107">
              <a:extLst>
                <a:ext uri="{FF2B5EF4-FFF2-40B4-BE49-F238E27FC236}">
                  <a16:creationId xmlns:a16="http://schemas.microsoft.com/office/drawing/2014/main" id="{D7EBF083-5BFE-4F45-90D8-9FF7F9A25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60B94-26DA-AACF-B9F6-28877545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803501"/>
            <a:ext cx="10778587" cy="711253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Stroke model prediction accuracy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2135" name="Rectangle 2109">
            <a:extLst>
              <a:ext uri="{FF2B5EF4-FFF2-40B4-BE49-F238E27FC236}">
                <a16:creationId xmlns:a16="http://schemas.microsoft.com/office/drawing/2014/main" id="{E3DE2F20-E231-408F-A27C-07C7DEA9E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6" name="Group 2111">
            <a:extLst>
              <a:ext uri="{FF2B5EF4-FFF2-40B4-BE49-F238E27FC236}">
                <a16:creationId xmlns:a16="http://schemas.microsoft.com/office/drawing/2014/main" id="{54FBC50F-6FC4-4816-AB3D-9913C432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965BCFEF-F391-4FC8-8BBD-6BCCAC1C3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4" name="Straight Connector 2113">
              <a:extLst>
                <a:ext uri="{FF2B5EF4-FFF2-40B4-BE49-F238E27FC236}">
                  <a16:creationId xmlns:a16="http://schemas.microsoft.com/office/drawing/2014/main" id="{30532D52-9D30-4B3A-9E3D-5C8A00E9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Straight Connector 2114">
              <a:extLst>
                <a:ext uri="{FF2B5EF4-FFF2-40B4-BE49-F238E27FC236}">
                  <a16:creationId xmlns:a16="http://schemas.microsoft.com/office/drawing/2014/main" id="{E05D16DD-CB3E-4456-8413-4F48DD647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6" name="Straight Connector 2115">
              <a:extLst>
                <a:ext uri="{FF2B5EF4-FFF2-40B4-BE49-F238E27FC236}">
                  <a16:creationId xmlns:a16="http://schemas.microsoft.com/office/drawing/2014/main" id="{8AFD9AA7-7A35-4630-8E7F-5AD158694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7" name="Group 2117">
            <a:extLst>
              <a:ext uri="{FF2B5EF4-FFF2-40B4-BE49-F238E27FC236}">
                <a16:creationId xmlns:a16="http://schemas.microsoft.com/office/drawing/2014/main" id="{6487E84D-1FD8-436D-AEEC-82711BFA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64353" y="3282087"/>
            <a:ext cx="304800" cy="429768"/>
            <a:chOff x="215328" y="-46937"/>
            <a:chExt cx="304800" cy="2773841"/>
          </a:xfrm>
        </p:grpSpPr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9905F77D-D915-43BA-A82B-FDFBDCA13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0" name="Straight Connector 2119">
              <a:extLst>
                <a:ext uri="{FF2B5EF4-FFF2-40B4-BE49-F238E27FC236}">
                  <a16:creationId xmlns:a16="http://schemas.microsoft.com/office/drawing/2014/main" id="{D1CB77C0-8E20-4377-9EF1-3C26537B4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1" name="Straight Connector 2120">
              <a:extLst>
                <a:ext uri="{FF2B5EF4-FFF2-40B4-BE49-F238E27FC236}">
                  <a16:creationId xmlns:a16="http://schemas.microsoft.com/office/drawing/2014/main" id="{48DBF424-62C4-4303-94CA-BA994C187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2" name="Straight Connector 2121">
              <a:extLst>
                <a:ext uri="{FF2B5EF4-FFF2-40B4-BE49-F238E27FC236}">
                  <a16:creationId xmlns:a16="http://schemas.microsoft.com/office/drawing/2014/main" id="{D0818925-83A4-4B11-BD94-3E473CCB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B36E4E-9FA3-49B8-7E26-16182C896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65023"/>
              </p:ext>
            </p:extLst>
          </p:nvPr>
        </p:nvGraphicFramePr>
        <p:xfrm>
          <a:off x="2252746" y="1634672"/>
          <a:ext cx="768346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02">
                  <a:extLst>
                    <a:ext uri="{9D8B030D-6E8A-4147-A177-3AD203B41FA5}">
                      <a16:colId xmlns:a16="http://schemas.microsoft.com/office/drawing/2014/main" val="551807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87222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51561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08478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90238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410185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085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605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 – no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98.4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74094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1 -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31180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Binning +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 – no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99.5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38406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 – stroke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63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0- no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99.6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2324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 –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0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3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9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140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Nunito</vt:lpstr>
      <vt:lpstr>Office Theme</vt:lpstr>
      <vt:lpstr>Project 4 Stroke Prediction </vt:lpstr>
      <vt:lpstr>Contents</vt:lpstr>
      <vt:lpstr>Stroke</vt:lpstr>
      <vt:lpstr>Project objective </vt:lpstr>
      <vt:lpstr>Data</vt:lpstr>
      <vt:lpstr>Data machine learning</vt:lpstr>
      <vt:lpstr>Stroke model prediction accuracy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Stroke Prediction </dc:title>
  <dc:creator>Bec Butcher</dc:creator>
  <cp:lastModifiedBy>Bec Butcher</cp:lastModifiedBy>
  <cp:revision>7</cp:revision>
  <dcterms:created xsi:type="dcterms:W3CDTF">2023-08-17T06:09:10Z</dcterms:created>
  <dcterms:modified xsi:type="dcterms:W3CDTF">2023-08-21T13:30:18Z</dcterms:modified>
</cp:coreProperties>
</file>