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5" r:id="rId2"/>
    <p:sldId id="345" r:id="rId3"/>
    <p:sldId id="355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31" r:id="rId12"/>
    <p:sldId id="332" r:id="rId13"/>
    <p:sldId id="333" r:id="rId14"/>
    <p:sldId id="328" r:id="rId15"/>
    <p:sldId id="334" r:id="rId16"/>
    <p:sldId id="335" r:id="rId17"/>
    <p:sldId id="336" r:id="rId18"/>
    <p:sldId id="337" r:id="rId19"/>
    <p:sldId id="330" r:id="rId20"/>
    <p:sldId id="338" r:id="rId21"/>
    <p:sldId id="339" r:id="rId22"/>
    <p:sldId id="340" r:id="rId23"/>
    <p:sldId id="341" r:id="rId24"/>
    <p:sldId id="342" r:id="rId25"/>
    <p:sldId id="344" r:id="rId26"/>
    <p:sldId id="343" r:id="rId27"/>
    <p:sldId id="346" r:id="rId28"/>
    <p:sldId id="347" r:id="rId29"/>
    <p:sldId id="348" r:id="rId30"/>
    <p:sldId id="350" r:id="rId31"/>
    <p:sldId id="351" r:id="rId32"/>
    <p:sldId id="352" r:id="rId33"/>
    <p:sldId id="354" r:id="rId34"/>
  </p:sldIdLst>
  <p:sldSz cx="12188825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34" d="100"/>
          <a:sy n="134" d="100"/>
        </p:scale>
        <p:origin x="100" y="77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oole/swoole-src/tree/master/examples" TargetMode="External"/><Relationship Id="rId7" Type="http://schemas.openxmlformats.org/officeDocument/2006/relationships/hyperlink" Target="https://github.com/swoole/swoole-src/blob/master/examples/mmap/mmap.php" TargetMode="External"/><Relationship Id="rId2" Type="http://schemas.openxmlformats.org/officeDocument/2006/relationships/hyperlink" Target="https://mwop.net/blog/2018-10-16-swoo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woole/swoole-src/blob/master/examples/process/msgqueue.php" TargetMode="External"/><Relationship Id="rId5" Type="http://schemas.openxmlformats.org/officeDocument/2006/relationships/hyperlink" Target="https://github.com/swoole/swoole-src/blob/master/examples/process/worker.php" TargetMode="External"/><Relationship Id="rId4" Type="http://schemas.openxmlformats.org/officeDocument/2006/relationships/hyperlink" Target="https://github.com/swoole/swoole-src/tree/master/examples/proces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community-ed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tormes/microservices.git%6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peedtest.loopback.world/test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zendframework/zend-expressive-swoole/blob/master/docs/book/v1/how-it-works.m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hyperlink" Target="https://docs.docker.com/insta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croservice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interface" TargetMode="External"/><Relationship Id="rId3" Type="http://schemas.openxmlformats.org/officeDocument/2006/relationships/hyperlink" Target="https://en.wikipedia.org/wiki/Database" TargetMode="External"/><Relationship Id="rId7" Type="http://schemas.openxmlformats.org/officeDocument/2006/relationships/hyperlink" Target="https://en.wikipedia.org/wiki/Application_release_automation" TargetMode="External"/><Relationship Id="rId2" Type="http://schemas.openxmlformats.org/officeDocument/2006/relationships/hyperlink" Target="https://en.wikipedia.org/wiki/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uild_automation" TargetMode="External"/><Relationship Id="rId5" Type="http://schemas.openxmlformats.org/officeDocument/2006/relationships/hyperlink" Target="https://en.wikipedia.org/wiki/Microservices#cite_note-NMMA16-9" TargetMode="External"/><Relationship Id="rId4" Type="http://schemas.openxmlformats.org/officeDocument/2006/relationships/hyperlink" Target="https://en.wikipedia.org/wiki/Microservices#cite_note-Micro_Chen-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ftware_deployment" TargetMode="External"/><Relationship Id="rId3" Type="http://schemas.openxmlformats.org/officeDocument/2006/relationships/hyperlink" Target="https://en.wikipedia.org/wiki/Microservices#cite_note-21" TargetMode="External"/><Relationship Id="rId7" Type="http://schemas.openxmlformats.org/officeDocument/2006/relationships/hyperlink" Target="https://en.wikipedia.org/wiki/Software_testing" TargetMode="External"/><Relationship Id="rId2" Type="http://schemas.openxmlformats.org/officeDocument/2006/relationships/hyperlink" Target="https://en.wikipedia.org/wiki/Unix_philoso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utomation" TargetMode="External"/><Relationship Id="rId5" Type="http://schemas.openxmlformats.org/officeDocument/2006/relationships/hyperlink" Target="https://en.wikipedia.org/wiki/Microservices#cite_note-Jim_Bugwadia-23" TargetMode="External"/><Relationship Id="rId10" Type="http://schemas.openxmlformats.org/officeDocument/2006/relationships/hyperlink" Target="https://en.wikipedia.org/wiki/Antifragility" TargetMode="External"/><Relationship Id="rId4" Type="http://schemas.openxmlformats.org/officeDocument/2006/relationships/hyperlink" Target="https://en.wikipedia.org/wiki/Microservices#cite_note-22" TargetMode="External"/><Relationship Id="rId9" Type="http://schemas.openxmlformats.org/officeDocument/2006/relationships/hyperlink" Target="https://en.wikipedia.org/wiki/Microservices#cite_note-2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ervices#cite_note-infoqbook-32" TargetMode="External"/><Relationship Id="rId3" Type="http://schemas.openxmlformats.org/officeDocument/2006/relationships/hyperlink" Target="https://en.wikipedia.org/wiki/Function_call" TargetMode="External"/><Relationship Id="rId7" Type="http://schemas.openxmlformats.org/officeDocument/2006/relationships/hyperlink" Target="https://en.wikipedia.org/wiki/Software_deployment" TargetMode="External"/><Relationship Id="rId2" Type="http://schemas.openxmlformats.org/officeDocument/2006/relationships/hyperlink" Target="https://en.wikipedia.org/wiki/Microservices#cite_note-infoq-1-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Microservices#cite_note-martinfowler-5" TargetMode="External"/><Relationship Id="rId10" Type="http://schemas.openxmlformats.org/officeDocument/2006/relationships/hyperlink" Target="https://en.wikipedia.org/wiki/Microservices#cite_note-33" TargetMode="External"/><Relationship Id="rId4" Type="http://schemas.openxmlformats.org/officeDocument/2006/relationships/hyperlink" Target="https://en.wikipedia.org/wiki/Monolithic_system" TargetMode="External"/><Relationship Id="rId9" Type="http://schemas.openxmlformats.org/officeDocument/2006/relationships/hyperlink" Target="https://en.wikipedia.org/wiki/Microservices#cite_note-Micro_Chen-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Microservices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>
            <a:normAutofit/>
          </a:bodyPr>
          <a:lstStyle/>
          <a:p>
            <a:r>
              <a:rPr lang="en-US" dirty="0"/>
              <a:t>PHP’s approach to Microservices: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524999" cy="50291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PHP Microservice preforms as much pre-processing as possible.  That is to say as many constructors as possible should have been called before the request comes in.</a:t>
            </a:r>
          </a:p>
          <a:p>
            <a:pPr lvl="0"/>
            <a:r>
              <a:rPr lang="en-US" dirty="0"/>
              <a:t>PHP Microservices are usually asynchronous.</a:t>
            </a:r>
          </a:p>
          <a:p>
            <a:pPr lvl="0"/>
            <a:r>
              <a:rPr lang="en-US" dirty="0"/>
              <a:t>The Expressive Framework 3 or better can be used to build Microservices.  But a framework is not required.</a:t>
            </a:r>
          </a:p>
          <a:p>
            <a:pPr lvl="0"/>
            <a:r>
              <a:rPr lang="en-US" dirty="0"/>
              <a:t>Common transports include HTTP (RESTful), WebSocket, and Message Queues, but can be anything.</a:t>
            </a:r>
          </a:p>
          <a:p>
            <a:pPr lvl="0"/>
            <a:r>
              <a:rPr lang="en-US" dirty="0" err="1"/>
              <a:t>Swoole</a:t>
            </a:r>
            <a:r>
              <a:rPr lang="en-US" dirty="0"/>
              <a:t> is the preferred method of building Microservices as it supports Asynchronous PHP.</a:t>
            </a:r>
          </a:p>
          <a:p>
            <a:pPr lvl="0"/>
            <a:r>
              <a:rPr lang="en-US" dirty="0"/>
              <a:t>You do not use any webserver like Apache or NGINX.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0BA2-FFBE-4449-BD0B-977F59C0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Swoole</a:t>
            </a:r>
            <a:r>
              <a:rPr lang="en-US" dirty="0"/>
              <a:t> a quick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4A99C-3964-415F-B5AE-20B695BAE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Swoole</a:t>
            </a:r>
            <a:r>
              <a:rPr lang="en-US" dirty="0"/>
              <a:t> in 5 minutes or 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A5B1-4836-4AAE-9145-016383D3CE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by Sync or Async</a:t>
            </a:r>
          </a:p>
          <a:p>
            <a:r>
              <a:rPr lang="en-US" dirty="0"/>
              <a:t>Provides low level support for many Unix primitives </a:t>
            </a:r>
          </a:p>
          <a:p>
            <a:r>
              <a:rPr lang="en-US" dirty="0"/>
              <a:t> Millisecond task scheduling </a:t>
            </a:r>
          </a:p>
          <a:p>
            <a:r>
              <a:rPr lang="en-US" dirty="0"/>
              <a:t>Provides PHP programmer with access to C level primitives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B2EB-B026-4EEF-97D0-DC859A385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Some things </a:t>
            </a:r>
            <a:r>
              <a:rPr lang="en-US" dirty="0" err="1"/>
              <a:t>Swoole</a:t>
            </a:r>
            <a:r>
              <a:rPr lang="en-US" dirty="0"/>
              <a:t> can 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49728-5179-49BA-8FA0-2589E26D4E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, pool, </a:t>
            </a:r>
            <a:r>
              <a:rPr lang="en-US" dirty="0" err="1"/>
              <a:t>mallac</a:t>
            </a:r>
            <a:endParaRPr lang="en-US" dirty="0"/>
          </a:p>
          <a:p>
            <a:r>
              <a:rPr lang="en-US" dirty="0"/>
              <a:t>Unix Sockets, </a:t>
            </a:r>
            <a:r>
              <a:rPr lang="en-US" dirty="0" err="1"/>
              <a:t>udp</a:t>
            </a:r>
            <a:endParaRPr lang="en-US" dirty="0"/>
          </a:p>
          <a:p>
            <a:r>
              <a:rPr lang="en-US" dirty="0" err="1"/>
              <a:t>Ssl</a:t>
            </a:r>
            <a:endParaRPr lang="en-US" dirty="0"/>
          </a:p>
          <a:p>
            <a:r>
              <a:rPr lang="en-US" dirty="0"/>
              <a:t>Shell out to other scripts like python, exec</a:t>
            </a:r>
          </a:p>
          <a:p>
            <a:r>
              <a:rPr lang="en-US" dirty="0"/>
              <a:t>http/2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216A-2D9C-4D12-B7D0-1AE29F24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Swoole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0647-F18B-4283-8B90-972EA90E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Swoole</a:t>
            </a:r>
            <a:r>
              <a:rPr lang="en-US" dirty="0"/>
              <a:t> should not be used when running under Apache or other webserver.</a:t>
            </a:r>
          </a:p>
          <a:p>
            <a:r>
              <a:rPr lang="en-US" dirty="0" err="1"/>
              <a:t>Swoole</a:t>
            </a:r>
            <a:r>
              <a:rPr lang="en-US" dirty="0"/>
              <a:t> will kill any process that uses too much memory.</a:t>
            </a:r>
          </a:p>
          <a:p>
            <a:r>
              <a:rPr lang="en-US" dirty="0"/>
              <a:t>You MUST restart the service for the changes to take effect.  (more on this later).</a:t>
            </a:r>
          </a:p>
          <a:p>
            <a:r>
              <a:rPr lang="en-US" dirty="0"/>
              <a:t>Many frameworks are now embracing </a:t>
            </a:r>
            <a:r>
              <a:rPr lang="en-US" dirty="0" err="1"/>
              <a:t>Swoole</a:t>
            </a:r>
            <a:r>
              <a:rPr lang="en-US" dirty="0"/>
              <a:t> for building microservices</a:t>
            </a:r>
          </a:p>
          <a:p>
            <a:r>
              <a:rPr lang="en-US" dirty="0"/>
              <a:t>Zend Expressive microservices are being built around </a:t>
            </a:r>
            <a:r>
              <a:rPr lang="en-US" dirty="0" err="1"/>
              <a:t>Swoole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E9EA-978D-49DE-8247-12153AB0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</a:t>
            </a:r>
            <a:r>
              <a:rPr lang="en-US" dirty="0" err="1"/>
              <a:t>Swoole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C9EE-CDF0-4CCA-8469-294C3C90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>
                <a:hlinkClick r:id="rId2"/>
              </a:rPr>
              <a:t>https://mwop.net/blog/2018-10-16-swoole.html</a:t>
            </a:r>
            <a:endParaRPr lang="en-US" dirty="0"/>
          </a:p>
          <a:p>
            <a:pPr marL="285750" indent="-285750"/>
            <a:r>
              <a:rPr lang="en-US" dirty="0">
                <a:hlinkClick r:id="rId3"/>
              </a:rPr>
              <a:t>https://github.com/swoole/swoole-src/tree/master/examples</a:t>
            </a:r>
            <a:endParaRPr lang="en-US" dirty="0"/>
          </a:p>
          <a:p>
            <a:pPr marL="285750" indent="-285750"/>
            <a:r>
              <a:rPr lang="en-US" dirty="0"/>
              <a:t>Calling Python script from PHP</a:t>
            </a:r>
          </a:p>
          <a:p>
            <a:pPr marL="742950" lvl="1" indent="-285750"/>
            <a:r>
              <a:rPr lang="en-US" dirty="0">
                <a:hlinkClick r:id="rId4"/>
              </a:rPr>
              <a:t>https://github.com/swoole/swoole-src/tree/master/examples/process</a:t>
            </a:r>
            <a:endParaRPr lang="en-US" dirty="0"/>
          </a:p>
          <a:p>
            <a:pPr marL="285750" indent="-285750"/>
            <a:r>
              <a:rPr lang="en-US" dirty="0"/>
              <a:t>Classic C/Unix Process Management</a:t>
            </a:r>
          </a:p>
          <a:p>
            <a:pPr marL="742950" lvl="1" indent="-285750"/>
            <a:r>
              <a:rPr lang="en-US" dirty="0">
                <a:hlinkClick r:id="rId5"/>
              </a:rPr>
              <a:t>https://github.com/swoole/swoole-src/blob/master/examples/process/worker.php</a:t>
            </a:r>
            <a:endParaRPr lang="en-US" dirty="0"/>
          </a:p>
          <a:p>
            <a:pPr marL="285750" indent="-285750"/>
            <a:r>
              <a:rPr lang="en-US" dirty="0"/>
              <a:t>Classic C/Unix Message Queue</a:t>
            </a:r>
          </a:p>
          <a:p>
            <a:pPr marL="742950" lvl="1" indent="-285750"/>
            <a:r>
              <a:rPr lang="en-US" dirty="0">
                <a:hlinkClick r:id="rId6"/>
              </a:rPr>
              <a:t>https://github.com/swoole/swoole-src/blob/master/examples/process/msgqueue.php</a:t>
            </a:r>
            <a:endParaRPr lang="en-US" dirty="0"/>
          </a:p>
          <a:p>
            <a:pPr marL="285750" indent="-285750"/>
            <a:r>
              <a:rPr lang="en-US" dirty="0"/>
              <a:t>Classic C/Unix Map a file into memory</a:t>
            </a:r>
          </a:p>
          <a:p>
            <a:pPr marL="742950" lvl="1" indent="-285750"/>
            <a:r>
              <a:rPr lang="en-US" dirty="0">
                <a:hlinkClick r:id="rId7"/>
              </a:rPr>
              <a:t>https://github.com/swoole/swoole-src/blob/master/examples/mmap/mmap.php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https://github.com/jstormes/microservices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4356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CCB9-60CC-4856-82F7-024498D2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for running the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8C2A-28A3-48F0-A614-91034BCD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Docker and Docker-Compose installed on your workstation.</a:t>
            </a:r>
          </a:p>
          <a:p>
            <a:pPr lvl="1"/>
            <a:r>
              <a:rPr lang="en-US" dirty="0"/>
              <a:t>[https://www.docker.com/community-edition](</a:t>
            </a:r>
            <a:r>
              <a:rPr lang="en-US" dirty="0">
                <a:hlinkClick r:id="rId2"/>
              </a:rPr>
              <a:t>https://www.docker.com/community-edition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Disable any existing web server/service running on ports 443 and 80, 8080, 8081, 8082</a:t>
            </a:r>
          </a:p>
          <a:p>
            <a:pPr lvl="1"/>
            <a:r>
              <a:rPr lang="en-US" dirty="0"/>
              <a:t>Disable any MySQL or MariaDB server running on port 3306</a:t>
            </a:r>
          </a:p>
          <a:p>
            <a:r>
              <a:rPr lang="en-US" dirty="0"/>
              <a:t>Make sure you have a git client on your workstation.</a:t>
            </a:r>
          </a:p>
          <a:p>
            <a:r>
              <a:rPr lang="en-US" dirty="0"/>
              <a:t>Make sure you have access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38091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DB90-3D6C-42E1-9EA5-2C11ECBF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example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B0BE-9749-4C90-992F-C265CE15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`git clone </a:t>
            </a:r>
            <a:r>
              <a:rPr lang="en-US" dirty="0">
                <a:hlinkClick r:id="rId2"/>
              </a:rPr>
              <a:t>https://github.com/jstormes/microservices.git`</a:t>
            </a:r>
            <a:endParaRPr lang="en-US" dirty="0"/>
          </a:p>
          <a:p>
            <a:r>
              <a:rPr lang="en-US" dirty="0"/>
              <a:t>`cd microservices`</a:t>
            </a:r>
          </a:p>
          <a:p>
            <a:r>
              <a:rPr lang="en-US" dirty="0"/>
              <a:t>`git submodule </a:t>
            </a:r>
            <a:r>
              <a:rPr lang="en-US" dirty="0" err="1"/>
              <a:t>init</a:t>
            </a:r>
            <a:r>
              <a:rPr lang="en-US" dirty="0"/>
              <a:t>`</a:t>
            </a:r>
          </a:p>
          <a:p>
            <a:r>
              <a:rPr lang="en-US" dirty="0"/>
              <a:t>`git submodule update`</a:t>
            </a:r>
          </a:p>
          <a:p>
            <a:r>
              <a:rPr lang="en-US" dirty="0"/>
              <a:t>Or use a GUI git tool like SourceTree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B9AC-E39C-43E6-BF0B-1603D7F0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5C36-1EA5-438D-8EC9-C5584E91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`docker-compose run --service-ports lamp bash`</a:t>
            </a:r>
          </a:p>
          <a:p>
            <a:pPr lvl="1"/>
            <a:r>
              <a:rPr lang="en-US" dirty="0"/>
              <a:t>`cd </a:t>
            </a:r>
            <a:r>
              <a:rPr lang="en-US" dirty="0" err="1"/>
              <a:t>SpeedTest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`composer install`</a:t>
            </a:r>
          </a:p>
          <a:p>
            <a:pPr lvl="1"/>
            <a:r>
              <a:rPr lang="en-US" dirty="0"/>
              <a:t>`composer development-enable`</a:t>
            </a:r>
          </a:p>
          <a:p>
            <a:pPr lvl="1"/>
            <a:r>
              <a:rPr lang="en-US" dirty="0"/>
              <a:t>`php public/</a:t>
            </a:r>
            <a:r>
              <a:rPr lang="en-US" dirty="0" err="1"/>
              <a:t>index.php</a:t>
            </a:r>
            <a:r>
              <a:rPr lang="en-US" dirty="0"/>
              <a:t> start &gt;&gt;/dev/null 2&gt;&amp;1 &amp; `</a:t>
            </a:r>
          </a:p>
          <a:p>
            <a:r>
              <a:rPr lang="en-US" dirty="0"/>
              <a:t>To see the running web processes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</a:t>
            </a:r>
            <a:r>
              <a:rPr lang="en-US" dirty="0"/>
              <a:t>`</a:t>
            </a:r>
          </a:p>
          <a:p>
            <a:r>
              <a:rPr lang="en-US" dirty="0"/>
              <a:t>To see the listening services</a:t>
            </a:r>
          </a:p>
          <a:p>
            <a:pPr lvl="1"/>
            <a:r>
              <a:rPr lang="en-US" dirty="0"/>
              <a:t>`netstat -</a:t>
            </a:r>
            <a:r>
              <a:rPr lang="en-US" dirty="0" err="1"/>
              <a:t>tulpn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521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ECF-A2AE-461C-A1C7-8EE09378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E24C-2C58-47CF-866D-8BB27447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to:</a:t>
            </a:r>
          </a:p>
          <a:p>
            <a:pPr lvl="1"/>
            <a:r>
              <a:rPr lang="en-US" dirty="0">
                <a:hlinkClick r:id="rId2"/>
              </a:rPr>
              <a:t>http://speedtest.loopback.world/test.php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FBB7-FFF3-435D-A661-44B88E9C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952D-4B28-4B0F-94EE-FF882C2B0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https://github.com/zendframework/zend-expressive-swoole/blob/master/docs/book/v1/how-it-works.md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7AAC30-71A9-4BDB-A55E-DA90F0EE9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21" y="1524000"/>
            <a:ext cx="5669280" cy="3401568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575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E204-9501-4367-9203-88497A28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AB28-B2B6-4E52-A7D6-D61A007A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what a microservice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some pitfalls of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speed of microservice vs full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 microservice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A95C60-5A9C-4940-8AB8-BAA0708B3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3" y="9525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36971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0352-40F9-4C94-9FEC-DE7DB283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dirty="0"/>
              <a:t>To make it even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93A4-56F5-412E-B6CD-D915773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371601"/>
            <a:ext cx="913439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Preload as many resources as possible, don’t use lazy loading.</a:t>
            </a:r>
          </a:p>
          <a:p>
            <a:pPr lvl="1"/>
            <a:r>
              <a:rPr lang="en-US" dirty="0"/>
              <a:t>This implies that you service should be small.  Imagine trying to preload a large application.  You would probably run the process out of memory.  Thus the term microservice.</a:t>
            </a:r>
          </a:p>
          <a:p>
            <a:r>
              <a:rPr lang="en-US" dirty="0"/>
              <a:t>Open the Database connections before you start accepting request.</a:t>
            </a:r>
          </a:p>
          <a:p>
            <a:r>
              <a:rPr lang="en-US" dirty="0"/>
              <a:t>Open connections to other webservices/sockets before you start accepting request. (Redis, Queues, etc.…)</a:t>
            </a:r>
          </a:p>
          <a:p>
            <a:r>
              <a:rPr lang="en-US" dirty="0"/>
              <a:t>Use HTTP/2 and keep the HTTP connection open to the browser/client.</a:t>
            </a:r>
          </a:p>
          <a:p>
            <a:r>
              <a:rPr lang="en-US" dirty="0"/>
              <a:t>Use Async calls inside the service.</a:t>
            </a:r>
          </a:p>
          <a:p>
            <a:r>
              <a:rPr lang="en-US" dirty="0"/>
              <a:t>Using all of these techniques, I have seen this example run in low teens to single digits.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1D7-E6A7-4884-8768-BEC16D8F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Microservice</a:t>
            </a:r>
          </a:p>
        </p:txBody>
      </p:sp>
    </p:spTree>
    <p:extLst>
      <p:ext uri="{BB962C8B-B14F-4D97-AF65-F5344CB8AC3E}">
        <p14:creationId xmlns:p14="http://schemas.microsoft.com/office/powerpoint/2010/main" val="5893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77CF-EC97-4C81-9C0A-E3EC3A49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the Zend Expressive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E788-E8D2-4DC2-AFF7-8949DFE2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Docker container running Bash:</a:t>
            </a:r>
          </a:p>
          <a:p>
            <a:pPr lvl="1"/>
            <a:r>
              <a:rPr lang="en-US" dirty="0"/>
              <a:t>`cd ..`  you should be in “/var/www”</a:t>
            </a:r>
          </a:p>
          <a:p>
            <a:pPr lvl="1"/>
            <a:r>
              <a:rPr lang="en-US" dirty="0"/>
              <a:t>`composer create-project </a:t>
            </a:r>
            <a:r>
              <a:rPr lang="en-US" dirty="0" err="1"/>
              <a:t>zendframework</a:t>
            </a:r>
            <a:r>
              <a:rPr lang="en-US" dirty="0"/>
              <a:t>/</a:t>
            </a:r>
            <a:r>
              <a:rPr lang="en-US" dirty="0" err="1"/>
              <a:t>zend</a:t>
            </a:r>
            <a:r>
              <a:rPr lang="en-US" dirty="0"/>
              <a:t>-expressive-skeleton &lt;project-path&gt;`</a:t>
            </a:r>
          </a:p>
          <a:p>
            <a:pPr lvl="2"/>
            <a:r>
              <a:rPr lang="en-US" dirty="0"/>
              <a:t>Use the defaults</a:t>
            </a:r>
          </a:p>
        </p:txBody>
      </p:sp>
    </p:spTree>
    <p:extLst>
      <p:ext uri="{BB962C8B-B14F-4D97-AF65-F5344CB8AC3E}">
        <p14:creationId xmlns:p14="http://schemas.microsoft.com/office/powerpoint/2010/main" val="33416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3429-4608-4017-8C7A-144C5571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Swoole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B755-821F-46A6-8B1F-F48C495D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`cd &lt;project-path&gt;`</a:t>
            </a:r>
          </a:p>
          <a:p>
            <a:r>
              <a:rPr lang="en-US" dirty="0"/>
              <a:t>`composer require </a:t>
            </a:r>
            <a:r>
              <a:rPr lang="en-US" dirty="0" err="1"/>
              <a:t>zendframework</a:t>
            </a:r>
            <a:r>
              <a:rPr lang="en-US" dirty="0"/>
              <a:t>/</a:t>
            </a:r>
            <a:r>
              <a:rPr lang="en-US" dirty="0" err="1"/>
              <a:t>zend</a:t>
            </a:r>
            <a:r>
              <a:rPr lang="en-US" dirty="0"/>
              <a:t>-expressive-</a:t>
            </a:r>
            <a:r>
              <a:rPr lang="en-US" dirty="0" err="1"/>
              <a:t>swoole</a:t>
            </a:r>
            <a:r>
              <a:rPr lang="en-US" dirty="0"/>
              <a:t>`</a:t>
            </a:r>
          </a:p>
          <a:p>
            <a:r>
              <a:rPr lang="en-US" dirty="0"/>
              <a:t>Copy “</a:t>
            </a:r>
            <a:r>
              <a:rPr lang="en-US" dirty="0" err="1"/>
              <a:t>SpeedTest</a:t>
            </a:r>
            <a:r>
              <a:rPr lang="en-US" dirty="0"/>
              <a:t>/config/autoload/</a:t>
            </a:r>
            <a:r>
              <a:rPr lang="en-US" dirty="0" err="1"/>
              <a:t>swool.global.php</a:t>
            </a:r>
            <a:r>
              <a:rPr lang="en-US" dirty="0"/>
              <a:t>” to your project.  Change the port number to 8081.</a:t>
            </a:r>
          </a:p>
          <a:p>
            <a:pPr lvl="1"/>
            <a:r>
              <a:rPr lang="en-US" dirty="0"/>
              <a:t>`cp ../</a:t>
            </a:r>
            <a:r>
              <a:rPr lang="en-US" dirty="0" err="1"/>
              <a:t>SpeedTest</a:t>
            </a:r>
            <a:r>
              <a:rPr lang="en-US" dirty="0"/>
              <a:t>/config/autoload/</a:t>
            </a:r>
            <a:r>
              <a:rPr lang="en-US" dirty="0" err="1"/>
              <a:t>swool.global.php</a:t>
            </a:r>
            <a:r>
              <a:rPr lang="en-US" dirty="0"/>
              <a:t> config/autoload/`</a:t>
            </a:r>
          </a:p>
          <a:p>
            <a:pPr lvl="1"/>
            <a:r>
              <a:rPr lang="en-US" dirty="0"/>
              <a:t>Edit &lt;project-path&gt;/config/autoload/</a:t>
            </a:r>
            <a:r>
              <a:rPr lang="en-US" dirty="0" err="1"/>
              <a:t>swool.global.php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4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2F16-173D-4BD3-A42E-6EBEFBA5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your new webservice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22F8-F548-4164-8D70-1C4AD154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`php public/</a:t>
            </a:r>
            <a:r>
              <a:rPr lang="en-US" dirty="0" err="1"/>
              <a:t>index.php</a:t>
            </a:r>
            <a:r>
              <a:rPr lang="en-US" dirty="0"/>
              <a:t> start`</a:t>
            </a:r>
          </a:p>
          <a:p>
            <a:r>
              <a:rPr lang="en-US" dirty="0"/>
              <a:t>Open “http://myproject.loopback.world:8081”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E23-88E3-4A1D-B8B8-48D645CD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5" y="609600"/>
            <a:ext cx="3362408" cy="762000"/>
          </a:xfrm>
        </p:spPr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B17C-D11C-4E63-8A76-6BC4272F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1600200"/>
            <a:ext cx="3362408" cy="4419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Copied the </a:t>
            </a:r>
            <a:r>
              <a:rPr lang="en-US" dirty="0" err="1"/>
              <a:t>skeletion</a:t>
            </a:r>
            <a:r>
              <a:rPr lang="en-US" dirty="0"/>
              <a:t> Expressive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Swoole</a:t>
            </a:r>
            <a:r>
              <a:rPr lang="en-US" dirty="0"/>
              <a:t> support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Launched an instance of the service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A51A844-CCAF-4813-8F34-4698C944F2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>
          <a:xfrm>
            <a:off x="4646613" y="685800"/>
            <a:ext cx="7315200" cy="5334000"/>
          </a:xfrm>
        </p:spPr>
      </p:pic>
    </p:spTree>
    <p:extLst>
      <p:ext uri="{BB962C8B-B14F-4D97-AF65-F5344CB8AC3E}">
        <p14:creationId xmlns:p14="http://schemas.microsoft.com/office/powerpoint/2010/main" val="17386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50E5-1A72-4B92-9633-5346A987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820F-923A-4E20-94AB-B940571C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Docker image we are using provides us a standard environment that simulates a lot of the infrastructure of a common production environment.  This lets us concentrate on just he PHP code.</a:t>
            </a:r>
          </a:p>
          <a:p>
            <a:r>
              <a:rPr lang="en-US" dirty="0"/>
              <a:t>If we look at the running processes we can see both Apache and PHP processes.  We have Apache running on ports 443 and 80, PHP running on 8080 and perhaps 8081. (`</a:t>
            </a:r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</a:t>
            </a:r>
            <a:r>
              <a:rPr lang="en-US" dirty="0"/>
              <a:t>` and `netstat –an` or `netstat –</a:t>
            </a:r>
            <a:r>
              <a:rPr lang="en-US" dirty="0" err="1"/>
              <a:t>tulpn</a:t>
            </a:r>
            <a:r>
              <a:rPr lang="en-US" dirty="0"/>
              <a:t>`)</a:t>
            </a:r>
          </a:p>
          <a:p>
            <a:r>
              <a:rPr lang="en-US" dirty="0"/>
              <a:t>Stopping and starting the related services and seeing what stops.</a:t>
            </a:r>
          </a:p>
          <a:p>
            <a:r>
              <a:rPr lang="en-US" dirty="0"/>
              <a:t>In production environments there would only be one service per docker container.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523A-F0B9-40EF-B369-961C7AC99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our own logic to the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4EA5F-FC3F-4832-B54A-C2C5C63B9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E6F8-9D2B-4816-9A09-84E15981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new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E3AD-F76F-4228-943B-81B8FC06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Copy the </a:t>
            </a:r>
            <a:r>
              <a:rPr lang="en-US" dirty="0" err="1"/>
              <a:t>HomePageHandler.php</a:t>
            </a:r>
            <a:r>
              <a:rPr lang="en-US" dirty="0"/>
              <a:t> and </a:t>
            </a:r>
            <a:r>
              <a:rPr lang="en-US" dirty="0" err="1"/>
              <a:t>HomePageHandlerFactory.php</a:t>
            </a:r>
            <a:r>
              <a:rPr lang="en-US" dirty="0"/>
              <a:t> to your new service name.</a:t>
            </a:r>
          </a:p>
          <a:p>
            <a:pPr lvl="1"/>
            <a:r>
              <a:rPr lang="en-US" dirty="0"/>
              <a:t>` cp </a:t>
            </a:r>
            <a:r>
              <a:rPr lang="en-US" dirty="0" err="1"/>
              <a:t>src</a:t>
            </a:r>
            <a:r>
              <a:rPr lang="en-US" dirty="0"/>
              <a:t>/App/Handler/</a:t>
            </a:r>
            <a:r>
              <a:rPr lang="en-US" dirty="0" err="1"/>
              <a:t>HomePageHandler.php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/App/Handler/</a:t>
            </a:r>
            <a:r>
              <a:rPr lang="en-US" dirty="0" err="1"/>
              <a:t>UuidPageHandler.php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`cp </a:t>
            </a:r>
            <a:r>
              <a:rPr lang="en-US" dirty="0" err="1"/>
              <a:t>src</a:t>
            </a:r>
            <a:r>
              <a:rPr lang="en-US" dirty="0"/>
              <a:t>/App/Handler/</a:t>
            </a:r>
            <a:r>
              <a:rPr lang="en-US" dirty="0" err="1"/>
              <a:t>HomePageHandlerFactory.php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/App/Handler/</a:t>
            </a:r>
            <a:r>
              <a:rPr lang="en-US" dirty="0" err="1"/>
              <a:t>UuidPageHandlerFactory.php</a:t>
            </a:r>
            <a:r>
              <a:rPr lang="en-US" dirty="0"/>
              <a:t>`</a:t>
            </a:r>
          </a:p>
          <a:p>
            <a:r>
              <a:rPr lang="en-US" dirty="0"/>
              <a:t>Edit the files, remove all the stuff you don’t need.</a:t>
            </a:r>
          </a:p>
          <a:p>
            <a:r>
              <a:rPr lang="en-US" dirty="0"/>
              <a:t>Connect a route to your new controller in the </a:t>
            </a:r>
            <a:r>
              <a:rPr lang="en-US" dirty="0" err="1"/>
              <a:t>routes.php</a:t>
            </a:r>
            <a:r>
              <a:rPr lang="en-US" dirty="0"/>
              <a:t> file.</a:t>
            </a:r>
          </a:p>
          <a:p>
            <a:r>
              <a:rPr lang="en-US" dirty="0"/>
              <a:t>Restart the PHP server.</a:t>
            </a:r>
          </a:p>
          <a:p>
            <a:r>
              <a:rPr lang="en-US" dirty="0"/>
              <a:t>Test your new service at the URL: http://myservice.loopback.world:8081/&lt;route&gt;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9F51-C489-4D02-8A9D-93762F46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logic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550E-8DC4-423E-9E6C-9A8A3F10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don’t restart the PHP server?</a:t>
            </a:r>
          </a:p>
          <a:p>
            <a:r>
              <a:rPr lang="en-US" dirty="0"/>
              <a:t>How do we change the route to the controller?</a:t>
            </a:r>
          </a:p>
          <a:p>
            <a:r>
              <a:rPr lang="en-US" dirty="0"/>
              <a:t>What is loaded before the PHP server starts accepting requests?</a:t>
            </a:r>
          </a:p>
          <a:p>
            <a:r>
              <a:rPr lang="en-US" dirty="0"/>
              <a:t>Enable developer mode. (Why did we do this…)</a:t>
            </a:r>
          </a:p>
          <a:p>
            <a:r>
              <a:rPr lang="en-US" dirty="0"/>
              <a:t>Open the same site in Apache.</a:t>
            </a:r>
          </a:p>
          <a:p>
            <a:r>
              <a:rPr lang="en-US" dirty="0"/>
              <a:t>What is loaded before Apache starts accepting requests.</a:t>
            </a:r>
          </a:p>
          <a:p>
            <a:r>
              <a:rPr lang="en-US" dirty="0"/>
              <a:t>Open Chrome’s Developer Tools.  What is the load speed of Apache? PHP Server?</a:t>
            </a:r>
          </a:p>
        </p:txBody>
      </p:sp>
    </p:spTree>
    <p:extLst>
      <p:ext uri="{BB962C8B-B14F-4D97-AF65-F5344CB8AC3E}">
        <p14:creationId xmlns:p14="http://schemas.microsoft.com/office/powerpoint/2010/main" val="16905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C91F-14B1-4DF2-8C1E-6D2ED6FB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AA4E-A230-4DC8-9C1C-67595B9D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CE (</a:t>
            </a:r>
            <a:r>
              <a:rPr lang="en-US" dirty="0">
                <a:hlinkClick r:id="rId2"/>
              </a:rPr>
              <a:t>https://docs.docker.com/install/</a:t>
            </a:r>
            <a:r>
              <a:rPr lang="en-US" dirty="0"/>
              <a:t>)</a:t>
            </a:r>
          </a:p>
          <a:p>
            <a:r>
              <a:rPr lang="en-US" dirty="0"/>
              <a:t>Docker Compose (</a:t>
            </a:r>
            <a:r>
              <a:rPr lang="en-US" dirty="0">
                <a:hlinkClick r:id="rId3"/>
              </a:rPr>
              <a:t>https://docs.docker.com/compose/install/</a:t>
            </a:r>
            <a:r>
              <a:rPr lang="en-US" dirty="0"/>
              <a:t>) </a:t>
            </a:r>
          </a:p>
          <a:p>
            <a:r>
              <a:rPr lang="en-US" dirty="0"/>
              <a:t>Git (</a:t>
            </a:r>
            <a:r>
              <a:rPr lang="en-US" dirty="0">
                <a:hlinkClick r:id="rId4"/>
              </a:rPr>
              <a:t>https://git-scm.com/downloads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448C-1375-4B37-81F1-2B83C524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9183-F212-4022-BD1D-8A250D26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impact does lazy loading have on a PHP Microservice?</a:t>
            </a:r>
          </a:p>
          <a:p>
            <a:pPr lvl="1"/>
            <a:r>
              <a:rPr lang="en-US" dirty="0"/>
              <a:t>Does it violate the Microservice Philosophy?</a:t>
            </a:r>
          </a:p>
          <a:p>
            <a:r>
              <a:rPr lang="en-US" dirty="0"/>
              <a:t>Why would you want to open connections to Databases, Redis etc. before you start accepting requests?</a:t>
            </a:r>
          </a:p>
          <a:p>
            <a:r>
              <a:rPr lang="en-US" dirty="0"/>
              <a:t>Why are we using Zend Expressive, rather than direct PHP?</a:t>
            </a:r>
          </a:p>
          <a:p>
            <a:r>
              <a:rPr lang="en-US" dirty="0"/>
              <a:t>Can you do a full MVC in a PHP Microservice?</a:t>
            </a:r>
          </a:p>
          <a:p>
            <a:pPr lvl="1"/>
            <a:r>
              <a:rPr lang="en-US" dirty="0"/>
              <a:t>If so would it violate the Microservice Philosophy? </a:t>
            </a:r>
          </a:p>
          <a:p>
            <a:r>
              <a:rPr lang="en-US" dirty="0"/>
              <a:t>All MVC Microservices should be </a:t>
            </a:r>
          </a:p>
        </p:txBody>
      </p:sp>
    </p:spTree>
    <p:extLst>
      <p:ext uri="{BB962C8B-B14F-4D97-AF65-F5344CB8AC3E}">
        <p14:creationId xmlns:p14="http://schemas.microsoft.com/office/powerpoint/2010/main" val="36131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9240-BA4F-4A76-8487-8B7F32B1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F33F-6763-4487-BAC0-F90D7304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Microservices “must embrace failure and faults” what does this mean.</a:t>
            </a:r>
          </a:p>
          <a:p>
            <a:pPr lvl="1"/>
            <a:r>
              <a:rPr lang="en-US" dirty="0"/>
              <a:t>If a single microservice completely fails should your application be down?</a:t>
            </a:r>
          </a:p>
          <a:p>
            <a:pPr lvl="1"/>
            <a:r>
              <a:rPr lang="en-US" dirty="0"/>
              <a:t>If a write only microservice cannot reach a database, how should it respond?</a:t>
            </a:r>
          </a:p>
          <a:p>
            <a:r>
              <a:rPr lang="en-US" dirty="0"/>
              <a:t>Can/should a Microservice be connected to another Microservice?</a:t>
            </a:r>
          </a:p>
          <a:p>
            <a:r>
              <a:rPr lang="en-US" dirty="0"/>
              <a:t>Can/should a Microservice service a Web-Socket a TCP-Socket a UDP-Socket?</a:t>
            </a:r>
          </a:p>
          <a:p>
            <a:r>
              <a:rPr lang="en-US" dirty="0"/>
              <a:t>Can/should a Microservice be connected to a Enterprise Queue like Tibco?</a:t>
            </a:r>
          </a:p>
          <a:p>
            <a:pPr lvl="1"/>
            <a:r>
              <a:rPr lang="en-US" dirty="0"/>
              <a:t>Can/should a PHP Microservice call a Java service over an Enterprise Queue?</a:t>
            </a:r>
          </a:p>
          <a:p>
            <a:pPr lvl="1"/>
            <a:r>
              <a:rPr lang="en-US" dirty="0"/>
              <a:t>Can/should a PHP Microservice listen for a Java call over an Enterprise Queue?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C70-9D40-48A6-A9F9-0D4B5B8A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B888-CCD1-4800-A863-D1810DA2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lend themselves to enterprise architecture, not application architecture.</a:t>
            </a:r>
          </a:p>
          <a:p>
            <a:r>
              <a:rPr lang="en-US" dirty="0"/>
              <a:t>Microservices are more of a philosophy than a coding standard.</a:t>
            </a:r>
          </a:p>
          <a:p>
            <a:r>
              <a:rPr lang="en-US" dirty="0"/>
              <a:t>Why should microservices “Service all share a common security model”?</a:t>
            </a:r>
          </a:p>
          <a:p>
            <a:pPr lvl="1"/>
            <a:r>
              <a:rPr lang="en-US" dirty="0"/>
              <a:t>How would this tie into enterprise architecture?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4D72-42A3-4645-B396-5B8AB803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285B-2A5B-41B4-91A9-E704A95A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904999"/>
            <a:ext cx="11506200" cy="41148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https://www.flexiquiz.com/SC/N/28353066-9d81-4d18-a628-cb51db5e4c26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5EF-8016-4608-8C0C-1AAB21B8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Microservice?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D43B1-2748-4D30-909E-EC5286A15B21}"/>
              </a:ext>
            </a:extLst>
          </p:cNvPr>
          <p:cNvSpPr txBox="1"/>
          <p:nvPr/>
        </p:nvSpPr>
        <p:spPr>
          <a:xfrm>
            <a:off x="1522412" y="2514600"/>
            <a:ext cx="9144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Wikipedia 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https://en.wikipedia.org/wiki/Microservices </a:t>
            </a:r>
            <a:r>
              <a:rPr lang="en-US" sz="2800" dirty="0"/>
              <a:t>):</a:t>
            </a:r>
          </a:p>
          <a:p>
            <a:endParaRPr lang="en-US" sz="2800" dirty="0"/>
          </a:p>
          <a:p>
            <a:r>
              <a:rPr lang="en-US" sz="2800" dirty="0"/>
              <a:t>There is no industry consensus yet regarding the properties of microservices, and an official definition is missing as well. Some of the defining characteristics that are frequently cited include…</a:t>
            </a:r>
          </a:p>
        </p:txBody>
      </p:sp>
    </p:spTree>
    <p:extLst>
      <p:ext uri="{BB962C8B-B14F-4D97-AF65-F5344CB8AC3E}">
        <p14:creationId xmlns:p14="http://schemas.microsoft.com/office/powerpoint/2010/main" val="2254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dirty="0"/>
              <a:t>Microservice characteristics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1"/>
            <a:ext cx="9134391" cy="4800600"/>
          </a:xfrm>
        </p:spPr>
        <p:txBody>
          <a:bodyPr/>
          <a:lstStyle/>
          <a:p>
            <a:pPr lvl="0"/>
            <a:r>
              <a:rPr lang="en-US" dirty="0"/>
              <a:t>Services can be implemented using different </a:t>
            </a:r>
            <a:r>
              <a:rPr lang="en-US" u="sng" dirty="0">
                <a:hlinkClick r:id="rId2" tooltip="Programming language"/>
              </a:rPr>
              <a:t>programming languages</a:t>
            </a:r>
            <a:r>
              <a:rPr lang="en-US" dirty="0"/>
              <a:t>, </a:t>
            </a:r>
            <a:r>
              <a:rPr lang="en-US" u="sng" dirty="0">
                <a:hlinkClick r:id="rId3" tooltip="Database"/>
              </a:rPr>
              <a:t>databases</a:t>
            </a:r>
            <a:r>
              <a:rPr lang="en-US" dirty="0"/>
              <a:t>, hardware and software environment, depending on what fits best.</a:t>
            </a:r>
            <a:r>
              <a:rPr lang="en-US" u="sng" baseline="30000" dirty="0">
                <a:hlinkClick r:id="rId4"/>
              </a:rPr>
              <a:t>[1]</a:t>
            </a:r>
            <a:r>
              <a:rPr lang="en-US" dirty="0"/>
              <a:t>Services in a microservice architecture are independently deployable.</a:t>
            </a:r>
            <a:r>
              <a:rPr lang="en-US" u="sng" baseline="30000" dirty="0">
                <a:hlinkClick r:id="rId5"/>
              </a:rPr>
              <a:t>[9]</a:t>
            </a:r>
            <a:r>
              <a:rPr lang="en-US" u="sng" baseline="30000" dirty="0">
                <a:hlinkClick r:id="rId4"/>
              </a:rPr>
              <a:t>[1]</a:t>
            </a:r>
            <a:endParaRPr lang="en-US" u="sng" baseline="30000" dirty="0"/>
          </a:p>
          <a:p>
            <a:pPr lvl="0"/>
            <a:r>
              <a:rPr lang="en-US" dirty="0"/>
              <a:t>Services are small in size, messaging enabled, bounded by contexts, autonomously developed, independently deployable, decentralized and </a:t>
            </a:r>
            <a:r>
              <a:rPr lang="en-US" u="sng" dirty="0">
                <a:hlinkClick r:id="rId6" tooltip="Build automation"/>
              </a:rPr>
              <a:t>built</a:t>
            </a:r>
            <a:r>
              <a:rPr lang="en-US" dirty="0"/>
              <a:t> and </a:t>
            </a:r>
            <a:r>
              <a:rPr lang="en-US" u="sng" dirty="0">
                <a:hlinkClick r:id="rId7" tooltip="Application release automation"/>
              </a:rPr>
              <a:t>released with automated processes</a:t>
            </a:r>
            <a:r>
              <a:rPr lang="en-US" dirty="0"/>
              <a:t>.</a:t>
            </a:r>
            <a:r>
              <a:rPr lang="en-US" u="sng" baseline="30000" dirty="0">
                <a:hlinkClick r:id="rId5"/>
              </a:rPr>
              <a:t>[9]</a:t>
            </a:r>
            <a:r>
              <a:rPr lang="en-US" dirty="0"/>
              <a:t>Services are organized around capabilities, e.g., </a:t>
            </a:r>
            <a:r>
              <a:rPr lang="en-US" u="sng" dirty="0">
                <a:hlinkClick r:id="rId8" tooltip="User interface"/>
              </a:rPr>
              <a:t>user interface</a:t>
            </a:r>
            <a:r>
              <a:rPr lang="en-US" dirty="0"/>
              <a:t> front-end, recommendation, logistics, billing, etc.</a:t>
            </a:r>
          </a:p>
          <a:p>
            <a:pPr lvl="0"/>
            <a:r>
              <a:rPr lang="en-US" dirty="0"/>
              <a:t>Service all share a common security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dirty="0"/>
              <a:t>Microservice Philosophy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The philosophy of the microservices architecture essentially equates to the </a:t>
            </a:r>
            <a:r>
              <a:rPr lang="en-US" sz="2600" u="sng" dirty="0">
                <a:hlinkClick r:id="rId2" tooltip="Unix philosophy"/>
              </a:rPr>
              <a:t>Unix philosophy</a:t>
            </a:r>
            <a:r>
              <a:rPr lang="en-US" sz="2600" dirty="0"/>
              <a:t> of "Do one thing and do it well". It is described as follows:</a:t>
            </a:r>
            <a:r>
              <a:rPr lang="en-US" sz="2600" u="sng" baseline="30000" dirty="0">
                <a:hlinkClick r:id="rId3"/>
              </a:rPr>
              <a:t>[21]</a:t>
            </a:r>
            <a:r>
              <a:rPr lang="en-US" sz="2600" u="sng" baseline="30000" dirty="0">
                <a:hlinkClick r:id="rId4"/>
              </a:rPr>
              <a:t>[22]</a:t>
            </a:r>
            <a:r>
              <a:rPr lang="en-US" sz="2600" u="sng" baseline="30000" dirty="0">
                <a:hlinkClick r:id="rId5"/>
              </a:rPr>
              <a:t>[23]</a:t>
            </a:r>
            <a:endParaRPr lang="en-US" sz="2600" dirty="0"/>
          </a:p>
          <a:p>
            <a:pPr lvl="0"/>
            <a:r>
              <a:rPr lang="en-US" dirty="0"/>
              <a:t>The services are small - fine-grained to perform single functionality.</a:t>
            </a:r>
          </a:p>
          <a:p>
            <a:pPr lvl="0"/>
            <a:r>
              <a:rPr lang="en-US" dirty="0"/>
              <a:t>The organization culture must embrace </a:t>
            </a:r>
            <a:r>
              <a:rPr lang="en-US" u="sng" dirty="0">
                <a:hlinkClick r:id="rId6" tooltip="Automation"/>
              </a:rPr>
              <a:t>automation</a:t>
            </a:r>
            <a:r>
              <a:rPr lang="en-US" dirty="0"/>
              <a:t> of </a:t>
            </a:r>
            <a:r>
              <a:rPr lang="en-US" u="sng" dirty="0">
                <a:hlinkClick r:id="rId7" tooltip="Software testing"/>
              </a:rPr>
              <a:t>testing</a:t>
            </a:r>
            <a:r>
              <a:rPr lang="en-US" dirty="0"/>
              <a:t> and </a:t>
            </a:r>
            <a:r>
              <a:rPr lang="en-US" u="sng" dirty="0">
                <a:hlinkClick r:id="rId8" tooltip="Software deployment"/>
              </a:rPr>
              <a:t>deployment</a:t>
            </a:r>
            <a:r>
              <a:rPr lang="en-US" dirty="0"/>
              <a:t>. This eases the burden on management and operations and allows for different development teams to work on independently deployable units of code.</a:t>
            </a:r>
            <a:r>
              <a:rPr lang="en-US" u="sng" baseline="30000" dirty="0">
                <a:hlinkClick r:id="rId9"/>
              </a:rPr>
              <a:t>[24]</a:t>
            </a:r>
            <a:endParaRPr lang="en-US" dirty="0"/>
          </a:p>
          <a:p>
            <a:pPr lvl="0"/>
            <a:r>
              <a:rPr lang="en-US" dirty="0"/>
              <a:t>The culture and design principles must embrace failure and faults, similar to </a:t>
            </a:r>
            <a:r>
              <a:rPr lang="en-US" u="sng" dirty="0">
                <a:hlinkClick r:id="rId10" tooltip="Antifragility"/>
              </a:rPr>
              <a:t>anti-fragile systems</a:t>
            </a:r>
            <a:r>
              <a:rPr lang="en-US" dirty="0"/>
              <a:t>.</a:t>
            </a:r>
          </a:p>
          <a:p>
            <a:r>
              <a:rPr lang="en-US" dirty="0"/>
              <a:t>Each service is elastic, resilient, composable, minimal, and complete.</a:t>
            </a:r>
            <a:r>
              <a:rPr lang="en-US" u="sng" baseline="30000" dirty="0">
                <a:hlinkClick r:id="rId5"/>
              </a:rPr>
              <a:t>[23]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B8F8-BFC8-4953-8BC8-295D732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Not all Rainbows and Unicorns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AC542-EB69-4A4A-98FD-28282D2C3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65" y="1905000"/>
            <a:ext cx="7318771" cy="4114800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92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>
            <a:normAutofit/>
          </a:bodyPr>
          <a:lstStyle/>
          <a:p>
            <a:r>
              <a:rPr lang="en-US" dirty="0"/>
              <a:t>The microservices approach is subject to a number of tradeoffs: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676400"/>
            <a:ext cx="9524999" cy="45719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Services form information barriers</a:t>
            </a:r>
            <a:r>
              <a:rPr lang="en-US" u="sng" baseline="30000" dirty="0">
                <a:hlinkClick r:id="rId2"/>
              </a:rPr>
              <a:t>[31]</a:t>
            </a:r>
            <a:endParaRPr lang="en-US" dirty="0"/>
          </a:p>
          <a:p>
            <a:pPr lvl="0"/>
            <a:r>
              <a:rPr lang="en-US" dirty="0"/>
              <a:t>Inter-service calls over a network have a higher cost in terms of network latency and message processing time than in-process </a:t>
            </a:r>
            <a:r>
              <a:rPr lang="en-US" u="sng" dirty="0">
                <a:hlinkClick r:id="rId3" tooltip="Function call"/>
              </a:rPr>
              <a:t>calls</a:t>
            </a:r>
            <a:r>
              <a:rPr lang="en-US" dirty="0"/>
              <a:t> within a </a:t>
            </a:r>
            <a:r>
              <a:rPr lang="en-US" u="sng" dirty="0">
                <a:hlinkClick r:id="rId4" tooltip="Monolithic system"/>
              </a:rPr>
              <a:t>monolithic</a:t>
            </a:r>
            <a:r>
              <a:rPr lang="en-US" dirty="0"/>
              <a:t> service process</a:t>
            </a:r>
            <a:r>
              <a:rPr lang="en-US" u="sng" baseline="30000" dirty="0">
                <a:hlinkClick r:id="rId5"/>
              </a:rPr>
              <a:t>[5]</a:t>
            </a:r>
            <a:endParaRPr lang="en-US" dirty="0"/>
          </a:p>
          <a:p>
            <a:pPr lvl="0"/>
            <a:r>
              <a:rPr lang="en-US" u="sng" dirty="0">
                <a:hlinkClick r:id="rId6" tooltip="Software testing"/>
              </a:rPr>
              <a:t>Testing</a:t>
            </a:r>
            <a:r>
              <a:rPr lang="en-US" dirty="0"/>
              <a:t> and </a:t>
            </a:r>
            <a:r>
              <a:rPr lang="en-US" u="sng" dirty="0">
                <a:hlinkClick r:id="rId7" tooltip="Software deployment"/>
              </a:rPr>
              <a:t>deployment</a:t>
            </a:r>
            <a:r>
              <a:rPr lang="en-US" dirty="0"/>
              <a:t> are more complicated</a:t>
            </a:r>
            <a:r>
              <a:rPr lang="en-US" u="sng" baseline="30000" dirty="0">
                <a:hlinkClick r:id="rId8"/>
              </a:rPr>
              <a:t>[32]</a:t>
            </a:r>
            <a:endParaRPr lang="en-US" dirty="0"/>
          </a:p>
          <a:p>
            <a:r>
              <a:rPr lang="en-US" dirty="0"/>
              <a:t>Moving responsibilities between services is more difficult.</a:t>
            </a:r>
            <a:r>
              <a:rPr lang="en-US" u="sng" baseline="30000" dirty="0">
                <a:hlinkClick r:id="rId9"/>
              </a:rPr>
              <a:t>[1]</a:t>
            </a:r>
            <a:r>
              <a:rPr lang="en-US" dirty="0"/>
              <a:t> It may involve communication between different teams, rewriting the functionality in another language or fitting it into a different infrastructure</a:t>
            </a:r>
            <a:r>
              <a:rPr lang="en-US" u="sng" baseline="30000" dirty="0">
                <a:hlinkClick r:id="rId5"/>
              </a:rPr>
              <a:t>[5]</a:t>
            </a:r>
            <a:endParaRPr lang="en-US" u="sng" baseline="30000" dirty="0"/>
          </a:p>
          <a:p>
            <a:r>
              <a:rPr lang="en-US" dirty="0"/>
              <a:t>Viewing the size of services as the primary structuring mechanism can lead to too many services when the alternative of internal modularization may lead to a simpler design.</a:t>
            </a:r>
            <a:r>
              <a:rPr lang="en-US" u="sng" baseline="30000" dirty="0">
                <a:hlinkClick r:id="rId10"/>
              </a:rPr>
              <a:t>[33]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AD7A-1362-4289-A7CB-34B1E39A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Theory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BE91E-61E5-49B9-B59A-192C33D9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1905000"/>
            <a:ext cx="5486400" cy="4114800"/>
          </a:xfr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21616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8084</TotalTime>
  <Words>1585</Words>
  <Application>Microsoft Office PowerPoint</Application>
  <PresentationFormat>Custom</PresentationFormat>
  <Paragraphs>179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Corbel</vt:lpstr>
      <vt:lpstr>Digital Blue Tunnel 16x9</vt:lpstr>
      <vt:lpstr>PHP Microservices</vt:lpstr>
      <vt:lpstr>What we are going to do</vt:lpstr>
      <vt:lpstr>Required Software</vt:lpstr>
      <vt:lpstr>What is a Microservice?</vt:lpstr>
      <vt:lpstr>Microservice characteristics Cont.</vt:lpstr>
      <vt:lpstr>Microservice Philosophy</vt:lpstr>
      <vt:lpstr>It’s Not all Rainbows and Unicorns</vt:lpstr>
      <vt:lpstr>The microservices approach is subject to a number of tradeoffs:</vt:lpstr>
      <vt:lpstr>Enough Theory</vt:lpstr>
      <vt:lpstr>PHP’s approach to Microservices:</vt:lpstr>
      <vt:lpstr>Swoole a quick overview</vt:lpstr>
      <vt:lpstr>More Swoole</vt:lpstr>
      <vt:lpstr>Cool Swoole Examples</vt:lpstr>
      <vt:lpstr>The Example Code</vt:lpstr>
      <vt:lpstr>System requirements for running the Examples</vt:lpstr>
      <vt:lpstr>Clone the example from GitHub</vt:lpstr>
      <vt:lpstr>Running the example</vt:lpstr>
      <vt:lpstr>Running the Example (cont.)</vt:lpstr>
      <vt:lpstr>How it works</vt:lpstr>
      <vt:lpstr>To make it even faster</vt:lpstr>
      <vt:lpstr>Writing your own Microservice</vt:lpstr>
      <vt:lpstr>Pulling the Zend Expressive Framework</vt:lpstr>
      <vt:lpstr>Adding Swoole</vt:lpstr>
      <vt:lpstr>Launching your new webservice</vt:lpstr>
      <vt:lpstr>What we did</vt:lpstr>
      <vt:lpstr>Behind the covers</vt:lpstr>
      <vt:lpstr>Adding our own logic to the microservice</vt:lpstr>
      <vt:lpstr>Lazy new controller</vt:lpstr>
      <vt:lpstr>New logic review</vt:lpstr>
      <vt:lpstr>More Review</vt:lpstr>
      <vt:lpstr>Even More Review</vt:lpstr>
      <vt:lpstr>Final thoughts</vt:lpstr>
      <vt:lpstr>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Microservices</dc:title>
  <dc:creator>James Stormes</dc:creator>
  <cp:lastModifiedBy>James Stormes</cp:lastModifiedBy>
  <cp:revision>63</cp:revision>
  <dcterms:created xsi:type="dcterms:W3CDTF">2018-10-25T22:02:42Z</dcterms:created>
  <dcterms:modified xsi:type="dcterms:W3CDTF">2018-11-07T22:18:39Z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