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80" r:id="rId4"/>
  </p:sldMasterIdLst>
  <p:notesMasterIdLst>
    <p:notesMasterId r:id="rId20"/>
  </p:notesMasterIdLst>
  <p:handoutMasterIdLst>
    <p:handoutMasterId r:id="rId21"/>
  </p:handoutMasterIdLst>
  <p:sldIdLst>
    <p:sldId id="256" r:id="rId5"/>
    <p:sldId id="278" r:id="rId6"/>
    <p:sldId id="280" r:id="rId7"/>
    <p:sldId id="279" r:id="rId8"/>
    <p:sldId id="281" r:id="rId9"/>
    <p:sldId id="283" r:id="rId10"/>
    <p:sldId id="287" r:id="rId11"/>
    <p:sldId id="285" r:id="rId12"/>
    <p:sldId id="284" r:id="rId13"/>
    <p:sldId id="286" r:id="rId14"/>
    <p:sldId id="291" r:id="rId15"/>
    <p:sldId id="290" r:id="rId16"/>
    <p:sldId id="292" r:id="rId17"/>
    <p:sldId id="27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9C539-6FDD-CE64-5749-E4F941356242}" v="3186" dt="2019-10-19T21:58:14.639"/>
    <p1510:client id="{177F0683-3311-4639-225B-C06E3ED25EDA}" v="87" dt="2019-10-19T06:34:59.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033" autoAdjust="0"/>
  </p:normalViewPr>
  <p:slideViewPr>
    <p:cSldViewPr snapToGrid="0" snapToObjects="1">
      <p:cViewPr varScale="1">
        <p:scale>
          <a:sx n="85" d="100"/>
          <a:sy n="85" d="100"/>
        </p:scale>
        <p:origin x="798" y="90"/>
      </p:cViewPr>
      <p:guideLst>
        <p:guide orient="horz" pos="2160"/>
        <p:guide pos="3840"/>
      </p:guideLst>
    </p:cSldViewPr>
  </p:slideViewPr>
  <p:notesTextViewPr>
    <p:cViewPr>
      <p:scale>
        <a:sx n="1" d="1"/>
        <a:sy n="1" d="1"/>
      </p:scale>
      <p:origin x="0" y="0"/>
    </p:cViewPr>
  </p:notesTextViewPr>
  <p:notesViewPr>
    <p:cSldViewPr snapToGrid="0" snapToObjects="1">
      <p:cViewPr>
        <p:scale>
          <a:sx n="66" d="100"/>
          <a:sy n="66" d="100"/>
        </p:scale>
        <p:origin x="3330" y="1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EF0912-B83A-42C6-BB23-7A690E7AC3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B3D5DC4-1380-4B24-BDBD-DA7EA6CBC5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7B97B-9619-4AC8-82FF-73C4D5713A4E}" type="datetimeFigureOut">
              <a:rPr lang="en-US" smtClean="0"/>
              <a:t>10/19/2019</a:t>
            </a:fld>
            <a:endParaRPr lang="en-US" dirty="0"/>
          </a:p>
        </p:txBody>
      </p:sp>
      <p:sp>
        <p:nvSpPr>
          <p:cNvPr id="4" name="Footer Placeholder 3">
            <a:extLst>
              <a:ext uri="{FF2B5EF4-FFF2-40B4-BE49-F238E27FC236}">
                <a16:creationId xmlns:a16="http://schemas.microsoft.com/office/drawing/2014/main" id="{123334A9-4ADD-4E49-92B8-B060BCE554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E3E284-A085-4213-BAFF-1E760A903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EF27E8-CC73-4BD4-BE7E-584FE3DD710D}" type="slidenum">
              <a:rPr lang="en-US" smtClean="0"/>
              <a:t>‹#›</a:t>
            </a:fld>
            <a:endParaRPr lang="en-US" dirty="0"/>
          </a:p>
        </p:txBody>
      </p:sp>
    </p:spTree>
    <p:extLst>
      <p:ext uri="{BB962C8B-B14F-4D97-AF65-F5344CB8AC3E}">
        <p14:creationId xmlns:p14="http://schemas.microsoft.com/office/powerpoint/2010/main" val="382764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B5C6-863E-4100-B40A-8ADE734BFBC6}" type="datetimeFigureOut">
              <a:rPr lang="en-US" smtClean="0"/>
              <a:t>10/19/2019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5B5E6-9E00-4F32-96FF-298B8A177D37}" type="slidenum">
              <a:rPr lang="en-US" smtClean="0"/>
              <a:t>‹#›</a:t>
            </a:fld>
            <a:endParaRPr lang="en-US" dirty="0"/>
          </a:p>
        </p:txBody>
      </p:sp>
    </p:spTree>
    <p:extLst>
      <p:ext uri="{BB962C8B-B14F-4D97-AF65-F5344CB8AC3E}">
        <p14:creationId xmlns:p14="http://schemas.microsoft.com/office/powerpoint/2010/main" val="87763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t>1</a:t>
            </a:fld>
            <a:endParaRPr lang="en-US" dirty="0"/>
          </a:p>
        </p:txBody>
      </p:sp>
    </p:spTree>
    <p:extLst>
      <p:ext uri="{BB962C8B-B14F-4D97-AF65-F5344CB8AC3E}">
        <p14:creationId xmlns:p14="http://schemas.microsoft.com/office/powerpoint/2010/main" val="387990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stated previously, the effectiveness of models was tested using two methods: ROC and Classification Matrix. The purpose was to determine which model gave the highest</a:t>
            </a:r>
          </a:p>
          <a:p>
            <a:r>
              <a:rPr lang="en-US" dirty="0"/>
              <a:t>percentage of correct predictions for diagnosing patients with a heart disease.  The area under the </a:t>
            </a:r>
            <a:r>
              <a:rPr lang="en-US" b="1" dirty="0"/>
              <a:t>ROC curve</a:t>
            </a:r>
            <a:r>
              <a:rPr lang="en-US" dirty="0"/>
              <a:t> ( AUC ) </a:t>
            </a:r>
            <a:r>
              <a:rPr lang="en-US" b="1" dirty="0"/>
              <a:t>is</a:t>
            </a:r>
            <a:r>
              <a:rPr lang="en-US" dirty="0"/>
              <a:t> a measure of how well a parameter </a:t>
            </a:r>
            <a:r>
              <a:rPr lang="en-US" b="1" dirty="0"/>
              <a:t>can</a:t>
            </a:r>
            <a:r>
              <a:rPr lang="en-US"/>
              <a:t> distinguish between two diagnostic groups (with heart disease and without). The X-axis shows the false positive rate (100-Specificity) of the dataset while the Y-axis shows the true positive rate (Sensitivity) of the data both are used to compare predictions. The top left, bottom left, and bottom right image shows show the Random Tree, Neural Network, and Naïve Bayes models respectively. The chart</a:t>
            </a:r>
          </a:p>
          <a:p>
            <a:r>
              <a:rPr lang="en-US"/>
              <a:t>shows the performance of the models across all possible states. The model ideal line would be at a 45-degree angle, given 50% data tested and 50% would be correctly predicted. If the entire</a:t>
            </a:r>
          </a:p>
          <a:p>
            <a:r>
              <a:rPr lang="en-US"/>
              <a:t>population is processed, Naïve Bayes model appears to perform better than the other two as it gives the highest number of correct predictions (89.88%) followed by Neural Network (86.23%) and Random Trees (75.18%).</a:t>
            </a:r>
          </a:p>
          <a:p>
            <a:endParaRPr lang="en-US" dirty="0">
              <a:cs typeface="Calibri"/>
            </a:endParaRPr>
          </a:p>
        </p:txBody>
      </p:sp>
      <p:sp>
        <p:nvSpPr>
          <p:cNvPr id="4" name="Slide Number Placeholder 3"/>
          <p:cNvSpPr>
            <a:spLocks noGrp="1"/>
          </p:cNvSpPr>
          <p:nvPr>
            <p:ph type="sldNum" sz="quarter" idx="5"/>
          </p:nvPr>
        </p:nvSpPr>
        <p:spPr/>
        <p:txBody>
          <a:bodyPr/>
          <a:lstStyle/>
          <a:p>
            <a:fld id="{D085B5E6-9E00-4F32-96FF-298B8A177D37}" type="slidenum">
              <a:rPr lang="en-US" smtClean="0"/>
              <a:t>13</a:t>
            </a:fld>
            <a:endParaRPr lang="en-US" dirty="0"/>
          </a:p>
        </p:txBody>
      </p:sp>
    </p:spTree>
    <p:extLst>
      <p:ext uri="{BB962C8B-B14F-4D97-AF65-F5344CB8AC3E}">
        <p14:creationId xmlns:p14="http://schemas.microsoft.com/office/powerpoint/2010/main" val="4230734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Precision and recall are two metrics that are often simultaneously used to verify classification performance. ‘Classic’ precision and recall are derived from the ratios of relevant instances and non-relevant instances. Precision and recall are not often taken into account alone. The two measures are often used together in the F-measure, which provides a single weighted metric to evaluate the overall performance.  The results show that the best classifier for this problem is Naïve Bayes (precision of 86.0%, recall of 85.9% and F-measure of 85.9).  The model has demonstrated to make the least incorrect predictions, misclassifying 38 out of 270 patients. In this context, neither classifiers are the best performing for this problem. As this is a problem which deals with human life, a classifier needs to achieve a significantly higher classification performance to be considered as being suitable for classifying whether patients have heart disease or not. The reason for this is that, if a doctor is to rely on the results, they could be dispensing drugs to patients who have been classified as having heart disease when they indeed do not have it. This could have more of an impact on their health.</a:t>
            </a:r>
          </a:p>
        </p:txBody>
      </p:sp>
      <p:sp>
        <p:nvSpPr>
          <p:cNvPr id="4" name="Slide Number Placeholder 3"/>
          <p:cNvSpPr>
            <a:spLocks noGrp="1"/>
          </p:cNvSpPr>
          <p:nvPr>
            <p:ph type="sldNum" sz="quarter" idx="5"/>
          </p:nvPr>
        </p:nvSpPr>
        <p:spPr/>
        <p:txBody>
          <a:bodyPr/>
          <a:lstStyle/>
          <a:p>
            <a:fld id="{D085B5E6-9E00-4F32-96FF-298B8A177D37}" type="slidenum">
              <a:rPr lang="en-US" smtClean="0"/>
              <a:t>14</a:t>
            </a:fld>
            <a:endParaRPr lang="en-US" dirty="0"/>
          </a:p>
        </p:txBody>
      </p:sp>
    </p:spTree>
    <p:extLst>
      <p:ext uri="{BB962C8B-B14F-4D97-AF65-F5344CB8AC3E}">
        <p14:creationId xmlns:p14="http://schemas.microsoft.com/office/powerpoint/2010/main" val="2452038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further evaluate the performance of Naïve Bayes on our data set by splitting the data set to training and testing sets. The norm is to have more training instances than testing, as this is the data the classifiers learns from to make predictions on the unseen data (the testing data). </a:t>
            </a:r>
            <a:endParaRPr lang="en-US">
              <a:cs typeface="+mn-lt"/>
            </a:endParaRPr>
          </a:p>
          <a:p>
            <a:r>
              <a:rPr lang="en-US"/>
              <a:t>We use Weka’s percentage split function which splits our dataset into 60% training (162 patients) and 40% testing (108 patients). We apply the Naïve Bayes algorithm, which achieves a precision of 86.1%, recall of 85.2% and F-measure of 85.2%.  In conclusion, the objective of study was to examine different data mining techniques that can be employed in heart disease prediction. The classifier again shows promising results in terms of classification performance. The Naïve Bayes algorithm misclassifies 16 patients out of 106 with heart disease when do not possess any problems. The next goal would be to maximise the classification performance and reducing the false positives (misclassifications). To do this, we could add more data or include more specific features that are more of an indication of heart disease. </a:t>
            </a:r>
          </a:p>
          <a:p>
            <a:br>
              <a:rPr lang="en-US" dirty="0"/>
            </a:br>
            <a:endParaRPr lang="en-US" dirty="0"/>
          </a:p>
          <a:p>
            <a:endParaRPr lang="en-US" dirty="0">
              <a:cs typeface="Calibri"/>
            </a:endParaRPr>
          </a:p>
          <a:p>
            <a:br>
              <a:rPr lang="en-US" dirty="0"/>
            </a:b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D085B5E6-9E00-4F32-96FF-298B8A177D37}" type="slidenum">
              <a:rPr lang="en-US" smtClean="0"/>
              <a:t>‹#›</a:t>
            </a:fld>
            <a:endParaRPr lang="en-US" dirty="0"/>
          </a:p>
        </p:txBody>
      </p:sp>
    </p:spTree>
    <p:extLst>
      <p:ext uri="{BB962C8B-B14F-4D97-AF65-F5344CB8AC3E}">
        <p14:creationId xmlns:p14="http://schemas.microsoft.com/office/powerpoint/2010/main" val="3521576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t>19</a:t>
            </a:fld>
            <a:endParaRPr lang="en-US" dirty="0"/>
          </a:p>
        </p:txBody>
      </p:sp>
    </p:spTree>
    <p:extLst>
      <p:ext uri="{BB962C8B-B14F-4D97-AF65-F5344CB8AC3E}">
        <p14:creationId xmlns:p14="http://schemas.microsoft.com/office/powerpoint/2010/main" val="3181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Examples of CVD are stated as … </a:t>
            </a:r>
          </a:p>
        </p:txBody>
      </p:sp>
      <p:sp>
        <p:nvSpPr>
          <p:cNvPr id="4" name="Slide Number Placeholder 3"/>
          <p:cNvSpPr>
            <a:spLocks noGrp="1"/>
          </p:cNvSpPr>
          <p:nvPr>
            <p:ph type="sldNum" sz="quarter" idx="5"/>
          </p:nvPr>
        </p:nvSpPr>
        <p:spPr/>
        <p:txBody>
          <a:bodyPr/>
          <a:lstStyle/>
          <a:p>
            <a:fld id="{D085B5E6-9E00-4F32-96FF-298B8A177D37}" type="slidenum">
              <a:rPr lang="en-US" smtClean="0"/>
              <a:t>4</a:t>
            </a:fld>
            <a:endParaRPr lang="en-US" dirty="0"/>
          </a:p>
        </p:txBody>
      </p:sp>
    </p:spTree>
    <p:extLst>
      <p:ext uri="{BB962C8B-B14F-4D97-AF65-F5344CB8AC3E}">
        <p14:creationId xmlns:p14="http://schemas.microsoft.com/office/powerpoint/2010/main" val="311888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 is data miing?</a:t>
            </a:r>
          </a:p>
        </p:txBody>
      </p:sp>
      <p:sp>
        <p:nvSpPr>
          <p:cNvPr id="4" name="Slide Number Placeholder 3"/>
          <p:cNvSpPr>
            <a:spLocks noGrp="1"/>
          </p:cNvSpPr>
          <p:nvPr>
            <p:ph type="sldNum" sz="quarter" idx="5"/>
          </p:nvPr>
        </p:nvSpPr>
        <p:spPr/>
        <p:txBody>
          <a:bodyPr/>
          <a:lstStyle/>
          <a:p>
            <a:fld id="{D085B5E6-9E00-4F32-96FF-298B8A177D37}" type="slidenum">
              <a:rPr lang="en-US" smtClean="0"/>
              <a:t>‹#›</a:t>
            </a:fld>
            <a:endParaRPr lang="en-US" dirty="0"/>
          </a:p>
        </p:txBody>
      </p:sp>
    </p:spTree>
    <p:extLst>
      <p:ext uri="{BB962C8B-B14F-4D97-AF65-F5344CB8AC3E}">
        <p14:creationId xmlns:p14="http://schemas.microsoft.com/office/powerpoint/2010/main" val="377675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steps in the data mining process include</a:t>
            </a:r>
          </a:p>
        </p:txBody>
      </p:sp>
      <p:sp>
        <p:nvSpPr>
          <p:cNvPr id="4" name="Slide Number Placeholder 3"/>
          <p:cNvSpPr>
            <a:spLocks noGrp="1"/>
          </p:cNvSpPr>
          <p:nvPr>
            <p:ph type="sldNum" sz="quarter" idx="5"/>
          </p:nvPr>
        </p:nvSpPr>
        <p:spPr/>
        <p:txBody>
          <a:bodyPr/>
          <a:lstStyle/>
          <a:p>
            <a:fld id="{D085B5E6-9E00-4F32-96FF-298B8A177D37}" type="slidenum">
              <a:rPr lang="en-US" smtClean="0"/>
              <a:t>‹#›</a:t>
            </a:fld>
            <a:endParaRPr lang="en-US" dirty="0"/>
          </a:p>
        </p:txBody>
      </p:sp>
    </p:spTree>
    <p:extLst>
      <p:ext uri="{BB962C8B-B14F-4D97-AF65-F5344CB8AC3E}">
        <p14:creationId xmlns:p14="http://schemas.microsoft.com/office/powerpoint/2010/main" val="384303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spcAft>
                <a:spcPts val="600"/>
              </a:spcAft>
            </a:pPr>
            <a:r>
              <a:rPr lang="en-US"/>
              <a:t>The first step of any classification problem is to quickly observe the data that we are using to train and test a classification model.  Records were obtained from the Cleveland Heart Disease. To avoid bias, the records for each set were selected randomly with no missing values. Here, we have 270 of patients who possess or do not possess heart disease. In this case, the classes in which the model will classify these patients as are 0 (no heart disease) or 1 (with heart disease). We have a roughly even sample of patients, therefore no sampling is to be done.</a:t>
            </a:r>
          </a:p>
          <a:p>
            <a:r>
              <a:rPr lang="en-US" dirty="0"/>
              <a:t> </a:t>
            </a:r>
            <a:r>
              <a:rPr lang="en-US" dirty="0">
                <a:cs typeface="Calibri"/>
              </a:rPr>
              <a:t>                                       </a:t>
            </a:r>
          </a:p>
        </p:txBody>
      </p:sp>
      <p:sp>
        <p:nvSpPr>
          <p:cNvPr id="4" name="Slide Number Placeholder 3"/>
          <p:cNvSpPr>
            <a:spLocks noGrp="1"/>
          </p:cNvSpPr>
          <p:nvPr>
            <p:ph type="sldNum" sz="quarter" idx="5"/>
          </p:nvPr>
        </p:nvSpPr>
        <p:spPr/>
        <p:txBody>
          <a:bodyPr/>
          <a:lstStyle/>
          <a:p>
            <a:fld id="{D085B5E6-9E00-4F32-96FF-298B8A177D37}" type="slidenum">
              <a:rPr lang="en-US" smtClean="0"/>
              <a:t>9</a:t>
            </a:fld>
            <a:endParaRPr lang="en-US" dirty="0"/>
          </a:p>
        </p:txBody>
      </p:sp>
    </p:spTree>
    <p:extLst>
      <p:ext uri="{BB962C8B-B14F-4D97-AF65-F5344CB8AC3E}">
        <p14:creationId xmlns:p14="http://schemas.microsoft.com/office/powerpoint/2010/main" val="24749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Furthermore, we have 23 features which indicate whether a patient possess heart disease; some of these include: age, sex, resting blood pressure, serum cholesterol, fasting blood sugar level, maximum heart rate achieved, etc.</a:t>
            </a:r>
          </a:p>
          <a:p>
            <a:endParaRPr lang="en-US" dirty="0">
              <a:cs typeface="Calibri"/>
            </a:endParaRPr>
          </a:p>
        </p:txBody>
      </p:sp>
      <p:sp>
        <p:nvSpPr>
          <p:cNvPr id="4" name="Slide Number Placeholder 3"/>
          <p:cNvSpPr>
            <a:spLocks noGrp="1"/>
          </p:cNvSpPr>
          <p:nvPr>
            <p:ph type="sldNum" sz="quarter" idx="5"/>
          </p:nvPr>
        </p:nvSpPr>
        <p:spPr/>
        <p:txBody>
          <a:bodyPr/>
          <a:lstStyle/>
          <a:p>
            <a:fld id="{D085B5E6-9E00-4F32-96FF-298B8A177D37}" type="slidenum">
              <a:rPr lang="en-US" smtClean="0"/>
              <a:t>‹#›</a:t>
            </a:fld>
            <a:endParaRPr lang="en-US" dirty="0"/>
          </a:p>
        </p:txBody>
      </p:sp>
    </p:spTree>
    <p:extLst>
      <p:ext uri="{BB962C8B-B14F-4D97-AF65-F5344CB8AC3E}">
        <p14:creationId xmlns:p14="http://schemas.microsoft.com/office/powerpoint/2010/main" val="276178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 is then sorted into binary values via smoothing. Smoothing is a form of generalization, normalization, and data cleaning also serve as forms of data reduction. Normalization is defined as the process of organizing data in a database. The attribute is normalized by scaling its values so that they fall within a small specified range, such as 0 to 1.0. Thus the normalization creates a binary table and relationships are established between each attribute. The binary table is created to transform the database into a more flexible unit leading towards the eliminatiion of redundancy, inconsistent dependency and minimizing memory costs.  </a:t>
            </a:r>
          </a:p>
          <a:p>
            <a:endParaRPr lang="en-US" dirty="0">
              <a:cs typeface="Calibri"/>
            </a:endParaRPr>
          </a:p>
        </p:txBody>
      </p:sp>
      <p:sp>
        <p:nvSpPr>
          <p:cNvPr id="4" name="Slide Number Placeholder 3"/>
          <p:cNvSpPr>
            <a:spLocks noGrp="1"/>
          </p:cNvSpPr>
          <p:nvPr>
            <p:ph type="sldNum" sz="quarter" idx="5"/>
          </p:nvPr>
        </p:nvSpPr>
        <p:spPr/>
        <p:txBody>
          <a:bodyPr/>
          <a:lstStyle/>
          <a:p>
            <a:fld id="{D085B5E6-9E00-4F32-96FF-298B8A177D37}" type="slidenum">
              <a:rPr lang="en-US" smtClean="0"/>
              <a:t>10</a:t>
            </a:fld>
            <a:endParaRPr lang="en-US" dirty="0"/>
          </a:p>
        </p:txBody>
      </p:sp>
    </p:spTree>
    <p:extLst>
      <p:ext uri="{BB962C8B-B14F-4D97-AF65-F5344CB8AC3E}">
        <p14:creationId xmlns:p14="http://schemas.microsoft.com/office/powerpoint/2010/main" val="2574902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Thus the normalization creates a binary table and relationships are established between each attribute. The binary table is created to transform the database into a more flexible unit leading towards the eliminatiion of redundancy, inconsistent dependency and minimizing memory costs.  </a:t>
            </a:r>
          </a:p>
          <a:p>
            <a:endParaRPr lang="en-US" dirty="0">
              <a:cs typeface="Calibri"/>
            </a:endParaRPr>
          </a:p>
        </p:txBody>
      </p:sp>
      <p:sp>
        <p:nvSpPr>
          <p:cNvPr id="4" name="Slide Number Placeholder 3"/>
          <p:cNvSpPr>
            <a:spLocks noGrp="1"/>
          </p:cNvSpPr>
          <p:nvPr>
            <p:ph type="sldNum" sz="quarter" idx="5"/>
          </p:nvPr>
        </p:nvSpPr>
        <p:spPr/>
        <p:txBody>
          <a:bodyPr/>
          <a:lstStyle/>
          <a:p>
            <a:fld id="{D085B5E6-9E00-4F32-96FF-298B8A177D37}" type="slidenum">
              <a:rPr lang="en-US" smtClean="0"/>
              <a:t>11</a:t>
            </a:fld>
            <a:endParaRPr lang="en-US" dirty="0"/>
          </a:p>
        </p:txBody>
      </p:sp>
    </p:spTree>
    <p:extLst>
      <p:ext uri="{BB962C8B-B14F-4D97-AF65-F5344CB8AC3E}">
        <p14:creationId xmlns:p14="http://schemas.microsoft.com/office/powerpoint/2010/main" val="3671807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effectiveness of models was tested using two methods: ROC and Classification Matrix. The purpose was to determine which model gave the highest</a:t>
            </a:r>
          </a:p>
          <a:p>
            <a:r>
              <a:rPr lang="en-US"/>
              <a:t>percentage of correct predictions for diagnosing patients with a heart disease. Classification Matrix displays the frequency of correct and incorrect predictions. It</a:t>
            </a:r>
          </a:p>
          <a:p>
            <a:r>
              <a:rPr lang="en-US"/>
              <a:t>compares the actual values in the test dataset with the predicted values in the trained model. In this example, the test dataset contained 120 patients with heart disease and</a:t>
            </a:r>
          </a:p>
          <a:p>
            <a:r>
              <a:rPr lang="en-US"/>
              <a:t>150  patients without heart disease. The Figures show the results of the Classification Matrix for all the three models. The columns represent actual values (1 for patients with heart disease, ‘0’ for patients with no heart disease) predicted by the models.  Naïve Bayes appears to be most effective as it has the highest percentage of correct predictions for patients with heart disease, followed by Neural Network, and Random tree.</a:t>
            </a:r>
          </a:p>
        </p:txBody>
      </p:sp>
      <p:sp>
        <p:nvSpPr>
          <p:cNvPr id="4" name="Slide Number Placeholder 3"/>
          <p:cNvSpPr>
            <a:spLocks noGrp="1"/>
          </p:cNvSpPr>
          <p:nvPr>
            <p:ph type="sldNum" sz="quarter" idx="5"/>
          </p:nvPr>
        </p:nvSpPr>
        <p:spPr/>
        <p:txBody>
          <a:bodyPr/>
          <a:lstStyle/>
          <a:p>
            <a:fld id="{D085B5E6-9E00-4F32-96FF-298B8A177D37}" type="slidenum">
              <a:rPr lang="en-US" smtClean="0"/>
              <a:t>12</a:t>
            </a:fld>
            <a:endParaRPr lang="en-US" dirty="0"/>
          </a:p>
        </p:txBody>
      </p:sp>
    </p:spTree>
    <p:extLst>
      <p:ext uri="{BB962C8B-B14F-4D97-AF65-F5344CB8AC3E}">
        <p14:creationId xmlns:p14="http://schemas.microsoft.com/office/powerpoint/2010/main" val="40791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347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858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0211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9345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2059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0371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486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8496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9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991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470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78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82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650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544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003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105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10/19/2019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854327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www.heart.org/HEARTORG/Support/What-is-Cardiovascular-Disease_UCM_301852_Article.jsp#.WRG85mnyt0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The Prediction of Heart Disease </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solidFill>
              </a:rPr>
              <a:t>Raphael Joseph</a:t>
            </a:r>
          </a:p>
          <a:p>
            <a:r>
              <a:rPr lang="en-US" dirty="0">
                <a:solidFill>
                  <a:schemeClr val="accent1"/>
                </a:solidFill>
              </a:rPr>
              <a:t>George Mason University</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74FD-30EC-4ADF-895A-D55D735646F2}"/>
              </a:ext>
            </a:extLst>
          </p:cNvPr>
          <p:cNvSpPr>
            <a:spLocks noGrp="1"/>
          </p:cNvSpPr>
          <p:nvPr>
            <p:ph type="title"/>
          </p:nvPr>
        </p:nvSpPr>
        <p:spPr>
          <a:xfrm>
            <a:off x="1484311" y="685800"/>
            <a:ext cx="10018713" cy="927969"/>
          </a:xfrm>
        </p:spPr>
        <p:txBody>
          <a:bodyPr/>
          <a:lstStyle/>
          <a:p>
            <a:r>
              <a:rPr lang="en-US" b="1">
                <a:ea typeface="+mj-lt"/>
                <a:cs typeface="+mj-lt"/>
              </a:rPr>
              <a:t>Data Preprocessing</a:t>
            </a:r>
            <a:endParaRPr lang="en-US">
              <a:ea typeface="+mj-lt"/>
              <a:cs typeface="+mj-lt"/>
            </a:endParaRPr>
          </a:p>
          <a:p>
            <a:endParaRPr lang="en-US" dirty="0"/>
          </a:p>
        </p:txBody>
      </p:sp>
      <p:pic>
        <p:nvPicPr>
          <p:cNvPr id="4" name="Picture 4" descr="A close up of text on a white background&#10;&#10;Description generated with very high confidence">
            <a:extLst>
              <a:ext uri="{FF2B5EF4-FFF2-40B4-BE49-F238E27FC236}">
                <a16:creationId xmlns:a16="http://schemas.microsoft.com/office/drawing/2014/main" id="{2E9F7963-8983-4D44-BC0A-408B339EA2ED}"/>
              </a:ext>
            </a:extLst>
          </p:cNvPr>
          <p:cNvPicPr>
            <a:picLocks noGrp="1" noChangeAspect="1"/>
          </p:cNvPicPr>
          <p:nvPr>
            <p:ph idx="1"/>
          </p:nvPr>
        </p:nvPicPr>
        <p:blipFill>
          <a:blip r:embed="rId3"/>
          <a:stretch>
            <a:fillRect/>
          </a:stretch>
        </p:blipFill>
        <p:spPr>
          <a:xfrm>
            <a:off x="2350291" y="1853590"/>
            <a:ext cx="8025791" cy="3728059"/>
          </a:xfrm>
        </p:spPr>
      </p:pic>
    </p:spTree>
    <p:extLst>
      <p:ext uri="{BB962C8B-B14F-4D97-AF65-F5344CB8AC3E}">
        <p14:creationId xmlns:p14="http://schemas.microsoft.com/office/powerpoint/2010/main" val="164396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DD43-469B-4980-A069-BABB99501939}"/>
              </a:ext>
            </a:extLst>
          </p:cNvPr>
          <p:cNvSpPr>
            <a:spLocks noGrp="1"/>
          </p:cNvSpPr>
          <p:nvPr>
            <p:ph type="title"/>
          </p:nvPr>
        </p:nvSpPr>
        <p:spPr>
          <a:xfrm>
            <a:off x="1082716" y="263610"/>
            <a:ext cx="10018713" cy="1145059"/>
          </a:xfrm>
        </p:spPr>
        <p:txBody>
          <a:bodyPr>
            <a:normAutofit fontScale="90000"/>
          </a:bodyPr>
          <a:lstStyle/>
          <a:p>
            <a:r>
              <a:rPr lang="en-US"/>
              <a:t>Validating model effectiveness: </a:t>
            </a:r>
            <a:br>
              <a:rPr lang="en-US" dirty="0"/>
            </a:br>
            <a:r>
              <a:rPr lang="en-US">
                <a:ea typeface="+mj-lt"/>
                <a:cs typeface="+mj-lt"/>
              </a:rPr>
              <a:t>Confusion Matrix</a:t>
            </a:r>
          </a:p>
        </p:txBody>
      </p:sp>
      <p:pic>
        <p:nvPicPr>
          <p:cNvPr id="5" name="Picture 5" descr="A screenshot of a cell phone&#10;&#10;Description generated with very high confidence">
            <a:extLst>
              <a:ext uri="{FF2B5EF4-FFF2-40B4-BE49-F238E27FC236}">
                <a16:creationId xmlns:a16="http://schemas.microsoft.com/office/drawing/2014/main" id="{506281F9-053D-4105-8F5C-B34BCB109111}"/>
              </a:ext>
            </a:extLst>
          </p:cNvPr>
          <p:cNvPicPr>
            <a:picLocks noGrp="1" noChangeAspect="1"/>
          </p:cNvPicPr>
          <p:nvPr>
            <p:ph sz="half" idx="1"/>
          </p:nvPr>
        </p:nvPicPr>
        <p:blipFill>
          <a:blip r:embed="rId3"/>
          <a:stretch>
            <a:fillRect/>
          </a:stretch>
        </p:blipFill>
        <p:spPr>
          <a:xfrm>
            <a:off x="600921" y="2081470"/>
            <a:ext cx="4602377" cy="1679746"/>
          </a:xfrm>
        </p:spPr>
      </p:pic>
      <p:pic>
        <p:nvPicPr>
          <p:cNvPr id="7" name="Picture 7" descr="A screenshot of a cell phone&#10;&#10;Description generated with very high confidence">
            <a:extLst>
              <a:ext uri="{FF2B5EF4-FFF2-40B4-BE49-F238E27FC236}">
                <a16:creationId xmlns:a16="http://schemas.microsoft.com/office/drawing/2014/main" id="{D35AC2DF-647F-4CD3-8B2A-AA577AE84AC0}"/>
              </a:ext>
            </a:extLst>
          </p:cNvPr>
          <p:cNvPicPr>
            <a:picLocks noGrp="1" noChangeAspect="1"/>
          </p:cNvPicPr>
          <p:nvPr>
            <p:ph sz="half" idx="2"/>
          </p:nvPr>
        </p:nvPicPr>
        <p:blipFill>
          <a:blip r:embed="rId4"/>
          <a:stretch>
            <a:fillRect/>
          </a:stretch>
        </p:blipFill>
        <p:spPr>
          <a:xfrm>
            <a:off x="6324954" y="4562732"/>
            <a:ext cx="5413717" cy="1620794"/>
          </a:xfrm>
        </p:spPr>
      </p:pic>
      <p:pic>
        <p:nvPicPr>
          <p:cNvPr id="9" name="Picture 9" descr="A screenshot of a cell phone&#10;&#10;Description generated with very high confidence">
            <a:extLst>
              <a:ext uri="{FF2B5EF4-FFF2-40B4-BE49-F238E27FC236}">
                <a16:creationId xmlns:a16="http://schemas.microsoft.com/office/drawing/2014/main" id="{7B4E8EE4-B8E8-41C2-8E84-776DAAA09ED8}"/>
              </a:ext>
            </a:extLst>
          </p:cNvPr>
          <p:cNvPicPr>
            <a:picLocks noChangeAspect="1"/>
          </p:cNvPicPr>
          <p:nvPr/>
        </p:nvPicPr>
        <p:blipFill>
          <a:blip r:embed="rId5"/>
          <a:stretch>
            <a:fillRect/>
          </a:stretch>
        </p:blipFill>
        <p:spPr>
          <a:xfrm>
            <a:off x="6334640" y="2080699"/>
            <a:ext cx="5402476" cy="1677172"/>
          </a:xfrm>
          <a:prstGeom prst="rect">
            <a:avLst/>
          </a:prstGeom>
        </p:spPr>
      </p:pic>
      <p:sp>
        <p:nvSpPr>
          <p:cNvPr id="11" name="TextBox 10">
            <a:extLst>
              <a:ext uri="{FF2B5EF4-FFF2-40B4-BE49-F238E27FC236}">
                <a16:creationId xmlns:a16="http://schemas.microsoft.com/office/drawing/2014/main" id="{C75FEF67-B9F3-4FA9-983D-F7C33BEB552A}"/>
              </a:ext>
            </a:extLst>
          </p:cNvPr>
          <p:cNvSpPr txBox="1"/>
          <p:nvPr/>
        </p:nvSpPr>
        <p:spPr>
          <a:xfrm>
            <a:off x="8246419" y="4080818"/>
            <a:ext cx="1569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Random </a:t>
            </a:r>
            <a:r>
              <a:rPr lang="en-US" b="1" u="sng"/>
              <a:t>Tree</a:t>
            </a:r>
            <a:endParaRPr lang="en-US"/>
          </a:p>
        </p:txBody>
      </p:sp>
      <p:sp>
        <p:nvSpPr>
          <p:cNvPr id="12" name="TextBox 11">
            <a:extLst>
              <a:ext uri="{FF2B5EF4-FFF2-40B4-BE49-F238E27FC236}">
                <a16:creationId xmlns:a16="http://schemas.microsoft.com/office/drawing/2014/main" id="{39A6E3A8-1562-4870-80A8-BAD5F7A09F9C}"/>
              </a:ext>
            </a:extLst>
          </p:cNvPr>
          <p:cNvSpPr txBox="1"/>
          <p:nvPr/>
        </p:nvSpPr>
        <p:spPr>
          <a:xfrm>
            <a:off x="8110924" y="15618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Neural Network</a:t>
            </a:r>
          </a:p>
        </p:txBody>
      </p:sp>
      <p:sp>
        <p:nvSpPr>
          <p:cNvPr id="13" name="TextBox 12">
            <a:extLst>
              <a:ext uri="{FF2B5EF4-FFF2-40B4-BE49-F238E27FC236}">
                <a16:creationId xmlns:a16="http://schemas.microsoft.com/office/drawing/2014/main" id="{7E2F005E-3F33-4FD4-88CD-C4CC8DBF44CB}"/>
              </a:ext>
            </a:extLst>
          </p:cNvPr>
          <p:cNvSpPr txBox="1"/>
          <p:nvPr/>
        </p:nvSpPr>
        <p:spPr>
          <a:xfrm>
            <a:off x="1807691" y="157085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Naïve Bayes</a:t>
            </a:r>
          </a:p>
        </p:txBody>
      </p:sp>
      <p:pic>
        <p:nvPicPr>
          <p:cNvPr id="3" name="Picture 3" descr="A screenshot of a cell phone&#10;&#10;Description generated with very high confidence">
            <a:extLst>
              <a:ext uri="{FF2B5EF4-FFF2-40B4-BE49-F238E27FC236}">
                <a16:creationId xmlns:a16="http://schemas.microsoft.com/office/drawing/2014/main" id="{20D41399-FB10-45AD-A0D6-496FEF3057E6}"/>
              </a:ext>
            </a:extLst>
          </p:cNvPr>
          <p:cNvPicPr>
            <a:picLocks noChangeAspect="1"/>
          </p:cNvPicPr>
          <p:nvPr/>
        </p:nvPicPr>
        <p:blipFill>
          <a:blip r:embed="rId6"/>
          <a:stretch>
            <a:fillRect/>
          </a:stretch>
        </p:blipFill>
        <p:spPr>
          <a:xfrm>
            <a:off x="596900" y="4267200"/>
            <a:ext cx="4610100" cy="2057400"/>
          </a:xfrm>
          <a:prstGeom prst="rect">
            <a:avLst/>
          </a:prstGeom>
        </p:spPr>
      </p:pic>
    </p:spTree>
    <p:extLst>
      <p:ext uri="{BB962C8B-B14F-4D97-AF65-F5344CB8AC3E}">
        <p14:creationId xmlns:p14="http://schemas.microsoft.com/office/powerpoint/2010/main" val="201794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29C3-E811-4057-909C-ECA098A4CB3A}"/>
              </a:ext>
            </a:extLst>
          </p:cNvPr>
          <p:cNvSpPr>
            <a:spLocks noGrp="1"/>
          </p:cNvSpPr>
          <p:nvPr>
            <p:ph type="title"/>
          </p:nvPr>
        </p:nvSpPr>
        <p:spPr>
          <a:xfrm>
            <a:off x="1381338" y="37070"/>
            <a:ext cx="10018713" cy="722870"/>
          </a:xfrm>
        </p:spPr>
        <p:txBody>
          <a:bodyPr/>
          <a:lstStyle/>
          <a:p>
            <a:r>
              <a:rPr lang="en-US">
                <a:ea typeface="+mj-lt"/>
                <a:cs typeface="+mj-lt"/>
              </a:rPr>
              <a:t>Validating model effectiveness: ROC</a:t>
            </a:r>
            <a:endParaRPr lang="en-US"/>
          </a:p>
        </p:txBody>
      </p:sp>
      <p:pic>
        <p:nvPicPr>
          <p:cNvPr id="9" name="Picture 9" descr="A screenshot of a social media post&#10;&#10;Description generated with very high confidence">
            <a:extLst>
              <a:ext uri="{FF2B5EF4-FFF2-40B4-BE49-F238E27FC236}">
                <a16:creationId xmlns:a16="http://schemas.microsoft.com/office/drawing/2014/main" id="{C30E316A-79D5-4CBD-8776-FA6375CDC973}"/>
              </a:ext>
            </a:extLst>
          </p:cNvPr>
          <p:cNvPicPr>
            <a:picLocks noChangeAspect="1"/>
          </p:cNvPicPr>
          <p:nvPr/>
        </p:nvPicPr>
        <p:blipFill>
          <a:blip r:embed="rId3"/>
          <a:stretch>
            <a:fillRect/>
          </a:stretch>
        </p:blipFill>
        <p:spPr>
          <a:xfrm>
            <a:off x="564717" y="703068"/>
            <a:ext cx="5368586" cy="2650013"/>
          </a:xfrm>
          <a:prstGeom prst="rect">
            <a:avLst/>
          </a:prstGeom>
        </p:spPr>
      </p:pic>
      <p:graphicFrame>
        <p:nvGraphicFramePr>
          <p:cNvPr id="25" name="Table 25">
            <a:extLst>
              <a:ext uri="{FF2B5EF4-FFF2-40B4-BE49-F238E27FC236}">
                <a16:creationId xmlns:a16="http://schemas.microsoft.com/office/drawing/2014/main" id="{B6D690CA-164A-43C9-A9A8-735D1E6D5309}"/>
              </a:ext>
            </a:extLst>
          </p:cNvPr>
          <p:cNvGraphicFramePr>
            <a:graphicFrameLocks noGrp="1"/>
          </p:cNvGraphicFramePr>
          <p:nvPr>
            <p:ph sz="half" idx="1"/>
            <p:extLst>
              <p:ext uri="{D42A27DB-BD31-4B8C-83A1-F6EECF244321}">
                <p14:modId xmlns:p14="http://schemas.microsoft.com/office/powerpoint/2010/main" val="2320488345"/>
              </p:ext>
            </p:extLst>
          </p:nvPr>
        </p:nvGraphicFramePr>
        <p:xfrm>
          <a:off x="6178378" y="761999"/>
          <a:ext cx="5797738" cy="2191887"/>
        </p:xfrm>
        <a:graphic>
          <a:graphicData uri="http://schemas.openxmlformats.org/drawingml/2006/table">
            <a:tbl>
              <a:tblPr firstRow="1" bandRow="1">
                <a:tableStyleId>{5C22544A-7EE6-4342-B048-85BDC9FD1C3A}</a:tableStyleId>
              </a:tblPr>
              <a:tblGrid>
                <a:gridCol w="2898869">
                  <a:extLst>
                    <a:ext uri="{9D8B030D-6E8A-4147-A177-3AD203B41FA5}">
                      <a16:colId xmlns:a16="http://schemas.microsoft.com/office/drawing/2014/main" val="1295364838"/>
                    </a:ext>
                  </a:extLst>
                </a:gridCol>
                <a:gridCol w="2898869">
                  <a:extLst>
                    <a:ext uri="{9D8B030D-6E8A-4147-A177-3AD203B41FA5}">
                      <a16:colId xmlns:a16="http://schemas.microsoft.com/office/drawing/2014/main" val="349033067"/>
                    </a:ext>
                  </a:extLst>
                </a:gridCol>
              </a:tblGrid>
              <a:tr h="533676">
                <a:tc>
                  <a:txBody>
                    <a:bodyPr/>
                    <a:lstStyle/>
                    <a:p>
                      <a:pPr lvl="0">
                        <a:buNone/>
                      </a:pPr>
                      <a:r>
                        <a:rPr lang="en-US" sz="1800" b="1" i="0" u="none" strike="noStrike" noProof="0">
                          <a:latin typeface="Corbel"/>
                        </a:rPr>
                        <a:t>classification algorithms</a:t>
                      </a:r>
                      <a:endParaRPr lang="en-US"/>
                    </a:p>
                  </a:txBody>
                  <a:tcPr/>
                </a:tc>
                <a:tc>
                  <a:txBody>
                    <a:bodyPr/>
                    <a:lstStyle/>
                    <a:p>
                      <a:r>
                        <a:rPr lang="en-US"/>
                        <a:t>Area under ROC</a:t>
                      </a:r>
                    </a:p>
                  </a:txBody>
                  <a:tcPr/>
                </a:tc>
                <a:extLst>
                  <a:ext uri="{0D108BD9-81ED-4DB2-BD59-A6C34878D82A}">
                    <a16:rowId xmlns:a16="http://schemas.microsoft.com/office/drawing/2014/main" val="3091589454"/>
                  </a:ext>
                </a:extLst>
              </a:tr>
              <a:tr h="552737">
                <a:tc>
                  <a:txBody>
                    <a:bodyPr/>
                    <a:lstStyle/>
                    <a:p>
                      <a:pPr lvl="0">
                        <a:buNone/>
                      </a:pPr>
                      <a:r>
                        <a:rPr lang="en-US"/>
                        <a:t>Random Tree</a:t>
                      </a:r>
                      <a:endParaRPr lang="en-US" dirty="0"/>
                    </a:p>
                  </a:txBody>
                  <a:tcPr/>
                </a:tc>
                <a:tc>
                  <a:txBody>
                    <a:bodyPr/>
                    <a:lstStyle/>
                    <a:p>
                      <a:pPr lvl="0">
                        <a:buNone/>
                      </a:pPr>
                      <a:r>
                        <a:rPr lang="en-US"/>
                        <a:t>0.7518</a:t>
                      </a:r>
                    </a:p>
                  </a:txBody>
                  <a:tcPr/>
                </a:tc>
                <a:extLst>
                  <a:ext uri="{0D108BD9-81ED-4DB2-BD59-A6C34878D82A}">
                    <a16:rowId xmlns:a16="http://schemas.microsoft.com/office/drawing/2014/main" val="3557788974"/>
                  </a:ext>
                </a:extLst>
              </a:tr>
              <a:tr h="552737">
                <a:tc>
                  <a:txBody>
                    <a:bodyPr/>
                    <a:lstStyle/>
                    <a:p>
                      <a:pPr lvl="0">
                        <a:buNone/>
                      </a:pPr>
                      <a:r>
                        <a:rPr lang="en-US" sz="1800" b="0" i="0" u="none" strike="noStrike" noProof="0">
                          <a:latin typeface="Corbel"/>
                        </a:rPr>
                        <a:t>Neural Network</a:t>
                      </a:r>
                      <a:endParaRPr lang="en-US"/>
                    </a:p>
                  </a:txBody>
                  <a:tcPr/>
                </a:tc>
                <a:tc>
                  <a:txBody>
                    <a:bodyPr/>
                    <a:lstStyle/>
                    <a:p>
                      <a:r>
                        <a:rPr lang="en-US"/>
                        <a:t>0.8623</a:t>
                      </a:r>
                    </a:p>
                  </a:txBody>
                  <a:tcPr/>
                </a:tc>
                <a:extLst>
                  <a:ext uri="{0D108BD9-81ED-4DB2-BD59-A6C34878D82A}">
                    <a16:rowId xmlns:a16="http://schemas.microsoft.com/office/drawing/2014/main" val="3993500279"/>
                  </a:ext>
                </a:extLst>
              </a:tr>
              <a:tr h="552737">
                <a:tc>
                  <a:txBody>
                    <a:bodyPr/>
                    <a:lstStyle/>
                    <a:p>
                      <a:r>
                        <a:rPr lang="en-US"/>
                        <a:t>Naïve Bayes</a:t>
                      </a:r>
                    </a:p>
                  </a:txBody>
                  <a:tcPr/>
                </a:tc>
                <a:tc>
                  <a:txBody>
                    <a:bodyPr/>
                    <a:lstStyle/>
                    <a:p>
                      <a:r>
                        <a:rPr lang="en-US"/>
                        <a:t>0.8988</a:t>
                      </a:r>
                    </a:p>
                  </a:txBody>
                  <a:tcPr/>
                </a:tc>
                <a:extLst>
                  <a:ext uri="{0D108BD9-81ED-4DB2-BD59-A6C34878D82A}">
                    <a16:rowId xmlns:a16="http://schemas.microsoft.com/office/drawing/2014/main" val="4050405666"/>
                  </a:ext>
                </a:extLst>
              </a:tr>
            </a:tbl>
          </a:graphicData>
        </a:graphic>
      </p:graphicFrame>
      <p:pic>
        <p:nvPicPr>
          <p:cNvPr id="27" name="Picture 27" descr="A screenshot of a social media post&#10;&#10;Description generated with very high confidence">
            <a:extLst>
              <a:ext uri="{FF2B5EF4-FFF2-40B4-BE49-F238E27FC236}">
                <a16:creationId xmlns:a16="http://schemas.microsoft.com/office/drawing/2014/main" id="{66767B0E-AF9C-418B-8ACE-E56201C80C4A}"/>
              </a:ext>
            </a:extLst>
          </p:cNvPr>
          <p:cNvPicPr>
            <a:picLocks noGrp="1" noChangeAspect="1"/>
          </p:cNvPicPr>
          <p:nvPr>
            <p:ph sz="half" idx="2"/>
          </p:nvPr>
        </p:nvPicPr>
        <p:blipFill>
          <a:blip r:embed="rId4"/>
          <a:stretch>
            <a:fillRect/>
          </a:stretch>
        </p:blipFill>
        <p:spPr>
          <a:xfrm>
            <a:off x="563453" y="3427526"/>
            <a:ext cx="5368731" cy="2735849"/>
          </a:xfrm>
        </p:spPr>
      </p:pic>
      <p:pic>
        <p:nvPicPr>
          <p:cNvPr id="29" name="Picture 29" descr="A screenshot of a social media post&#10;&#10;Description generated with very high confidence">
            <a:extLst>
              <a:ext uri="{FF2B5EF4-FFF2-40B4-BE49-F238E27FC236}">
                <a16:creationId xmlns:a16="http://schemas.microsoft.com/office/drawing/2014/main" id="{49822226-E1E9-414C-ABF9-5E9841C34C8A}"/>
              </a:ext>
            </a:extLst>
          </p:cNvPr>
          <p:cNvPicPr>
            <a:picLocks noChangeAspect="1"/>
          </p:cNvPicPr>
          <p:nvPr/>
        </p:nvPicPr>
        <p:blipFill>
          <a:blip r:embed="rId5"/>
          <a:stretch>
            <a:fillRect/>
          </a:stretch>
        </p:blipFill>
        <p:spPr>
          <a:xfrm>
            <a:off x="6093941" y="3133320"/>
            <a:ext cx="5966251" cy="2990629"/>
          </a:xfrm>
          <a:prstGeom prst="rect">
            <a:avLst/>
          </a:prstGeom>
        </p:spPr>
      </p:pic>
    </p:spTree>
    <p:extLst>
      <p:ext uri="{BB962C8B-B14F-4D97-AF65-F5344CB8AC3E}">
        <p14:creationId xmlns:p14="http://schemas.microsoft.com/office/powerpoint/2010/main" val="344769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3A9E-B3C8-4068-A974-22F45D5E4EB4}"/>
              </a:ext>
            </a:extLst>
          </p:cNvPr>
          <p:cNvSpPr>
            <a:spLocks noGrp="1"/>
          </p:cNvSpPr>
          <p:nvPr>
            <p:ph type="title"/>
          </p:nvPr>
        </p:nvSpPr>
        <p:spPr>
          <a:xfrm>
            <a:off x="1484311" y="368300"/>
            <a:ext cx="10018713" cy="1028699"/>
          </a:xfrm>
        </p:spPr>
        <p:txBody>
          <a:bodyPr>
            <a:normAutofit fontScale="90000"/>
          </a:bodyPr>
          <a:lstStyle/>
          <a:p>
            <a:r>
              <a:rPr lang="en-US">
                <a:ea typeface="+mj-lt"/>
                <a:cs typeface="+mj-lt"/>
              </a:rPr>
              <a:t>Validating model effectiveness: </a:t>
            </a:r>
            <a:br>
              <a:rPr lang="en-US" dirty="0">
                <a:ea typeface="+mj-lt"/>
                <a:cs typeface="+mj-lt"/>
              </a:rPr>
            </a:br>
            <a:r>
              <a:rPr lang="en-US"/>
              <a:t>Precision, Recall, and F-measure</a:t>
            </a:r>
          </a:p>
        </p:txBody>
      </p:sp>
      <p:pic>
        <p:nvPicPr>
          <p:cNvPr id="4" name="Picture 4" descr="A screenshot of a cell phone&#10;&#10;Description generated with very high confidence">
            <a:extLst>
              <a:ext uri="{FF2B5EF4-FFF2-40B4-BE49-F238E27FC236}">
                <a16:creationId xmlns:a16="http://schemas.microsoft.com/office/drawing/2014/main" id="{E36FC62B-65F3-482F-B8A6-C51DFAED656C}"/>
              </a:ext>
            </a:extLst>
          </p:cNvPr>
          <p:cNvPicPr>
            <a:picLocks noGrp="1" noChangeAspect="1"/>
          </p:cNvPicPr>
          <p:nvPr>
            <p:ph idx="1"/>
          </p:nvPr>
        </p:nvPicPr>
        <p:blipFill>
          <a:blip r:embed="rId3"/>
          <a:stretch>
            <a:fillRect/>
          </a:stretch>
        </p:blipFill>
        <p:spPr>
          <a:xfrm>
            <a:off x="3598066" y="2362199"/>
            <a:ext cx="5791200" cy="2857500"/>
          </a:xfrm>
        </p:spPr>
      </p:pic>
    </p:spTree>
    <p:extLst>
      <p:ext uri="{BB962C8B-B14F-4D97-AF65-F5344CB8AC3E}">
        <p14:creationId xmlns:p14="http://schemas.microsoft.com/office/powerpoint/2010/main" val="5583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F710-B567-4D74-A8F8-15C18FA3BB2F}"/>
              </a:ext>
            </a:extLst>
          </p:cNvPr>
          <p:cNvSpPr>
            <a:spLocks noGrp="1"/>
          </p:cNvSpPr>
          <p:nvPr>
            <p:ph type="title"/>
          </p:nvPr>
        </p:nvSpPr>
        <p:spPr>
          <a:xfrm>
            <a:off x="1484311" y="241300"/>
            <a:ext cx="10018713" cy="723899"/>
          </a:xfrm>
        </p:spPr>
        <p:txBody>
          <a:bodyPr>
            <a:normAutofit/>
          </a:bodyPr>
          <a:lstStyle/>
          <a:p>
            <a:r>
              <a:rPr lang="en-US" b="1">
                <a:ea typeface="+mj-lt"/>
                <a:cs typeface="+mj-lt"/>
              </a:rPr>
              <a:t>Applying the model on unseen data</a:t>
            </a:r>
            <a:endParaRPr lang="en-US" dirty="0"/>
          </a:p>
        </p:txBody>
      </p:sp>
      <p:pic>
        <p:nvPicPr>
          <p:cNvPr id="6" name="Picture 6" descr="A screenshot of a cell phone&#10;&#10;Description generated with high confidence">
            <a:extLst>
              <a:ext uri="{FF2B5EF4-FFF2-40B4-BE49-F238E27FC236}">
                <a16:creationId xmlns:a16="http://schemas.microsoft.com/office/drawing/2014/main" id="{0337DBE5-ECCA-45E5-B2B6-F0448446BA5D}"/>
              </a:ext>
            </a:extLst>
          </p:cNvPr>
          <p:cNvPicPr>
            <a:picLocks noGrp="1" noChangeAspect="1"/>
          </p:cNvPicPr>
          <p:nvPr>
            <p:ph idx="1"/>
          </p:nvPr>
        </p:nvPicPr>
        <p:blipFill>
          <a:blip r:embed="rId3"/>
          <a:stretch>
            <a:fillRect/>
          </a:stretch>
        </p:blipFill>
        <p:spPr>
          <a:xfrm>
            <a:off x="3712366" y="1671637"/>
            <a:ext cx="5562600" cy="2105025"/>
          </a:xfrm>
        </p:spPr>
      </p:pic>
    </p:spTree>
    <p:extLst>
      <p:ext uri="{BB962C8B-B14F-4D97-AF65-F5344CB8AC3E}">
        <p14:creationId xmlns:p14="http://schemas.microsoft.com/office/powerpoint/2010/main" val="91051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a:solidFill>
                  <a:schemeClr val="accent1"/>
                </a:solidFill>
              </a:rPr>
              <a:t>Rjoseph5@masonlive.gmu.edu</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1003-DA6C-452B-B556-D4A6CCE51FAA}"/>
              </a:ext>
            </a:extLst>
          </p:cNvPr>
          <p:cNvSpPr>
            <a:spLocks noGrp="1"/>
          </p:cNvSpPr>
          <p:nvPr>
            <p:ph type="title"/>
          </p:nvPr>
        </p:nvSpPr>
        <p:spPr/>
        <p:txBody>
          <a:bodyPr>
            <a:normAutofit/>
          </a:bodyPr>
          <a:lstStyle/>
          <a:p>
            <a:r>
              <a:rPr lang="en-US" b="1" dirty="0">
                <a:ea typeface="+mj-lt"/>
                <a:cs typeface="+mj-lt"/>
              </a:rPr>
              <a:t>What’s Cardiovascular Disease? </a:t>
            </a:r>
            <a:endParaRPr lang="en-US" dirty="0"/>
          </a:p>
        </p:txBody>
      </p:sp>
      <p:sp>
        <p:nvSpPr>
          <p:cNvPr id="3" name="Content Placeholder 2">
            <a:extLst>
              <a:ext uri="{FF2B5EF4-FFF2-40B4-BE49-F238E27FC236}">
                <a16:creationId xmlns:a16="http://schemas.microsoft.com/office/drawing/2014/main" id="{99353980-6862-487E-B086-BEF5AD452214}"/>
              </a:ext>
            </a:extLst>
          </p:cNvPr>
          <p:cNvSpPr>
            <a:spLocks noGrp="1"/>
          </p:cNvSpPr>
          <p:nvPr>
            <p:ph sz="half" idx="1"/>
          </p:nvPr>
        </p:nvSpPr>
        <p:spPr>
          <a:xfrm>
            <a:off x="1721149" y="2491945"/>
            <a:ext cx="9528839" cy="3093310"/>
          </a:xfrm>
        </p:spPr>
        <p:txBody>
          <a:bodyPr>
            <a:normAutofit/>
          </a:bodyPr>
          <a:lstStyle/>
          <a:p>
            <a:pPr marL="0" indent="0">
              <a:buNone/>
            </a:pPr>
            <a:r>
              <a:rPr lang="en-US" sz="2400">
                <a:ea typeface="+mn-lt"/>
                <a:cs typeface="+mn-lt"/>
              </a:rPr>
              <a:t>Cardiovascular disease (CVD) is an illness which involves narrowed or blocked blood vessels that can lead to a heart attack, chest pain (angina) or stroke. </a:t>
            </a:r>
            <a:r>
              <a:rPr lang="en-US" sz="2400" i="1" dirty="0">
                <a:ea typeface="+mn-lt"/>
                <a:cs typeface="+mn-lt"/>
              </a:rPr>
              <a:t> </a:t>
            </a:r>
            <a:endParaRPr lang="en-US" dirty="0">
              <a:ea typeface="+mn-lt"/>
              <a:cs typeface="+mn-lt"/>
            </a:endParaRPr>
          </a:p>
          <a:p>
            <a:pPr marL="0" indent="0">
              <a:buNone/>
            </a:pPr>
            <a:endParaRPr lang="en-US" sz="1400" i="1" dirty="0">
              <a:ea typeface="+mn-lt"/>
              <a:cs typeface="+mn-lt"/>
            </a:endParaRPr>
          </a:p>
          <a:p>
            <a:pPr marL="0" indent="0">
              <a:buNone/>
            </a:pPr>
            <a:r>
              <a:rPr lang="en-US" sz="1400" i="1">
                <a:ea typeface="+mn-lt"/>
                <a:cs typeface="+mn-lt"/>
              </a:rPr>
              <a:t>What is cardiovascular disease? American Heart Association. http://www.heart.org/HEARTORG/Support/What-is-Cardiovascular-Disease_UCM_301852_Article.jsp#.WRG85mnyt0w. Accessed May 3, 2017.</a:t>
            </a:r>
            <a:endParaRPr lang="en-US"/>
          </a:p>
          <a:p>
            <a:pPr marL="0" indent="0">
              <a:buNone/>
            </a:pPr>
            <a:endParaRPr lang="en-US" sz="1100" i="1" dirty="0"/>
          </a:p>
        </p:txBody>
      </p:sp>
    </p:spTree>
    <p:extLst>
      <p:ext uri="{BB962C8B-B14F-4D97-AF65-F5344CB8AC3E}">
        <p14:creationId xmlns:p14="http://schemas.microsoft.com/office/powerpoint/2010/main" val="147123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A0F2-6D64-42EF-88CE-FD155756EA69}"/>
              </a:ext>
            </a:extLst>
          </p:cNvPr>
          <p:cNvSpPr>
            <a:spLocks noGrp="1"/>
          </p:cNvSpPr>
          <p:nvPr>
            <p:ph type="title"/>
          </p:nvPr>
        </p:nvSpPr>
        <p:spPr/>
        <p:txBody>
          <a:bodyPr>
            <a:normAutofit/>
          </a:bodyPr>
          <a:lstStyle/>
          <a:p>
            <a:r>
              <a:rPr lang="en-US" b="1">
                <a:ea typeface="+mj-lt"/>
                <a:cs typeface="+mj-lt"/>
              </a:rPr>
              <a:t>Why Cardiovascular Disease?</a:t>
            </a:r>
            <a:endParaRPr lang="en-US"/>
          </a:p>
        </p:txBody>
      </p:sp>
      <p:sp>
        <p:nvSpPr>
          <p:cNvPr id="3" name="Content Placeholder 2">
            <a:extLst>
              <a:ext uri="{FF2B5EF4-FFF2-40B4-BE49-F238E27FC236}">
                <a16:creationId xmlns:a16="http://schemas.microsoft.com/office/drawing/2014/main" id="{DCCA0E24-F261-4BFA-A287-6A231481C93B}"/>
              </a:ext>
            </a:extLst>
          </p:cNvPr>
          <p:cNvSpPr>
            <a:spLocks noGrp="1"/>
          </p:cNvSpPr>
          <p:nvPr>
            <p:ph idx="1"/>
          </p:nvPr>
        </p:nvSpPr>
        <p:spPr/>
        <p:txBody>
          <a:bodyPr>
            <a:normAutofit lnSpcReduction="10000"/>
          </a:bodyPr>
          <a:lstStyle/>
          <a:p>
            <a:endParaRPr lang="en-US" dirty="0"/>
          </a:p>
          <a:p>
            <a:endParaRPr lang="en-US" dirty="0"/>
          </a:p>
          <a:p>
            <a:r>
              <a:rPr lang="en-US"/>
              <a:t> Claims more than 7 million Lives Every Year.</a:t>
            </a:r>
          </a:p>
          <a:p>
            <a:r>
              <a:rPr lang="en-US" dirty="0">
                <a:ea typeface="+mn-lt"/>
                <a:cs typeface="+mn-lt"/>
              </a:rPr>
              <a:t>By 2020, heart disease will become the leading cause of both death and disability worldwide.</a:t>
            </a:r>
          </a:p>
          <a:p>
            <a:pPr marL="0" indent="0" algn="ctr">
              <a:buNone/>
            </a:pPr>
            <a:endParaRPr lang="en-US" sz="1200" i="1" dirty="0"/>
          </a:p>
          <a:p>
            <a:pPr marL="0" indent="0" algn="ctr">
              <a:buNone/>
            </a:pPr>
            <a:r>
              <a:rPr lang="en-US" sz="1200" i="1"/>
              <a:t>What is cardiovascular disease? American Heart Association. </a:t>
            </a:r>
            <a:r>
              <a:rPr lang="en-US" sz="1200" i="1" dirty="0">
                <a:hlinkClick r:id="rId2"/>
              </a:rPr>
              <a:t>http://www.heart.org/HEARTORG/Support/What-is-Cardiovascular-Disease_UCM_301852_Article.jsp#.WRG85mnyt0w</a:t>
            </a:r>
            <a:r>
              <a:rPr lang="en-US" sz="1200" i="1"/>
              <a:t>. Accessed May 3, 2017.</a:t>
            </a:r>
            <a:endParaRPr lang="en-US" sz="1200">
              <a:ea typeface="+mn-lt"/>
              <a:cs typeface="+mn-lt"/>
            </a:endParaRPr>
          </a:p>
          <a:p>
            <a:pPr marL="0" indent="0" algn="ctr">
              <a:buNone/>
            </a:pPr>
            <a:endParaRPr lang="en-US" dirty="0">
              <a:ea typeface="+mn-lt"/>
              <a:cs typeface="+mn-lt"/>
            </a:endParaRP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1560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6028-DD07-4967-9C26-FE684DAD7666}"/>
              </a:ext>
            </a:extLst>
          </p:cNvPr>
          <p:cNvSpPr>
            <a:spLocks noGrp="1"/>
          </p:cNvSpPr>
          <p:nvPr>
            <p:ph type="title"/>
          </p:nvPr>
        </p:nvSpPr>
        <p:spPr/>
        <p:txBody>
          <a:bodyPr>
            <a:normAutofit/>
          </a:bodyPr>
          <a:lstStyle/>
          <a:p>
            <a:r>
              <a:rPr lang="en-US" b="1"/>
              <a:t>Examples of CVD</a:t>
            </a:r>
            <a:endParaRPr lang="en-US" b="1" dirty="0"/>
          </a:p>
        </p:txBody>
      </p:sp>
      <p:sp>
        <p:nvSpPr>
          <p:cNvPr id="3" name="Content Placeholder 2">
            <a:extLst>
              <a:ext uri="{FF2B5EF4-FFF2-40B4-BE49-F238E27FC236}">
                <a16:creationId xmlns:a16="http://schemas.microsoft.com/office/drawing/2014/main" id="{E5D35FBE-A4DE-4BEA-BA63-72F94DE2AF65}"/>
              </a:ext>
            </a:extLst>
          </p:cNvPr>
          <p:cNvSpPr>
            <a:spLocks noGrp="1"/>
          </p:cNvSpPr>
          <p:nvPr>
            <p:ph idx="1"/>
          </p:nvPr>
        </p:nvSpPr>
        <p:spPr>
          <a:xfrm>
            <a:off x="1484310" y="2141837"/>
            <a:ext cx="10018713" cy="3649363"/>
          </a:xfrm>
        </p:spPr>
        <p:txBody>
          <a:bodyPr>
            <a:normAutofit/>
          </a:bodyPr>
          <a:lstStyle/>
          <a:p>
            <a:pPr marL="349250" indent="-349250">
              <a:spcBef>
                <a:spcPct val="50000"/>
              </a:spcBef>
              <a:spcAft>
                <a:spcPct val="0"/>
              </a:spcAft>
            </a:pPr>
            <a:r>
              <a:rPr lang="en-US" dirty="0">
                <a:ea typeface="+mn-lt"/>
                <a:cs typeface="+mn-lt"/>
              </a:rPr>
              <a:t>Coronary heart disease (heart attack)</a:t>
            </a:r>
          </a:p>
          <a:p>
            <a:pPr marL="349250" indent="-349250">
              <a:spcBef>
                <a:spcPct val="50000"/>
              </a:spcBef>
              <a:spcAft>
                <a:spcPct val="0"/>
              </a:spcAft>
            </a:pPr>
            <a:r>
              <a:rPr lang="en-US" dirty="0">
                <a:ea typeface="+mn-lt"/>
                <a:cs typeface="+mn-lt"/>
              </a:rPr>
              <a:t>Cerebrovascular disease (stroke and TIA)</a:t>
            </a:r>
          </a:p>
          <a:p>
            <a:pPr marL="349250" indent="-349250">
              <a:spcBef>
                <a:spcPct val="50000"/>
              </a:spcBef>
              <a:spcAft>
                <a:spcPct val="0"/>
              </a:spcAft>
            </a:pPr>
            <a:r>
              <a:rPr lang="en-US" dirty="0">
                <a:ea typeface="+mn-lt"/>
                <a:cs typeface="+mn-lt"/>
              </a:rPr>
              <a:t>High blood pressure</a:t>
            </a:r>
          </a:p>
          <a:p>
            <a:pPr marL="349250" indent="-349250">
              <a:spcBef>
                <a:spcPct val="50000"/>
              </a:spcBef>
              <a:spcAft>
                <a:spcPct val="0"/>
              </a:spcAft>
            </a:pPr>
            <a:r>
              <a:rPr lang="en-US" dirty="0">
                <a:ea typeface="+mn-lt"/>
                <a:cs typeface="+mn-lt"/>
              </a:rPr>
              <a:t>Congestive heart failure</a:t>
            </a:r>
          </a:p>
          <a:p>
            <a:pPr marL="349250" indent="-349250">
              <a:spcBef>
                <a:spcPct val="50000"/>
              </a:spcBef>
              <a:spcAft>
                <a:spcPct val="0"/>
              </a:spcAft>
            </a:pPr>
            <a:r>
              <a:rPr lang="en-US" dirty="0">
                <a:ea typeface="+mn-lt"/>
                <a:cs typeface="+mn-lt"/>
              </a:rPr>
              <a:t>Congenital cardiovascular defects</a:t>
            </a:r>
          </a:p>
          <a:p>
            <a:pPr marL="349250" indent="-349250">
              <a:spcBef>
                <a:spcPct val="50000"/>
              </a:spcBef>
              <a:spcAft>
                <a:spcPct val="0"/>
              </a:spcAft>
            </a:pPr>
            <a:r>
              <a:rPr lang="en-US" dirty="0">
                <a:ea typeface="+mn-lt"/>
                <a:cs typeface="+mn-lt"/>
              </a:rPr>
              <a:t>Peripheral vascular disease</a:t>
            </a:r>
          </a:p>
          <a:p>
            <a:endParaRPr lang="en-US" dirty="0"/>
          </a:p>
        </p:txBody>
      </p:sp>
    </p:spTree>
    <p:extLst>
      <p:ext uri="{BB962C8B-B14F-4D97-AF65-F5344CB8AC3E}">
        <p14:creationId xmlns:p14="http://schemas.microsoft.com/office/powerpoint/2010/main" val="169212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8CAD-AA71-44AD-A74C-6027EC2C769C}"/>
              </a:ext>
            </a:extLst>
          </p:cNvPr>
          <p:cNvSpPr>
            <a:spLocks noGrp="1"/>
          </p:cNvSpPr>
          <p:nvPr>
            <p:ph type="title"/>
          </p:nvPr>
        </p:nvSpPr>
        <p:spPr/>
        <p:txBody>
          <a:bodyPr/>
          <a:lstStyle/>
          <a:p>
            <a:r>
              <a:rPr lang="en-US" b="1"/>
              <a:t>What's Data Mining</a:t>
            </a:r>
          </a:p>
        </p:txBody>
      </p:sp>
      <p:sp>
        <p:nvSpPr>
          <p:cNvPr id="3" name="Content Placeholder 2">
            <a:extLst>
              <a:ext uri="{FF2B5EF4-FFF2-40B4-BE49-F238E27FC236}">
                <a16:creationId xmlns:a16="http://schemas.microsoft.com/office/drawing/2014/main" id="{E367228F-82F3-456E-B843-16C7716338DC}"/>
              </a:ext>
            </a:extLst>
          </p:cNvPr>
          <p:cNvSpPr>
            <a:spLocks noGrp="1"/>
          </p:cNvSpPr>
          <p:nvPr>
            <p:ph idx="1"/>
          </p:nvPr>
        </p:nvSpPr>
        <p:spPr>
          <a:xfrm>
            <a:off x="1484310" y="2471350"/>
            <a:ext cx="10018713" cy="1919418"/>
          </a:xfrm>
        </p:spPr>
        <p:txBody>
          <a:bodyPr>
            <a:normAutofit/>
          </a:bodyPr>
          <a:lstStyle/>
          <a:p>
            <a:pPr marL="0" indent="0">
              <a:buNone/>
            </a:pPr>
            <a:r>
              <a:rPr lang="en-US" dirty="0">
                <a:ea typeface="+mn-lt"/>
                <a:cs typeface="+mn-lt"/>
              </a:rPr>
              <a:t>Data mining, also called knowledge discovery in databases, in computer science, the process of discovering interesting and useful patterns and relationships in large volumes of data. </a:t>
            </a:r>
            <a:endParaRPr lang="en-US" dirty="0"/>
          </a:p>
          <a:p>
            <a:pPr marL="0" indent="0">
              <a:buNone/>
            </a:pPr>
            <a:endParaRPr lang="en-US" dirty="0"/>
          </a:p>
        </p:txBody>
      </p:sp>
    </p:spTree>
    <p:extLst>
      <p:ext uri="{BB962C8B-B14F-4D97-AF65-F5344CB8AC3E}">
        <p14:creationId xmlns:p14="http://schemas.microsoft.com/office/powerpoint/2010/main" val="282662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C7F2-1EC8-4695-A838-388CBFA1AAF0}"/>
              </a:ext>
            </a:extLst>
          </p:cNvPr>
          <p:cNvSpPr>
            <a:spLocks noGrp="1"/>
          </p:cNvSpPr>
          <p:nvPr>
            <p:ph type="title"/>
          </p:nvPr>
        </p:nvSpPr>
        <p:spPr/>
        <p:txBody>
          <a:bodyPr/>
          <a:lstStyle/>
          <a:p>
            <a:r>
              <a:rPr lang="en-US" b="1" dirty="0">
                <a:ea typeface="+mj-lt"/>
                <a:cs typeface="+mj-lt"/>
              </a:rPr>
              <a:t>Steps in Data Mining</a:t>
            </a:r>
            <a:endParaRPr lang="en-US" b="1" dirty="0"/>
          </a:p>
        </p:txBody>
      </p:sp>
      <p:sp>
        <p:nvSpPr>
          <p:cNvPr id="3" name="Content Placeholder 2">
            <a:extLst>
              <a:ext uri="{FF2B5EF4-FFF2-40B4-BE49-F238E27FC236}">
                <a16:creationId xmlns:a16="http://schemas.microsoft.com/office/drawing/2014/main" id="{2492C087-0697-497D-9A7E-B2FA5C5A3A59}"/>
              </a:ext>
            </a:extLst>
          </p:cNvPr>
          <p:cNvSpPr>
            <a:spLocks noGrp="1"/>
          </p:cNvSpPr>
          <p:nvPr>
            <p:ph idx="1"/>
          </p:nvPr>
        </p:nvSpPr>
        <p:spPr>
          <a:xfrm>
            <a:off x="1484310" y="2508420"/>
            <a:ext cx="10018713" cy="2212547"/>
          </a:xfrm>
        </p:spPr>
        <p:txBody>
          <a:bodyPr>
            <a:normAutofit/>
          </a:bodyPr>
          <a:lstStyle/>
          <a:p>
            <a:r>
              <a:rPr lang="en-US" dirty="0">
                <a:ea typeface="+mn-lt"/>
                <a:cs typeface="+mn-lt"/>
              </a:rPr>
              <a:t>Data Preprocessing</a:t>
            </a:r>
            <a:endParaRPr lang="en-US" dirty="0"/>
          </a:p>
          <a:p>
            <a:r>
              <a:rPr lang="en-US" dirty="0">
                <a:ea typeface="+mn-lt"/>
                <a:cs typeface="+mn-lt"/>
              </a:rPr>
              <a:t>Data Mining</a:t>
            </a:r>
          </a:p>
          <a:p>
            <a:r>
              <a:rPr lang="en-US" dirty="0">
                <a:ea typeface="+mn-lt"/>
                <a:cs typeface="+mn-lt"/>
              </a:rPr>
              <a:t>Pattern Evaluation </a:t>
            </a:r>
          </a:p>
          <a:p>
            <a:r>
              <a:rPr lang="en-US" dirty="0">
                <a:ea typeface="+mn-lt"/>
                <a:cs typeface="+mn-lt"/>
              </a:rPr>
              <a:t>Knowledge Representation</a:t>
            </a:r>
            <a:endParaRPr lang="en-US" dirty="0"/>
          </a:p>
        </p:txBody>
      </p:sp>
    </p:spTree>
    <p:extLst>
      <p:ext uri="{BB962C8B-B14F-4D97-AF65-F5344CB8AC3E}">
        <p14:creationId xmlns:p14="http://schemas.microsoft.com/office/powerpoint/2010/main" val="195758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10D-0820-4638-AB96-84FD0E3D7E8B}"/>
              </a:ext>
            </a:extLst>
          </p:cNvPr>
          <p:cNvSpPr>
            <a:spLocks noGrp="1"/>
          </p:cNvSpPr>
          <p:nvPr>
            <p:ph type="title"/>
          </p:nvPr>
        </p:nvSpPr>
        <p:spPr>
          <a:xfrm>
            <a:off x="1484311" y="685800"/>
            <a:ext cx="10018713" cy="1752599"/>
          </a:xfrm>
        </p:spPr>
        <p:txBody>
          <a:bodyPr/>
          <a:lstStyle/>
          <a:p>
            <a:r>
              <a:rPr lang="en-US" b="1" dirty="0"/>
              <a:t>Data Set</a:t>
            </a:r>
          </a:p>
        </p:txBody>
      </p:sp>
      <p:pic>
        <p:nvPicPr>
          <p:cNvPr id="4" name="Picture 4" descr="A screenshot of a cell phone&#10;&#10;Description generated with high confidence">
            <a:extLst>
              <a:ext uri="{FF2B5EF4-FFF2-40B4-BE49-F238E27FC236}">
                <a16:creationId xmlns:a16="http://schemas.microsoft.com/office/drawing/2014/main" id="{B84D72F0-A674-4450-8EA9-CFA375A6BE2A}"/>
              </a:ext>
            </a:extLst>
          </p:cNvPr>
          <p:cNvPicPr>
            <a:picLocks noGrp="1" noChangeAspect="1"/>
          </p:cNvPicPr>
          <p:nvPr>
            <p:ph idx="1"/>
          </p:nvPr>
        </p:nvPicPr>
        <p:blipFill>
          <a:blip r:embed="rId3"/>
          <a:stretch>
            <a:fillRect/>
          </a:stretch>
        </p:blipFill>
        <p:spPr>
          <a:xfrm>
            <a:off x="1791604" y="2301657"/>
            <a:ext cx="9717275" cy="3489543"/>
          </a:xfrm>
        </p:spPr>
      </p:pic>
    </p:spTree>
    <p:extLst>
      <p:ext uri="{BB962C8B-B14F-4D97-AF65-F5344CB8AC3E}">
        <p14:creationId xmlns:p14="http://schemas.microsoft.com/office/powerpoint/2010/main" val="163326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4FA8-2055-4D57-9D58-B22CBEA7CA38}"/>
              </a:ext>
            </a:extLst>
          </p:cNvPr>
          <p:cNvSpPr>
            <a:spLocks noGrp="1"/>
          </p:cNvSpPr>
          <p:nvPr>
            <p:ph type="title"/>
          </p:nvPr>
        </p:nvSpPr>
        <p:spPr>
          <a:xfrm>
            <a:off x="1443122" y="222422"/>
            <a:ext cx="10018713" cy="732743"/>
          </a:xfrm>
        </p:spPr>
        <p:txBody>
          <a:bodyPr>
            <a:normAutofit/>
          </a:bodyPr>
          <a:lstStyle/>
          <a:p>
            <a:r>
              <a:rPr lang="en-US" b="1" dirty="0"/>
              <a:t>Attributes</a:t>
            </a:r>
          </a:p>
        </p:txBody>
      </p:sp>
      <p:graphicFrame>
        <p:nvGraphicFramePr>
          <p:cNvPr id="4" name="Table 4">
            <a:extLst>
              <a:ext uri="{FF2B5EF4-FFF2-40B4-BE49-F238E27FC236}">
                <a16:creationId xmlns:a16="http://schemas.microsoft.com/office/drawing/2014/main" id="{6B3186B9-7D7E-4955-8571-F1D33E528CBC}"/>
              </a:ext>
            </a:extLst>
          </p:cNvPr>
          <p:cNvGraphicFramePr>
            <a:graphicFrameLocks noGrp="1"/>
          </p:cNvGraphicFramePr>
          <p:nvPr>
            <p:ph idx="1"/>
            <p:extLst>
              <p:ext uri="{D42A27DB-BD31-4B8C-83A1-F6EECF244321}">
                <p14:modId xmlns:p14="http://schemas.microsoft.com/office/powerpoint/2010/main" val="1266342466"/>
              </p:ext>
            </p:extLst>
          </p:nvPr>
        </p:nvGraphicFramePr>
        <p:xfrm>
          <a:off x="1367424" y="1012520"/>
          <a:ext cx="10566386" cy="5244206"/>
        </p:xfrm>
        <a:graphic>
          <a:graphicData uri="http://schemas.openxmlformats.org/drawingml/2006/table">
            <a:tbl>
              <a:tblPr firstRow="1" bandRow="1">
                <a:tableStyleId>{5C22544A-7EE6-4342-B048-85BDC9FD1C3A}</a:tableStyleId>
              </a:tblPr>
              <a:tblGrid>
                <a:gridCol w="5336609">
                  <a:extLst>
                    <a:ext uri="{9D8B030D-6E8A-4147-A177-3AD203B41FA5}">
                      <a16:colId xmlns:a16="http://schemas.microsoft.com/office/drawing/2014/main" val="930534758"/>
                    </a:ext>
                  </a:extLst>
                </a:gridCol>
                <a:gridCol w="5229777">
                  <a:extLst>
                    <a:ext uri="{9D8B030D-6E8A-4147-A177-3AD203B41FA5}">
                      <a16:colId xmlns:a16="http://schemas.microsoft.com/office/drawing/2014/main" val="1717094047"/>
                    </a:ext>
                  </a:extLst>
                </a:gridCol>
              </a:tblGrid>
              <a:tr h="340314">
                <a:tc>
                  <a:txBody>
                    <a:bodyPr/>
                    <a:lstStyle/>
                    <a:p>
                      <a:pPr lvl="0">
                        <a:buNone/>
                      </a:pPr>
                      <a:r>
                        <a:rPr lang="en-US" sz="1000" b="0" i="0" u="none" strike="noStrike" noProof="0" dirty="0">
                          <a:latin typeface="Corbel"/>
                        </a:rPr>
                        <a:t>  
  Input attributes</a:t>
                      </a:r>
                    </a:p>
                  </a:txBody>
                  <a:tcPr/>
                </a:tc>
                <a:tc>
                  <a:txBody>
                    <a:bodyPr/>
                    <a:lstStyle/>
                    <a:p>
                      <a:endParaRPr lang="en-US" sz="1000" b="0" dirty="0">
                        <a:latin typeface="Corbel"/>
                      </a:endParaRPr>
                    </a:p>
                  </a:txBody>
                  <a:tcPr/>
                </a:tc>
                <a:extLst>
                  <a:ext uri="{0D108BD9-81ED-4DB2-BD59-A6C34878D82A}">
                    <a16:rowId xmlns:a16="http://schemas.microsoft.com/office/drawing/2014/main" val="1131447215"/>
                  </a:ext>
                </a:extLst>
              </a:tr>
              <a:tr h="280258">
                <a:tc>
                  <a:txBody>
                    <a:bodyPr/>
                    <a:lstStyle/>
                    <a:p>
                      <a:r>
                        <a:rPr lang="en-US" sz="1000" b="0" dirty="0">
                          <a:latin typeface="Corbel"/>
                        </a:rPr>
                        <a:t>AGE</a:t>
                      </a:r>
                    </a:p>
                  </a:txBody>
                  <a:tcPr/>
                </a:tc>
                <a:tc>
                  <a:txBody>
                    <a:bodyPr/>
                    <a:lstStyle/>
                    <a:p>
                      <a:pPr lvl="0">
                        <a:buNone/>
                      </a:pPr>
                      <a:r>
                        <a:rPr lang="en-US" sz="1000" b="0" i="0" u="none" strike="noStrike" noProof="0" dirty="0">
                          <a:latin typeface="Corbel"/>
                        </a:rPr>
                        <a:t>In Years</a:t>
                      </a:r>
                    </a:p>
                  </a:txBody>
                  <a:tcPr/>
                </a:tc>
                <a:extLst>
                  <a:ext uri="{0D108BD9-81ED-4DB2-BD59-A6C34878D82A}">
                    <a16:rowId xmlns:a16="http://schemas.microsoft.com/office/drawing/2014/main" val="2161331783"/>
                  </a:ext>
                </a:extLst>
              </a:tr>
              <a:tr h="280258">
                <a:tc>
                  <a:txBody>
                    <a:bodyPr/>
                    <a:lstStyle/>
                    <a:p>
                      <a:r>
                        <a:rPr lang="en-US" sz="1000" b="0" dirty="0">
                          <a:latin typeface="Corbel"/>
                        </a:rPr>
                        <a:t>SEX</a:t>
                      </a:r>
                    </a:p>
                  </a:txBody>
                  <a:tcPr/>
                </a:tc>
                <a:tc>
                  <a:txBody>
                    <a:bodyPr/>
                    <a:lstStyle/>
                    <a:p>
                      <a:pPr lvl="0" algn="l">
                        <a:lnSpc>
                          <a:spcPct val="100000"/>
                        </a:lnSpc>
                        <a:spcBef>
                          <a:spcPts val="0"/>
                        </a:spcBef>
                        <a:spcAft>
                          <a:spcPts val="0"/>
                        </a:spcAft>
                        <a:buNone/>
                      </a:pPr>
                      <a:r>
                        <a:rPr lang="en-US" sz="1000" b="0" i="0" u="none" strike="noStrike" noProof="0" dirty="0">
                          <a:latin typeface="Corbel"/>
                        </a:rPr>
                        <a:t>value 1: Male, value 0 : Female</a:t>
                      </a:r>
                    </a:p>
                  </a:txBody>
                  <a:tcPr/>
                </a:tc>
                <a:extLst>
                  <a:ext uri="{0D108BD9-81ED-4DB2-BD59-A6C34878D82A}">
                    <a16:rowId xmlns:a16="http://schemas.microsoft.com/office/drawing/2014/main" val="652046084"/>
                  </a:ext>
                </a:extLst>
              </a:tr>
              <a:tr h="280258">
                <a:tc>
                  <a:txBody>
                    <a:bodyPr/>
                    <a:lstStyle/>
                    <a:p>
                      <a:pPr lvl="0">
                        <a:buNone/>
                      </a:pPr>
                      <a:r>
                        <a:rPr lang="en-US" sz="1000" b="0" i="0" u="none" strike="noStrike" noProof="0" dirty="0">
                          <a:latin typeface="Corbel"/>
                        </a:rPr>
                        <a:t>chest pain type     </a:t>
                      </a:r>
                      <a:endParaRPr lang="en-US" sz="1000" b="0" dirty="0">
                        <a:latin typeface="Corbel"/>
                      </a:endParaRPr>
                    </a:p>
                  </a:txBody>
                  <a:tcPr/>
                </a:tc>
                <a:tc>
                  <a:txBody>
                    <a:bodyPr/>
                    <a:lstStyle/>
                    <a:p>
                      <a:pPr lvl="0" algn="l">
                        <a:lnSpc>
                          <a:spcPct val="100000"/>
                        </a:lnSpc>
                        <a:spcBef>
                          <a:spcPts val="0"/>
                        </a:spcBef>
                        <a:spcAft>
                          <a:spcPts val="0"/>
                        </a:spcAft>
                        <a:buNone/>
                      </a:pPr>
                      <a:r>
                        <a:rPr lang="en-US" sz="1000" b="0" i="0" u="none" strike="noStrike" noProof="0" dirty="0">
                          <a:latin typeface="Corbel"/>
                        </a:rPr>
                        <a:t>value 1: typical type 1 angina, value 2: typical type angina, value 3: non-angina pain; value 4:</a:t>
                      </a:r>
                      <a:endParaRPr lang="en-US" sz="1000" b="0" dirty="0">
                        <a:latin typeface="Corbel"/>
                      </a:endParaRPr>
                    </a:p>
                    <a:p>
                      <a:pPr lvl="0">
                        <a:buNone/>
                      </a:pPr>
                      <a:r>
                        <a:rPr lang="en-US" sz="1000" b="0" i="0" u="none" strike="noStrike" noProof="0" dirty="0">
                          <a:latin typeface="Corbel"/>
                        </a:rPr>
                        <a:t>asymptomatic</a:t>
                      </a:r>
                      <a:endParaRPr lang="en-US" sz="1000" b="0" dirty="0">
                        <a:latin typeface="Corbel"/>
                      </a:endParaRPr>
                    </a:p>
                  </a:txBody>
                  <a:tcPr/>
                </a:tc>
                <a:extLst>
                  <a:ext uri="{0D108BD9-81ED-4DB2-BD59-A6C34878D82A}">
                    <a16:rowId xmlns:a16="http://schemas.microsoft.com/office/drawing/2014/main" val="3143259409"/>
                  </a:ext>
                </a:extLst>
              </a:tr>
              <a:tr h="280258">
                <a:tc>
                  <a:txBody>
                    <a:bodyPr/>
                    <a:lstStyle/>
                    <a:p>
                      <a:pPr lvl="0">
                        <a:buNone/>
                      </a:pPr>
                      <a:r>
                        <a:rPr lang="en-US" sz="1000" b="0" i="0" u="none" strike="noStrike" noProof="0" dirty="0">
                          <a:latin typeface="Corbel"/>
                        </a:rPr>
                        <a:t>resting blood pressure</a:t>
                      </a:r>
                      <a:endParaRPr lang="en-US" sz="1000" b="0" dirty="0">
                        <a:latin typeface="Corbel"/>
                      </a:endParaRPr>
                    </a:p>
                  </a:txBody>
                  <a:tcPr/>
                </a:tc>
                <a:tc>
                  <a:txBody>
                    <a:bodyPr/>
                    <a:lstStyle/>
                    <a:p>
                      <a:pPr lvl="0">
                        <a:buNone/>
                      </a:pPr>
                      <a:r>
                        <a:rPr lang="en-US" sz="1000" b="0" i="0" u="none" strike="noStrike" noProof="0" dirty="0">
                          <a:latin typeface="Corbel"/>
                        </a:rPr>
                        <a:t>mm Hg on admission to the hospital</a:t>
                      </a:r>
                      <a:endParaRPr lang="en-US" sz="1000" b="0" dirty="0">
                        <a:latin typeface="Corbel"/>
                      </a:endParaRPr>
                    </a:p>
                  </a:txBody>
                  <a:tcPr/>
                </a:tc>
                <a:extLst>
                  <a:ext uri="{0D108BD9-81ED-4DB2-BD59-A6C34878D82A}">
                    <a16:rowId xmlns:a16="http://schemas.microsoft.com/office/drawing/2014/main" val="3411824022"/>
                  </a:ext>
                </a:extLst>
              </a:tr>
              <a:tr h="280258">
                <a:tc>
                  <a:txBody>
                    <a:bodyPr/>
                    <a:lstStyle/>
                    <a:p>
                      <a:pPr lvl="0">
                        <a:buNone/>
                      </a:pPr>
                      <a:r>
                        <a:rPr lang="en-US" sz="1000" b="0" i="0" u="none" strike="noStrike" noProof="0" dirty="0">
                          <a:latin typeface="Corbel"/>
                        </a:rPr>
                        <a:t>serum </a:t>
                      </a:r>
                      <a:r>
                        <a:rPr lang="en-US" sz="1000" b="0" i="0" u="none" strike="noStrike" noProof="0" err="1">
                          <a:latin typeface="Corbel"/>
                        </a:rPr>
                        <a:t>cholestoral</a:t>
                      </a:r>
                      <a:r>
                        <a:rPr lang="en-US" sz="1000" b="0" i="0" u="none" strike="noStrike" noProof="0" dirty="0">
                          <a:latin typeface="Corbel"/>
                        </a:rPr>
                        <a:t>      </a:t>
                      </a:r>
                      <a:endParaRPr lang="en-US" sz="1000" b="0" dirty="0">
                        <a:latin typeface="Corbel"/>
                      </a:endParaRPr>
                    </a:p>
                  </a:txBody>
                  <a:tcPr/>
                </a:tc>
                <a:tc>
                  <a:txBody>
                    <a:bodyPr/>
                    <a:lstStyle/>
                    <a:p>
                      <a:pPr lvl="0">
                        <a:buNone/>
                      </a:pPr>
                      <a:r>
                        <a:rPr lang="en-US" sz="1000" b="0" i="0" u="none" strike="noStrike" noProof="0" dirty="0"/>
                        <a:t>Is the measurement of certain elements in the blood, including the amount of high- and low-density lipoprotein </a:t>
                      </a:r>
                      <a:r>
                        <a:rPr lang="en-US" sz="1000" b="1" i="0" u="none" strike="noStrike" noProof="0" dirty="0"/>
                        <a:t>cholesterol</a:t>
                      </a:r>
                      <a:r>
                        <a:rPr lang="en-US" sz="1000" b="0" i="0" u="none" strike="noStrike" noProof="0" dirty="0"/>
                        <a:t> (HDL and LDL) in a person's blood in mg/dl. </a:t>
                      </a:r>
                      <a:endParaRPr lang="en-US" sz="1000" b="0" dirty="0">
                        <a:latin typeface="Corbel"/>
                      </a:endParaRPr>
                    </a:p>
                  </a:txBody>
                  <a:tcPr/>
                </a:tc>
                <a:extLst>
                  <a:ext uri="{0D108BD9-81ED-4DB2-BD59-A6C34878D82A}">
                    <a16:rowId xmlns:a16="http://schemas.microsoft.com/office/drawing/2014/main" val="702055159"/>
                  </a:ext>
                </a:extLst>
              </a:tr>
              <a:tr h="280258">
                <a:tc>
                  <a:txBody>
                    <a:bodyPr/>
                    <a:lstStyle/>
                    <a:p>
                      <a:pPr lvl="0">
                        <a:buNone/>
                      </a:pPr>
                      <a:r>
                        <a:rPr lang="en-US" sz="1000" b="0" i="0" u="none" strike="noStrike" noProof="0" dirty="0">
                          <a:latin typeface="Corbel"/>
                        </a:rPr>
                        <a:t>fasting blood sugar </a:t>
                      </a:r>
                      <a:endParaRPr lang="en-US" sz="1000" b="0" dirty="0">
                        <a:latin typeface="Corbel"/>
                      </a:endParaRPr>
                    </a:p>
                  </a:txBody>
                  <a:tcPr/>
                </a:tc>
                <a:tc>
                  <a:txBody>
                    <a:bodyPr/>
                    <a:lstStyle/>
                    <a:p>
                      <a:pPr lvl="0">
                        <a:buNone/>
                      </a:pPr>
                      <a:r>
                        <a:rPr lang="en-US" sz="1000" b="0" i="0" u="none" strike="noStrike" noProof="0" dirty="0">
                          <a:latin typeface="Corbel"/>
                        </a:rPr>
                        <a:t>value 1: &gt; 120 mg/dl; value 0: &lt; 120 mg/dl</a:t>
                      </a:r>
                      <a:endParaRPr lang="en-US" sz="1000" b="0" dirty="0">
                        <a:latin typeface="Corbel"/>
                      </a:endParaRPr>
                    </a:p>
                  </a:txBody>
                  <a:tcPr/>
                </a:tc>
                <a:extLst>
                  <a:ext uri="{0D108BD9-81ED-4DB2-BD59-A6C34878D82A}">
                    <a16:rowId xmlns:a16="http://schemas.microsoft.com/office/drawing/2014/main" val="3687613672"/>
                  </a:ext>
                </a:extLst>
              </a:tr>
              <a:tr h="300278">
                <a:tc>
                  <a:txBody>
                    <a:bodyPr/>
                    <a:lstStyle/>
                    <a:p>
                      <a:pPr lvl="0">
                        <a:buNone/>
                      </a:pPr>
                      <a:r>
                        <a:rPr lang="en-US" sz="1000" b="0" i="0" u="none" strike="noStrike" noProof="0" dirty="0">
                          <a:latin typeface="Corbel"/>
                        </a:rPr>
                        <a:t>resting electrocardiographic results</a:t>
                      </a:r>
                      <a:endParaRPr lang="en-US" sz="1000" b="0" dirty="0">
                        <a:latin typeface="Corbel"/>
                      </a:endParaRPr>
                    </a:p>
                  </a:txBody>
                  <a:tcPr/>
                </a:tc>
                <a:tc>
                  <a:txBody>
                    <a:bodyPr/>
                    <a:lstStyle/>
                    <a:p>
                      <a:pPr lvl="0" algn="l">
                        <a:lnSpc>
                          <a:spcPct val="100000"/>
                        </a:lnSpc>
                        <a:spcBef>
                          <a:spcPts val="0"/>
                        </a:spcBef>
                        <a:spcAft>
                          <a:spcPts val="0"/>
                        </a:spcAft>
                        <a:buNone/>
                      </a:pPr>
                      <a:r>
                        <a:rPr lang="en-US" sz="1000" b="0" i="0" u="none" strike="noStrike" noProof="0" dirty="0">
                          <a:latin typeface="Corbel"/>
                        </a:rPr>
                        <a:t>value 0: normal; value 1: 1 having ST-T wave abnormality; value 2: showing</a:t>
                      </a:r>
                      <a:endParaRPr lang="en-US" sz="1000" b="0" dirty="0">
                        <a:latin typeface="Corbel"/>
                      </a:endParaRPr>
                    </a:p>
                    <a:p>
                      <a:pPr lvl="0">
                        <a:buNone/>
                      </a:pPr>
                      <a:r>
                        <a:rPr lang="en-US" sz="1000" b="0" i="0" u="none" strike="noStrike" noProof="0" dirty="0">
                          <a:latin typeface="Corbel"/>
                        </a:rPr>
                        <a:t>probable or definite left ventricular hypertrophy</a:t>
                      </a:r>
                      <a:endParaRPr lang="en-US" sz="1000" b="0" dirty="0">
                        <a:latin typeface="Corbel"/>
                      </a:endParaRPr>
                    </a:p>
                  </a:txBody>
                  <a:tcPr/>
                </a:tc>
                <a:extLst>
                  <a:ext uri="{0D108BD9-81ED-4DB2-BD59-A6C34878D82A}">
                    <a16:rowId xmlns:a16="http://schemas.microsoft.com/office/drawing/2014/main" val="1760638154"/>
                  </a:ext>
                </a:extLst>
              </a:tr>
              <a:tr h="280258">
                <a:tc>
                  <a:txBody>
                    <a:bodyPr/>
                    <a:lstStyle/>
                    <a:p>
                      <a:pPr lvl="0">
                        <a:buNone/>
                      </a:pPr>
                      <a:r>
                        <a:rPr lang="en-US" sz="1000" b="0" i="0" u="none" strike="noStrike" noProof="0" dirty="0">
                          <a:latin typeface="Corbel"/>
                        </a:rPr>
                        <a:t>Max HR achieved</a:t>
                      </a:r>
                      <a:endParaRPr lang="en-US" sz="1000" b="0" dirty="0">
                        <a:latin typeface="Corbel"/>
                      </a:endParaRPr>
                    </a:p>
                  </a:txBody>
                  <a:tcPr/>
                </a:tc>
                <a:tc>
                  <a:txBody>
                    <a:bodyPr/>
                    <a:lstStyle/>
                    <a:p>
                      <a:pPr lvl="0">
                        <a:buNone/>
                      </a:pPr>
                      <a:r>
                        <a:rPr lang="en-US" sz="1000" b="0" i="0" u="none" strike="noStrike" noProof="0" dirty="0">
                          <a:latin typeface="Corbel"/>
                        </a:rPr>
                        <a:t>maximum heart rate achieved</a:t>
                      </a:r>
                      <a:endParaRPr lang="en-US" sz="1000" b="0" dirty="0">
                        <a:latin typeface="Corbel"/>
                      </a:endParaRPr>
                    </a:p>
                  </a:txBody>
                  <a:tcPr/>
                </a:tc>
                <a:extLst>
                  <a:ext uri="{0D108BD9-81ED-4DB2-BD59-A6C34878D82A}">
                    <a16:rowId xmlns:a16="http://schemas.microsoft.com/office/drawing/2014/main" val="1315400436"/>
                  </a:ext>
                </a:extLst>
              </a:tr>
              <a:tr h="280258">
                <a:tc>
                  <a:txBody>
                    <a:bodyPr/>
                    <a:lstStyle/>
                    <a:p>
                      <a:pPr lvl="0">
                        <a:buNone/>
                      </a:pPr>
                      <a:r>
                        <a:rPr lang="en-US" sz="1000" b="0" i="0" u="none" strike="noStrike" noProof="0" dirty="0">
                          <a:latin typeface="Corbel"/>
                        </a:rPr>
                        <a:t>exercise induced angina</a:t>
                      </a:r>
                      <a:endParaRPr lang="en-US" sz="1000" b="0" dirty="0">
                        <a:latin typeface="Corbel"/>
                      </a:endParaRPr>
                    </a:p>
                  </a:txBody>
                  <a:tcPr/>
                </a:tc>
                <a:tc>
                  <a:txBody>
                    <a:bodyPr/>
                    <a:lstStyle/>
                    <a:p>
                      <a:pPr lvl="0">
                        <a:buNone/>
                      </a:pPr>
                      <a:r>
                        <a:rPr lang="en-US" sz="1000" b="0" i="0" u="none" strike="noStrike" noProof="0" dirty="0">
                          <a:latin typeface="Corbel"/>
                        </a:rPr>
                        <a:t>value 1: yes; value 0: no</a:t>
                      </a:r>
                      <a:endParaRPr lang="en-US" sz="1000" b="0" dirty="0">
                        <a:latin typeface="Corbel"/>
                      </a:endParaRPr>
                    </a:p>
                  </a:txBody>
                  <a:tcPr/>
                </a:tc>
                <a:extLst>
                  <a:ext uri="{0D108BD9-81ED-4DB2-BD59-A6C34878D82A}">
                    <a16:rowId xmlns:a16="http://schemas.microsoft.com/office/drawing/2014/main" val="3966927872"/>
                  </a:ext>
                </a:extLst>
              </a:tr>
              <a:tr h="340314">
                <a:tc>
                  <a:txBody>
                    <a:bodyPr/>
                    <a:lstStyle/>
                    <a:p>
                      <a:pPr lvl="0">
                        <a:buNone/>
                      </a:pPr>
                      <a:r>
                        <a:rPr lang="en-US" sz="1000" b="0" i="0" u="none" strike="noStrike" noProof="0" err="1">
                          <a:latin typeface="Corbel"/>
                        </a:rPr>
                        <a:t>oldpeak</a:t>
                      </a:r>
                      <a:r>
                        <a:rPr lang="en-US" sz="1000" b="0" i="0" u="none" strike="noStrike" noProof="0" dirty="0">
                          <a:latin typeface="Corbel"/>
                        </a:rPr>
                        <a:t> </a:t>
                      </a:r>
                    </a:p>
                  </a:txBody>
                  <a:tcPr/>
                </a:tc>
                <a:tc>
                  <a:txBody>
                    <a:bodyPr/>
                    <a:lstStyle/>
                    <a:p>
                      <a:pPr lvl="0">
                        <a:buNone/>
                      </a:pPr>
                      <a:r>
                        <a:rPr lang="en-US" sz="1000" b="0" i="0" u="none" strike="noStrike" noProof="0" dirty="0">
                          <a:latin typeface="Corbel"/>
                        </a:rPr>
                        <a:t>ST depression induced by exercise relative to rest   </a:t>
                      </a:r>
                      <a:endParaRPr lang="en-US" sz="1000" b="0" dirty="0">
                        <a:latin typeface="Corbel"/>
                      </a:endParaRPr>
                    </a:p>
                  </a:txBody>
                  <a:tcPr/>
                </a:tc>
                <a:extLst>
                  <a:ext uri="{0D108BD9-81ED-4DB2-BD59-A6C34878D82A}">
                    <a16:rowId xmlns:a16="http://schemas.microsoft.com/office/drawing/2014/main" val="2919200863"/>
                  </a:ext>
                </a:extLst>
              </a:tr>
              <a:tr h="280258">
                <a:tc>
                  <a:txBody>
                    <a:bodyPr/>
                    <a:lstStyle/>
                    <a:p>
                      <a:pPr lvl="0">
                        <a:buNone/>
                      </a:pPr>
                      <a:r>
                        <a:rPr lang="en-US" sz="1000" b="0" i="0" u="none" strike="noStrike" noProof="0" dirty="0">
                          <a:latin typeface="Corbel"/>
                        </a:rPr>
                        <a:t>slope </a:t>
                      </a:r>
                      <a:endParaRPr lang="en-US" sz="1000" b="0">
                        <a:latin typeface="Corbel"/>
                      </a:endParaRPr>
                    </a:p>
                  </a:txBody>
                  <a:tcPr/>
                </a:tc>
                <a:tc>
                  <a:txBody>
                    <a:bodyPr/>
                    <a:lstStyle/>
                    <a:p>
                      <a:pPr lvl="0" algn="l">
                        <a:lnSpc>
                          <a:spcPct val="100000"/>
                        </a:lnSpc>
                        <a:spcBef>
                          <a:spcPts val="0"/>
                        </a:spcBef>
                        <a:spcAft>
                          <a:spcPts val="0"/>
                        </a:spcAft>
                        <a:buNone/>
                      </a:pPr>
                      <a:r>
                        <a:rPr lang="en-US" sz="1000" b="0" i="0" u="none" strike="noStrike" noProof="0" dirty="0">
                          <a:latin typeface="Corbel"/>
                        </a:rPr>
                        <a:t>The slope of the peak exercise ST segment</a:t>
                      </a:r>
                      <a:endParaRPr lang="en-US" sz="1000" b="0" i="0" u="none" strike="noStrike" noProof="0" dirty="0"/>
                    </a:p>
                    <a:p>
                      <a:pPr lvl="0">
                        <a:buNone/>
                      </a:pPr>
                      <a:r>
                        <a:rPr lang="en-US" sz="1000" b="0" i="0" u="none" strike="noStrike" noProof="0" dirty="0">
                          <a:latin typeface="Corbel"/>
                        </a:rPr>
                        <a:t>value 1: unsloping; value 2: flat; value 3: </a:t>
                      </a:r>
                      <a:r>
                        <a:rPr lang="en-US" sz="1000" b="0" i="0" u="none" strike="noStrike" noProof="0" dirty="0" err="1">
                          <a:latin typeface="Corbel"/>
                        </a:rPr>
                        <a:t>downsloping</a:t>
                      </a:r>
                      <a:endParaRPr lang="en-US" sz="1000" b="0" i="0" u="none" strike="noStrike" noProof="0" dirty="0">
                        <a:latin typeface="Corbel"/>
                      </a:endParaRPr>
                    </a:p>
                  </a:txBody>
                  <a:tcPr/>
                </a:tc>
                <a:extLst>
                  <a:ext uri="{0D108BD9-81ED-4DB2-BD59-A6C34878D82A}">
                    <a16:rowId xmlns:a16="http://schemas.microsoft.com/office/drawing/2014/main" val="2233794255"/>
                  </a:ext>
                </a:extLst>
              </a:tr>
              <a:tr h="280258">
                <a:tc>
                  <a:txBody>
                    <a:bodyPr/>
                    <a:lstStyle/>
                    <a:p>
                      <a:pPr lvl="0">
                        <a:buNone/>
                      </a:pPr>
                      <a:r>
                        <a:rPr lang="en-US" sz="1000" b="0" i="0" u="none" strike="noStrike" noProof="0" dirty="0">
                          <a:latin typeface="Corbel"/>
                        </a:rPr>
                        <a:t>CA</a:t>
                      </a:r>
                    </a:p>
                  </a:txBody>
                  <a:tcPr/>
                </a:tc>
                <a:tc>
                  <a:txBody>
                    <a:bodyPr/>
                    <a:lstStyle/>
                    <a:p>
                      <a:pPr lvl="0" algn="l">
                        <a:lnSpc>
                          <a:spcPct val="100000"/>
                        </a:lnSpc>
                        <a:spcBef>
                          <a:spcPts val="0"/>
                        </a:spcBef>
                        <a:spcAft>
                          <a:spcPts val="0"/>
                        </a:spcAft>
                        <a:buNone/>
                      </a:pPr>
                      <a:r>
                        <a:rPr lang="en-US" sz="1000" b="0" i="0" u="none" strike="noStrike" noProof="0" dirty="0">
                          <a:latin typeface="Corbel"/>
                        </a:rPr>
                        <a:t> number of major vessels (0-3) colored by </a:t>
                      </a:r>
                      <a:r>
                        <a:rPr lang="en-US" sz="1000" b="0" i="0" u="none" strike="noStrike" noProof="0" err="1">
                          <a:latin typeface="Corbel"/>
                        </a:rPr>
                        <a:t>flourosopy</a:t>
                      </a:r>
                      <a:r>
                        <a:rPr lang="en-US" sz="1000" b="0" i="0" u="none" strike="noStrike" noProof="0" dirty="0">
                          <a:latin typeface="Corbel"/>
                        </a:rPr>
                        <a:t> </a:t>
                      </a:r>
                    </a:p>
                  </a:txBody>
                  <a:tcPr/>
                </a:tc>
                <a:extLst>
                  <a:ext uri="{0D108BD9-81ED-4DB2-BD59-A6C34878D82A}">
                    <a16:rowId xmlns:a16="http://schemas.microsoft.com/office/drawing/2014/main" val="1612741965"/>
                  </a:ext>
                </a:extLst>
              </a:tr>
              <a:tr h="480443">
                <a:tc>
                  <a:txBody>
                    <a:bodyPr/>
                    <a:lstStyle/>
                    <a:p>
                      <a:pPr lvl="0" algn="l">
                        <a:lnSpc>
                          <a:spcPct val="100000"/>
                        </a:lnSpc>
                        <a:spcBef>
                          <a:spcPts val="0"/>
                        </a:spcBef>
                        <a:spcAft>
                          <a:spcPts val="0"/>
                        </a:spcAft>
                        <a:buNone/>
                      </a:pPr>
                      <a:r>
                        <a:rPr lang="en-US" sz="1000" b="0" i="0" u="none" strike="noStrike" noProof="0" dirty="0">
                          <a:latin typeface="Corbel"/>
                        </a:rPr>
                        <a:t> </a:t>
                      </a:r>
                      <a:r>
                        <a:rPr lang="en-US" sz="1000" b="0" i="0" u="none" strike="noStrike" noProof="0" err="1">
                          <a:latin typeface="Corbel"/>
                        </a:rPr>
                        <a:t>thal</a:t>
                      </a:r>
                      <a:endParaRPr lang="en-US" sz="1000" b="0" i="0" u="none" strike="noStrike" noProof="0" dirty="0" err="1">
                        <a:latin typeface="Corbel"/>
                      </a:endParaRPr>
                    </a:p>
                  </a:txBody>
                  <a:tcPr/>
                </a:tc>
                <a:tc>
                  <a:txBody>
                    <a:bodyPr/>
                    <a:lstStyle/>
                    <a:p>
                      <a:pPr lvl="0">
                        <a:buNone/>
                      </a:pPr>
                      <a:r>
                        <a:rPr lang="en-US" sz="1000" b="0" i="0" u="none" strike="noStrike" noProof="0" dirty="0">
                          <a:latin typeface="Corbel"/>
                        </a:rPr>
                        <a:t>value 3: normal; value 6: fixed defect; value 7: reversible defect</a:t>
                      </a:r>
                      <a:endParaRPr lang="en-US" sz="1000" b="0" dirty="0">
                        <a:latin typeface="Corbel"/>
                      </a:endParaRPr>
                    </a:p>
                  </a:txBody>
                  <a:tcPr/>
                </a:tc>
                <a:extLst>
                  <a:ext uri="{0D108BD9-81ED-4DB2-BD59-A6C34878D82A}">
                    <a16:rowId xmlns:a16="http://schemas.microsoft.com/office/drawing/2014/main" val="3622856956"/>
                  </a:ext>
                </a:extLst>
              </a:tr>
              <a:tr h="480443">
                <a:tc>
                  <a:txBody>
                    <a:bodyPr/>
                    <a:lstStyle/>
                    <a:p>
                      <a:pPr lvl="0" algn="l">
                        <a:lnSpc>
                          <a:spcPct val="100000"/>
                        </a:lnSpc>
                        <a:spcBef>
                          <a:spcPts val="0"/>
                        </a:spcBef>
                        <a:spcAft>
                          <a:spcPts val="0"/>
                        </a:spcAft>
                        <a:buNone/>
                      </a:pPr>
                      <a:r>
                        <a:rPr lang="en-US" sz="1000" b="0" i="0" u="none" strike="noStrike" noProof="0" dirty="0">
                          <a:latin typeface="Corbel"/>
                        </a:rPr>
                        <a:t>CLASS</a:t>
                      </a:r>
                    </a:p>
                  </a:txBody>
                  <a:tcPr/>
                </a:tc>
                <a:tc>
                  <a:txBody>
                    <a:bodyPr/>
                    <a:lstStyle/>
                    <a:p>
                      <a:pPr lvl="0" algn="l">
                        <a:lnSpc>
                          <a:spcPct val="100000"/>
                        </a:lnSpc>
                        <a:spcBef>
                          <a:spcPts val="0"/>
                        </a:spcBef>
                        <a:spcAft>
                          <a:spcPts val="0"/>
                        </a:spcAft>
                        <a:buNone/>
                      </a:pPr>
                      <a:r>
                        <a:rPr lang="en-US" sz="1000" b="0" i="0" u="none" strike="noStrike" noProof="0" dirty="0">
                          <a:latin typeface="Corbel"/>
                        </a:rPr>
                        <a:t>Variable to be predicted: </a:t>
                      </a:r>
                      <a:r>
                        <a:rPr lang="en-US" sz="1000" b="0" i="0" u="none" strike="noStrike" noProof="0" dirty="0"/>
                        <a:t>Absence (0) or presence (1) of heart disease</a:t>
                      </a:r>
                      <a:endParaRPr lang="en-US" sz="1000" b="0" i="0" u="none" strike="noStrike" noProof="0" dirty="0">
                        <a:latin typeface="Corbel"/>
                      </a:endParaRPr>
                    </a:p>
                  </a:txBody>
                  <a:tcPr/>
                </a:tc>
                <a:extLst>
                  <a:ext uri="{0D108BD9-81ED-4DB2-BD59-A6C34878D82A}">
                    <a16:rowId xmlns:a16="http://schemas.microsoft.com/office/drawing/2014/main" val="657354572"/>
                  </a:ext>
                </a:extLst>
              </a:tr>
            </a:tbl>
          </a:graphicData>
        </a:graphic>
      </p:graphicFrame>
    </p:spTree>
    <p:extLst>
      <p:ext uri="{BB962C8B-B14F-4D97-AF65-F5344CB8AC3E}">
        <p14:creationId xmlns:p14="http://schemas.microsoft.com/office/powerpoint/2010/main" val="129428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FD62-1BD8-4A64-9CAE-99C7A7784DCE}"/>
              </a:ext>
            </a:extLst>
          </p:cNvPr>
          <p:cNvSpPr>
            <a:spLocks noGrp="1"/>
          </p:cNvSpPr>
          <p:nvPr>
            <p:ph type="title"/>
          </p:nvPr>
        </p:nvSpPr>
        <p:spPr>
          <a:xfrm>
            <a:off x="1484311" y="685800"/>
            <a:ext cx="10018713" cy="959284"/>
          </a:xfrm>
        </p:spPr>
        <p:txBody>
          <a:bodyPr/>
          <a:lstStyle/>
          <a:p>
            <a:r>
              <a:rPr lang="en-US" b="1" dirty="0"/>
              <a:t>Data Preprocessing</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D14A36B9-37B8-43B1-8BD7-404BEABAACC0}"/>
              </a:ext>
            </a:extLst>
          </p:cNvPr>
          <p:cNvPicPr>
            <a:picLocks noGrp="1" noChangeAspect="1"/>
          </p:cNvPicPr>
          <p:nvPr>
            <p:ph idx="1"/>
          </p:nvPr>
        </p:nvPicPr>
        <p:blipFill>
          <a:blip r:embed="rId3"/>
          <a:stretch>
            <a:fillRect/>
          </a:stretch>
        </p:blipFill>
        <p:spPr>
          <a:xfrm>
            <a:off x="578648" y="1852808"/>
            <a:ext cx="11349873" cy="5232748"/>
          </a:xfrm>
        </p:spPr>
      </p:pic>
    </p:spTree>
    <p:extLst>
      <p:ext uri="{BB962C8B-B14F-4D97-AF65-F5344CB8AC3E}">
        <p14:creationId xmlns:p14="http://schemas.microsoft.com/office/powerpoint/2010/main" val="1630782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FEF6A1A-C688-4464-AB07-AB68677D0963}">
  <ds:schemaRefs>
    <ds:schemaRef ds:uri="http://schemas.microsoft.com/sharepoint/v3/contenttype/forms"/>
  </ds:schemaRefs>
</ds:datastoreItem>
</file>

<file path=customXml/itemProps2.xml><?xml version="1.0" encoding="utf-8"?>
<ds:datastoreItem xmlns:ds="http://schemas.openxmlformats.org/officeDocument/2006/customXml" ds:itemID="{84178DDC-36E9-4EC8-A11F-9A81F92C0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C47A85-C19E-4256-8429-038D0FDE2DE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39</Words>
  <Application>Microsoft Office PowerPoint</Application>
  <PresentationFormat>Widescreen</PresentationFormat>
  <Paragraphs>17</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The Prediction of Heart Disease </vt:lpstr>
      <vt:lpstr>What’s Cardiovascular Disease? </vt:lpstr>
      <vt:lpstr>Why Cardiovascular Disease?</vt:lpstr>
      <vt:lpstr>Examples of CVD</vt:lpstr>
      <vt:lpstr>What's Data Mining</vt:lpstr>
      <vt:lpstr>Steps in Data Mining</vt:lpstr>
      <vt:lpstr>Data Set</vt:lpstr>
      <vt:lpstr>Attributes</vt:lpstr>
      <vt:lpstr>Data Preprocessing</vt:lpstr>
      <vt:lpstr>Data Preprocessing </vt:lpstr>
      <vt:lpstr>Validating model effectiveness:  Confusion Matrix</vt:lpstr>
      <vt:lpstr>Validating model effectiveness: ROC</vt:lpstr>
      <vt:lpstr>Validating model effectiveness:  Precision, Recall, and F-measure</vt:lpstr>
      <vt:lpstr>Applying the model on unseen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Celestial Design</dc:title>
  <dc:creator/>
  <cp:lastModifiedBy/>
  <cp:revision>1007</cp:revision>
  <dcterms:created xsi:type="dcterms:W3CDTF">2019-10-19T06:09:20Z</dcterms:created>
  <dcterms:modified xsi:type="dcterms:W3CDTF">2019-10-19T22:02:18Z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2019-04-01T22:39:43.0089704Z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c08b12af-717c-4ae9-a989-12bcb17fb5af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0x01010079F111ED35F8CC479449609E8A0923A6</vt:lpwstr>
  </property>
</Properties>
</file>