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59" r:id="rId2"/>
  </p:sldMasterIdLst>
  <p:notesMasterIdLst>
    <p:notesMasterId r:id="rId22"/>
  </p:notesMasterIdLst>
  <p:handoutMasterIdLst>
    <p:handoutMasterId r:id="rId23"/>
  </p:handoutMasterIdLst>
  <p:sldIdLst>
    <p:sldId id="256" r:id="rId3"/>
    <p:sldId id="438" r:id="rId4"/>
    <p:sldId id="453" r:id="rId5"/>
    <p:sldId id="434" r:id="rId6"/>
    <p:sldId id="442" r:id="rId7"/>
    <p:sldId id="443" r:id="rId8"/>
    <p:sldId id="441" r:id="rId9"/>
    <p:sldId id="440" r:id="rId10"/>
    <p:sldId id="454" r:id="rId11"/>
    <p:sldId id="444" r:id="rId12"/>
    <p:sldId id="445" r:id="rId13"/>
    <p:sldId id="446" r:id="rId14"/>
    <p:sldId id="447" r:id="rId15"/>
    <p:sldId id="449" r:id="rId16"/>
    <p:sldId id="448" r:id="rId17"/>
    <p:sldId id="450" r:id="rId18"/>
    <p:sldId id="451" r:id="rId19"/>
    <p:sldId id="452" r:id="rId20"/>
    <p:sldId id="352" r:id="rId21"/>
  </p:sldIdLst>
  <p:sldSz cx="9144000" cy="6858000" type="screen4x3"/>
  <p:notesSz cx="6667500" cy="99044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FF0000"/>
    <a:srgbClr val="CCFFCC"/>
    <a:srgbClr val="BFBC3E"/>
    <a:srgbClr val="FFFFCC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5" autoAdjust="0"/>
    <p:restoredTop sz="80258" autoAdjust="0"/>
  </p:normalViewPr>
  <p:slideViewPr>
    <p:cSldViewPr>
      <p:cViewPr>
        <p:scale>
          <a:sx n="90" d="100"/>
          <a:sy n="90" d="100"/>
        </p:scale>
        <p:origin x="240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6663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FB84D-39E8-4C21-AA4E-4F381C026902}" type="datetimeFigureOut">
              <a:rPr lang="zh-CN" altLang="en-US" smtClean="0"/>
              <a:pPr/>
              <a:t>2019/11/8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07525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6663" y="9407525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DB2F4-9FBE-4C09-A119-0BBCBA68F2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649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89977" cy="495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5967" y="1"/>
            <a:ext cx="2889977" cy="495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8838" y="742950"/>
            <a:ext cx="4951412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439" y="4705393"/>
            <a:ext cx="5334623" cy="445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601"/>
            <a:ext cx="2889977" cy="495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967" y="9407601"/>
            <a:ext cx="2889977" cy="495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8BD6A3D-745A-4E1D-A910-7A3F38A84B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5431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0CEDFB4E-3663-4D3F-A24F-74E97E324323}" type="slidenum">
              <a:rPr lang="en-US" altLang="zh-CN">
                <a:latin typeface="Arial" panose="020B0604020202020204" pitchFamily="34" charset="0"/>
              </a:rPr>
              <a:pPr algn="r"/>
              <a:t>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8557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BD6A3D-745A-4E1D-A910-7A3F38A84B5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170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BD6A3D-745A-4E1D-A910-7A3F38A84B5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9017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FBA3F-8F2D-43D4-AF86-EDD6EE83176E}" type="datetime1">
              <a:rPr lang="zh-CN" altLang="en-US"/>
              <a:pPr>
                <a:defRPr/>
              </a:pPr>
              <a:t>2019/11/8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EAFD8-7531-4488-A33F-0441018631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59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21D66-D45B-41BE-9012-1AE0E8B18A90}" type="datetime1">
              <a:rPr lang="zh-CN" altLang="en-US"/>
              <a:pPr>
                <a:defRPr/>
              </a:pPr>
              <a:t>2019/11/8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725F5-036E-4181-B75E-1EC0E2E806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880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70592-7EC8-4921-AA37-D669DDE375FA}" type="datetime1">
              <a:rPr lang="zh-CN" altLang="en-US"/>
              <a:pPr>
                <a:defRPr/>
              </a:pPr>
              <a:t>2019/11/8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CA72A-C436-49B9-AAEB-8D7EBE45D6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2132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/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NJU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3792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517F3A2-280E-4710-B8DA-1015B43F6D2C}" type="datetime1">
              <a:rPr lang="zh-CN" altLang="en-US"/>
              <a:pPr>
                <a:defRPr/>
              </a:pPr>
              <a:t>2019/11/8</a:t>
            </a:fld>
            <a:endParaRPr lang="en-US" altLang="zh-CN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8A5F9C2-9D92-4D93-B286-E2DCE58B05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0086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09497-9383-4675-91C2-0EF2947A2CA4}" type="datetime1">
              <a:rPr lang="zh-CN" altLang="en-US"/>
              <a:pPr>
                <a:defRPr/>
              </a:pPr>
              <a:t>2019/11/8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29690-B373-4D9F-9587-535C4AB4C4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0001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EC079-32F3-481B-8EEB-BF5A918E2379}" type="datetime1">
              <a:rPr lang="zh-CN" altLang="en-US"/>
              <a:pPr>
                <a:defRPr/>
              </a:pPr>
              <a:t>2019/11/8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977E7-F6F7-4794-85F9-837655DBAC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3008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DE3AB-F801-4BC0-97B6-0609ADA1AE88}" type="datetime1">
              <a:rPr lang="zh-CN" altLang="en-US"/>
              <a:pPr>
                <a:defRPr/>
              </a:pPr>
              <a:t>2019/11/8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AFA99-07AD-4854-8BE0-3D5D976844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7754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43293-6B53-4B33-9488-1E6F55C56F8A}" type="datetime1">
              <a:rPr lang="zh-CN" altLang="en-US"/>
              <a:pPr>
                <a:defRPr/>
              </a:pPr>
              <a:t>2019/11/8</a:t>
            </a:fld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1DA71-77B6-428B-8118-6980D8EB28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9524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4CE36-450C-4705-B1B5-1687757082B0}" type="datetime1">
              <a:rPr lang="zh-CN" altLang="en-US"/>
              <a:pPr>
                <a:defRPr/>
              </a:pPr>
              <a:t>2019/11/8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F25BB-6539-45D5-8A79-7968A3954F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58534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90B6A-093D-4FF5-B040-0381C8B96A43}" type="datetime1">
              <a:rPr lang="zh-CN" altLang="en-US"/>
              <a:pPr>
                <a:defRPr/>
              </a:pPr>
              <a:t>2019/11/8</a:t>
            </a:fld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C332F-DC67-4EF6-986C-8CF1A4E685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8162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CC3DC-1AC6-4236-BBC4-74E0D5B3F15C}" type="datetime1">
              <a:rPr lang="zh-CN" altLang="en-US"/>
              <a:pPr>
                <a:defRPr/>
              </a:pPr>
              <a:t>2019/11/8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79353-CF8E-4F8F-8929-07A41FC2DF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695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429C3-854B-4E1F-B2F0-BF21BE856371}" type="datetime1">
              <a:rPr lang="zh-CN" altLang="en-US"/>
              <a:pPr>
                <a:defRPr/>
              </a:pPr>
              <a:t>2019/11/8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57E10-47E7-4F87-9AE3-CCD0CDECEC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94433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C5225-0025-4200-8FCB-59FF2AAE4445}" type="datetime1">
              <a:rPr lang="zh-CN" altLang="en-US"/>
              <a:pPr>
                <a:defRPr/>
              </a:pPr>
              <a:t>2019/11/8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0EDB4-1C20-43D9-BFF0-6BBF0F653D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66575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6787B-8222-431A-A629-C83979A2C3F0}" type="datetime1">
              <a:rPr lang="zh-CN" altLang="en-US"/>
              <a:pPr>
                <a:defRPr/>
              </a:pPr>
              <a:t>2019/11/8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F8383-F9F7-4A41-9BCE-4A36055D86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4906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CD427-CE25-485C-9AB0-EBCE716AD04F}" type="datetime1">
              <a:rPr lang="zh-CN" altLang="en-US"/>
              <a:pPr>
                <a:defRPr/>
              </a:pPr>
              <a:t>2019/11/8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75AEE-8B32-497C-BD55-318A03C0A7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168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00B1B-5EFC-45F2-9B31-C597FA5CB83D}" type="datetime1">
              <a:rPr lang="zh-CN" altLang="en-US"/>
              <a:pPr>
                <a:defRPr/>
              </a:pPr>
              <a:t>2019/11/8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BBBB3-7D90-4637-8B05-C785D3C294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981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BEE0E-8DC0-4902-A824-95981A9C4BEB}" type="datetime1">
              <a:rPr lang="zh-CN" altLang="en-US"/>
              <a:pPr>
                <a:defRPr/>
              </a:pPr>
              <a:t>2019/11/8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81AF6-B0F6-4BAD-90FD-1FFE2BFB04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27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15E12-5473-49C6-B338-4013973C9C0F}" type="datetime1">
              <a:rPr lang="zh-CN" altLang="en-US"/>
              <a:pPr>
                <a:defRPr/>
              </a:pPr>
              <a:t>2019/11/8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D48A1-4A2F-4A44-ABE3-B443F4EBF6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582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B66E0-AD79-4A07-887B-684ED3E1A8BB}" type="datetime1">
              <a:rPr lang="zh-CN" altLang="en-US"/>
              <a:pPr>
                <a:defRPr/>
              </a:pPr>
              <a:t>2019/11/8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4BA06-7E20-41DC-BA7B-577CE920F1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85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AF732-8E29-450F-8E3E-AE83B918F17C}" type="datetime1">
              <a:rPr lang="zh-CN" altLang="en-US"/>
              <a:pPr>
                <a:defRPr/>
              </a:pPr>
              <a:t>2019/11/8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A4C69-DC5C-4A81-831D-3576727D2C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134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B7F5A-F46E-4E99-9D13-F8213A9976A6}" type="datetime1">
              <a:rPr lang="zh-CN" altLang="en-US"/>
              <a:pPr>
                <a:defRPr/>
              </a:pPr>
              <a:t>2019/11/8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476D5-DE32-4082-9E7D-88EC155230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043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E38D9-1CC0-480D-A18D-703902A7F019}" type="datetime1">
              <a:rPr lang="zh-CN" altLang="en-US"/>
              <a:pPr>
                <a:defRPr/>
              </a:pPr>
              <a:t>2019/11/8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69FE5-A0D1-44A6-A588-F1F0F8B567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961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317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0C5F0A71-27A6-4ED1-9B50-91DC243A9E12}" type="datetime1">
              <a:rPr lang="zh-CN" altLang="en-US"/>
              <a:pPr>
                <a:defRPr/>
              </a:pPr>
              <a:t>2019/11/8</a:t>
            </a:fld>
            <a:endParaRPr lang="en-US" altLang="zh-CN"/>
          </a:p>
        </p:txBody>
      </p:sp>
      <p:sp>
        <p:nvSpPr>
          <p:cNvPr id="3317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17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782A56F5-2797-414B-98AB-815B43FCFD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2054" name="Picture 6" descr="tow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690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600" smtClean="0">
                <a:latin typeface="+mn-lt"/>
              </a:defRPr>
            </a:lvl1pPr>
          </a:lstStyle>
          <a:p>
            <a:pPr>
              <a:defRPr/>
            </a:pPr>
            <a:fld id="{17A58524-E609-468B-97A4-CC61D377A918}" type="datetime1">
              <a:rPr lang="zh-CN" altLang="en-US"/>
              <a:pPr>
                <a:defRPr/>
              </a:pPr>
              <a:t>2019/11/8</a:t>
            </a:fld>
            <a:endParaRPr lang="en-US" altLang="zh-CN"/>
          </a:p>
        </p:txBody>
      </p:sp>
      <p:sp>
        <p:nvSpPr>
          <p:cNvPr id="33690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3369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>
                <a:latin typeface="+mn-lt"/>
              </a:defRPr>
            </a:lvl1pPr>
          </a:lstStyle>
          <a:p>
            <a:pPr>
              <a:defRPr/>
            </a:pPr>
            <a:fld id="{81EB652C-AA91-4447-9434-742FB6EB29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校徽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eveloper.android.com/reference/packages" TargetMode="External"/><Relationship Id="rId3" Type="http://schemas.openxmlformats.org/officeDocument/2006/relationships/hyperlink" Target="https://developer.apple.com/documentation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CE0C086-96CF-4AF4-BE81-37F18073575E}" type="datetime1">
              <a:rPr lang="zh-CN" altLang="en-US"/>
              <a:pPr>
                <a:defRPr/>
              </a:pPr>
              <a:t>2019/11/8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C41B622-DA4B-4BFB-9CBB-FB8EB0B985BA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551369" y="2492896"/>
            <a:ext cx="10019913" cy="958177"/>
          </a:xfrm>
        </p:spPr>
        <p:txBody>
          <a:bodyPr/>
          <a:lstStyle/>
          <a:p>
            <a:r>
              <a:rPr lang="zh-CN" altLang="en-US" sz="3400" b="1" dirty="0" smtClean="0"/>
              <a:t>实验任务</a:t>
            </a:r>
            <a:endParaRPr lang="zh-CN" altLang="en-US" sz="3400" b="1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12"/>
    </mc:Choice>
    <mc:Fallback xmlns="">
      <p:transition spd="slow" advTm="411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8928992" cy="4392612"/>
          </a:xfrm>
        </p:spPr>
        <p:txBody>
          <a:bodyPr/>
          <a:lstStyle/>
          <a:p>
            <a:r>
              <a:rPr lang="zh-CN" altLang="en-US" dirty="0" smtClean="0"/>
              <a:t>一个类代表一个</a:t>
            </a:r>
            <a:r>
              <a:rPr lang="en-US" altLang="zh-CN" dirty="0" smtClean="0"/>
              <a:t>API</a:t>
            </a:r>
          </a:p>
          <a:p>
            <a:pPr lvl="1"/>
            <a:r>
              <a:rPr lang="zh-CN" altLang="en-US" dirty="0"/>
              <a:t>类</a:t>
            </a:r>
            <a:r>
              <a:rPr lang="zh-CN" altLang="en-US" dirty="0" smtClean="0"/>
              <a:t>名 类</a:t>
            </a:r>
            <a:r>
              <a:rPr lang="zh-CN" altLang="en-US" dirty="0"/>
              <a:t>名</a:t>
            </a:r>
            <a:r>
              <a:rPr lang="en-US" altLang="zh-CN" dirty="0"/>
              <a:t>_</a:t>
            </a:r>
            <a:r>
              <a:rPr lang="zh-CN" altLang="en-US" dirty="0"/>
              <a:t>方法名</a:t>
            </a:r>
            <a:r>
              <a:rPr lang="en-US" altLang="zh-CN" dirty="0"/>
              <a:t>(_</a:t>
            </a:r>
            <a:r>
              <a:rPr lang="zh-CN" altLang="en-US" dirty="0"/>
              <a:t>形参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)*</a:t>
            </a:r>
          </a:p>
          <a:p>
            <a:pPr lvl="2"/>
            <a:r>
              <a:rPr lang="zh-CN" altLang="en-US" dirty="0" smtClean="0"/>
              <a:t> </a:t>
            </a:r>
            <a:r>
              <a:rPr lang="en-US" altLang="zh-CN" dirty="0" err="1" smtClean="0"/>
              <a:t>String_lastIndexOf_int_int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方法名 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的方法名</a:t>
            </a:r>
            <a:r>
              <a:rPr lang="en-US" altLang="zh-CN" dirty="0" smtClean="0"/>
              <a:t>+</a:t>
            </a:r>
            <a:r>
              <a:rPr lang="zh-CN" altLang="en-US" dirty="0" smtClean="0"/>
              <a:t>序号</a:t>
            </a:r>
            <a:endParaRPr lang="en-US" altLang="zh-CN" dirty="0" smtClean="0"/>
          </a:p>
          <a:p>
            <a:pPr lvl="2"/>
            <a:r>
              <a:rPr lang="en-US" altLang="zh-CN" b="1" dirty="0"/>
              <a:t>static void </a:t>
            </a:r>
            <a:r>
              <a:rPr lang="en-US" altLang="zh-CN" dirty="0"/>
              <a:t>lastIndexOf0()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A09497-9383-4675-91C2-0EF2947A2CA4}" type="datetime1">
              <a:rPr lang="zh-CN" altLang="en-US" smtClean="0"/>
              <a:pPr>
                <a:defRPr/>
              </a:pPr>
              <a:t>2019/11/8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29690-B373-4D9F-9587-535C4AB4C40C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圆角矩形 5"/>
          <p:cNvSpPr/>
          <p:nvPr/>
        </p:nvSpPr>
        <p:spPr bwMode="auto">
          <a:xfrm>
            <a:off x="395536" y="3645024"/>
            <a:ext cx="8352928" cy="136815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2800" dirty="0" err="1" smtClean="0">
                <a:latin typeface="+mn-lt"/>
              </a:rPr>
              <a:t>java.lang.String</a:t>
            </a:r>
            <a:r>
              <a:rPr lang="en-US" altLang="zh-CN" sz="2800" dirty="0">
                <a:latin typeface="+mn-lt"/>
              </a:rPr>
              <a:t> </a:t>
            </a:r>
            <a:r>
              <a:rPr lang="en-US" altLang="zh-CN" sz="2800" dirty="0" err="1" smtClean="0">
                <a:latin typeface="+mn-lt"/>
              </a:rPr>
              <a:t>int</a:t>
            </a:r>
            <a:r>
              <a:rPr lang="en-US" altLang="zh-CN" sz="2800" dirty="0" smtClean="0">
                <a:latin typeface="+mn-lt"/>
              </a:rPr>
              <a:t> </a:t>
            </a:r>
            <a:r>
              <a:rPr lang="en-US" altLang="zh-CN" sz="2800" dirty="0" err="1">
                <a:latin typeface="+mn-lt"/>
              </a:rPr>
              <a:t>lastIndexOf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dirty="0" err="1">
                <a:latin typeface="+mn-lt"/>
              </a:rPr>
              <a:t>int</a:t>
            </a:r>
            <a:r>
              <a:rPr lang="en-US" altLang="zh-CN" sz="2800" dirty="0">
                <a:latin typeface="+mn-lt"/>
              </a:rPr>
              <a:t> </a:t>
            </a:r>
            <a:r>
              <a:rPr lang="en-US" altLang="zh-CN" sz="2800" dirty="0" err="1">
                <a:latin typeface="+mn-lt"/>
              </a:rPr>
              <a:t>ch</a:t>
            </a:r>
            <a:r>
              <a:rPr lang="en-US" altLang="zh-CN" sz="2800" dirty="0">
                <a:latin typeface="+mn-lt"/>
              </a:rPr>
              <a:t>, </a:t>
            </a:r>
            <a:r>
              <a:rPr lang="en-US" altLang="zh-CN" sz="2800" dirty="0" err="1" smtClean="0">
                <a:latin typeface="+mn-lt"/>
              </a:rPr>
              <a:t>int</a:t>
            </a:r>
            <a:r>
              <a:rPr lang="en-US" altLang="zh-CN" sz="2800" dirty="0" smtClean="0">
                <a:latin typeface="+mn-lt"/>
              </a:rPr>
              <a:t> </a:t>
            </a:r>
            <a:r>
              <a:rPr lang="en-US" altLang="zh-CN" sz="2800" dirty="0" err="1">
                <a:latin typeface="+mn-lt"/>
              </a:rPr>
              <a:t>fromIndex</a:t>
            </a:r>
            <a:r>
              <a:rPr lang="en-US" altLang="zh-CN" sz="2800" dirty="0">
                <a:latin typeface="+mn-lt"/>
              </a:rPr>
              <a:t>)</a:t>
            </a:r>
            <a:endParaRPr kumimoji="0" lang="zh-CN" altLang="en-US" sz="28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998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一个类代表多个</a:t>
            </a:r>
            <a:r>
              <a:rPr lang="en-US" altLang="zh-CN" dirty="0" smtClean="0"/>
              <a:t>API</a:t>
            </a:r>
          </a:p>
          <a:p>
            <a:pPr lvl="1"/>
            <a:r>
              <a:rPr lang="zh-CN" altLang="en-US" dirty="0"/>
              <a:t>类名 类名</a:t>
            </a:r>
            <a:r>
              <a:rPr lang="en-US" altLang="zh-CN" dirty="0"/>
              <a:t>_</a:t>
            </a:r>
            <a:r>
              <a:rPr lang="zh-CN" altLang="en-US" dirty="0"/>
              <a:t>方法名</a:t>
            </a:r>
            <a:r>
              <a:rPr lang="en-US" altLang="zh-CN" dirty="0"/>
              <a:t>(_</a:t>
            </a:r>
            <a:r>
              <a:rPr lang="zh-CN" altLang="en-US" dirty="0"/>
              <a:t>形参类型</a:t>
            </a:r>
            <a:r>
              <a:rPr lang="en-US" altLang="zh-CN" dirty="0" smtClean="0"/>
              <a:t>)*(</a:t>
            </a:r>
            <a:r>
              <a:rPr lang="en-US" altLang="zh-CN" dirty="0" smtClean="0">
                <a:solidFill>
                  <a:srgbClr val="FF0000"/>
                </a:solidFill>
              </a:rPr>
              <a:t>__</a:t>
            </a:r>
            <a:r>
              <a:rPr lang="zh-CN" altLang="en-US" dirty="0"/>
              <a:t>类名</a:t>
            </a:r>
            <a:r>
              <a:rPr lang="en-US" altLang="zh-CN" dirty="0"/>
              <a:t>_</a:t>
            </a:r>
            <a:r>
              <a:rPr lang="zh-CN" altLang="en-US" dirty="0"/>
              <a:t>方法名</a:t>
            </a:r>
            <a:r>
              <a:rPr lang="en-US" altLang="zh-CN" dirty="0"/>
              <a:t>(_</a:t>
            </a:r>
            <a:r>
              <a:rPr lang="zh-CN" altLang="en-US" dirty="0"/>
              <a:t>形参类型</a:t>
            </a:r>
            <a:r>
              <a:rPr lang="en-US" altLang="zh-CN" dirty="0" smtClean="0"/>
              <a:t>)*)*</a:t>
            </a:r>
          </a:p>
          <a:p>
            <a:pPr lvl="2"/>
            <a:r>
              <a:rPr lang="en-US" altLang="zh-CN" dirty="0" smtClean="0"/>
              <a:t>String_prefix_</a:t>
            </a:r>
            <a:r>
              <a:rPr lang="en-US" altLang="zh-CN" dirty="0" err="1" smtClean="0"/>
              <a:t>String$Index</a:t>
            </a:r>
            <a:r>
              <a:rPr lang="en-US" altLang="zh-CN" dirty="0"/>
              <a:t>__</a:t>
            </a:r>
            <a:r>
              <a:rPr lang="en-US" altLang="zh-CN" dirty="0" err="1"/>
              <a:t>String_lastIndex_Character</a:t>
            </a:r>
            <a:endParaRPr lang="en-US" altLang="zh-CN" dirty="0"/>
          </a:p>
          <a:p>
            <a:pPr lvl="1"/>
            <a:r>
              <a:rPr lang="zh-CN" altLang="en-US" dirty="0"/>
              <a:t>方法名  </a:t>
            </a:r>
            <a:r>
              <a:rPr lang="en-US" altLang="zh-CN" dirty="0"/>
              <a:t>API</a:t>
            </a:r>
            <a:r>
              <a:rPr lang="zh-CN" altLang="en-US" dirty="0"/>
              <a:t>的方法</a:t>
            </a:r>
            <a:r>
              <a:rPr lang="zh-CN" altLang="en-US" dirty="0" smtClean="0"/>
              <a:t>名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_</a:t>
            </a:r>
            <a:r>
              <a:rPr lang="en-US" altLang="zh-CN" dirty="0"/>
              <a:t> API</a:t>
            </a:r>
            <a:r>
              <a:rPr lang="zh-CN" altLang="en-US" dirty="0"/>
              <a:t>的方法名</a:t>
            </a:r>
            <a:r>
              <a:rPr lang="en-US" altLang="zh-CN" dirty="0" smtClean="0"/>
              <a:t>)* </a:t>
            </a:r>
            <a:r>
              <a:rPr lang="zh-CN" altLang="en-US" dirty="0" smtClean="0"/>
              <a:t>序号</a:t>
            </a:r>
            <a:endParaRPr lang="en-US" altLang="zh-CN" dirty="0"/>
          </a:p>
          <a:p>
            <a:pPr lvl="2"/>
            <a:r>
              <a:rPr lang="en-US" altLang="zh-CN" dirty="0"/>
              <a:t>static </a:t>
            </a:r>
            <a:r>
              <a:rPr lang="en-US" altLang="zh-CN" dirty="0" err="1"/>
              <a:t>func</a:t>
            </a:r>
            <a:r>
              <a:rPr lang="en-US" altLang="zh-CN" dirty="0"/>
              <a:t> prefix_lastIndex0()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A09497-9383-4675-91C2-0EF2947A2CA4}" type="datetime1">
              <a:rPr lang="zh-CN" altLang="en-US" smtClean="0"/>
              <a:pPr>
                <a:defRPr/>
              </a:pPr>
              <a:t>2019/11/8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29690-B373-4D9F-9587-535C4AB4C40C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圆角矩形 5"/>
          <p:cNvSpPr/>
          <p:nvPr/>
        </p:nvSpPr>
        <p:spPr bwMode="auto">
          <a:xfrm>
            <a:off x="1118550" y="4293096"/>
            <a:ext cx="5904656" cy="9361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dirty="0" smtClean="0"/>
              <a:t>String </a:t>
            </a:r>
            <a:r>
              <a:rPr lang="en-US" altLang="zh-CN" dirty="0"/>
              <a:t> prefix(through position: </a:t>
            </a:r>
            <a:r>
              <a:rPr lang="en-US" altLang="zh-CN" dirty="0" err="1"/>
              <a:t>String.Index</a:t>
            </a:r>
            <a:r>
              <a:rPr lang="en-US" altLang="zh-CN" dirty="0"/>
              <a:t>) -&gt; </a:t>
            </a:r>
            <a:r>
              <a:rPr lang="en-US" altLang="zh-CN" dirty="0" smtClean="0"/>
              <a:t>Substring;</a:t>
            </a:r>
          </a:p>
          <a:p>
            <a:pPr algn="ctr" eaLnBrk="1" hangingPunct="1"/>
            <a:r>
              <a:rPr lang="en-US" altLang="zh-CN" dirty="0" smtClean="0"/>
              <a:t>String</a:t>
            </a:r>
            <a:r>
              <a:rPr lang="en-US" altLang="zh-CN" dirty="0"/>
              <a:t> </a:t>
            </a:r>
            <a:r>
              <a:rPr lang="en-US" altLang="zh-CN" dirty="0" err="1"/>
              <a:t>lastIndex</a:t>
            </a:r>
            <a:r>
              <a:rPr lang="en-US" altLang="zh-CN" dirty="0"/>
              <a:t>(of element: Character) -&gt; </a:t>
            </a:r>
            <a:r>
              <a:rPr lang="en-US" altLang="zh-CN" dirty="0" err="1"/>
              <a:t>String.Index</a:t>
            </a:r>
            <a:r>
              <a:rPr lang="en-US" altLang="zh-CN" dirty="0"/>
              <a:t>?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688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142287" cy="5040560"/>
          </a:xfrm>
        </p:spPr>
        <p:txBody>
          <a:bodyPr/>
          <a:lstStyle/>
          <a:p>
            <a:r>
              <a:rPr lang="zh-CN" altLang="en-US" dirty="0" smtClean="0"/>
              <a:t>类注释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@author: </a:t>
            </a:r>
            <a:r>
              <a:rPr lang="zh-CN" altLang="en-US" dirty="0" smtClean="0"/>
              <a:t>学号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姓名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@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: </a:t>
            </a:r>
            <a:r>
              <a:rPr lang="en-US" altLang="zh-CN" i="1" dirty="0" err="1" smtClean="0"/>
              <a:t>String_lastIndexOf_int_int$int</a:t>
            </a:r>
            <a:endParaRPr lang="en-US" altLang="zh-CN" i="1" dirty="0" smtClean="0"/>
          </a:p>
          <a:p>
            <a:pPr lvl="1"/>
            <a:r>
              <a:rPr lang="en-US" altLang="zh-CN" dirty="0"/>
              <a:t>@</a:t>
            </a:r>
            <a:r>
              <a:rPr lang="en-US" altLang="zh-CN" dirty="0" err="1"/>
              <a:t>apiSignature</a:t>
            </a:r>
            <a:r>
              <a:rPr lang="en-US" altLang="zh-CN" dirty="0"/>
              <a:t>: </a:t>
            </a:r>
            <a:r>
              <a:rPr lang="en-US" altLang="zh-CN" dirty="0" err="1"/>
              <a:t>java.lang.String</a:t>
            </a:r>
            <a:r>
              <a:rPr lang="en-US" altLang="zh-CN" b="1" dirty="0" err="1">
                <a:solidFill>
                  <a:srgbClr val="FF0000"/>
                </a:solidFill>
              </a:rPr>
              <a:t>$</a:t>
            </a:r>
            <a:r>
              <a:rPr lang="en-US" altLang="zh-CN" dirty="0" err="1"/>
              <a:t>public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lastIndexOf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ch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fromIndex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@description: </a:t>
            </a:r>
            <a:r>
              <a:rPr lang="zh-CN" altLang="en-US" dirty="0" smtClean="0"/>
              <a:t>描述测试的内容</a:t>
            </a:r>
            <a:endParaRPr lang="en-US" altLang="zh-CN" dirty="0" smtClean="0"/>
          </a:p>
          <a:p>
            <a:pPr lvl="1"/>
            <a:r>
              <a:rPr lang="en-US" altLang="zh-CN" dirty="0"/>
              <a:t>@Map: </a:t>
            </a:r>
            <a:r>
              <a:rPr lang="en-US" altLang="zh-CN" dirty="0" err="1"/>
              <a:t>String$func</a:t>
            </a:r>
            <a:r>
              <a:rPr lang="en-US" altLang="zh-CN" dirty="0"/>
              <a:t> prefix(through position: </a:t>
            </a:r>
            <a:r>
              <a:rPr lang="en-US" altLang="zh-CN" dirty="0" err="1"/>
              <a:t>String.Index</a:t>
            </a:r>
            <a:r>
              <a:rPr lang="en-US" altLang="zh-CN" dirty="0"/>
              <a:t>) -&gt; Substring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String$func</a:t>
            </a:r>
            <a:r>
              <a:rPr lang="en-US" altLang="zh-CN" dirty="0" smtClean="0"/>
              <a:t> </a:t>
            </a:r>
            <a:r>
              <a:rPr lang="en-US" altLang="zh-CN" dirty="0" err="1"/>
              <a:t>lastIndex</a:t>
            </a:r>
            <a:r>
              <a:rPr lang="en-US" altLang="zh-CN" dirty="0"/>
              <a:t>(of element: Character) -&gt; </a:t>
            </a:r>
            <a:r>
              <a:rPr lang="en-US" altLang="zh-CN" dirty="0" err="1"/>
              <a:t>String.Index</a:t>
            </a:r>
            <a:r>
              <a:rPr lang="en-US" altLang="zh-CN" dirty="0"/>
              <a:t>?</a:t>
            </a:r>
            <a:endParaRPr lang="en-US" altLang="zh-CN" dirty="0" smtClean="0"/>
          </a:p>
          <a:p>
            <a:pPr lvl="1"/>
            <a:r>
              <a:rPr lang="en-US" altLang="zh-CN" dirty="0"/>
              <a:t>@Map: </a:t>
            </a:r>
            <a:r>
              <a:rPr lang="en-US" altLang="zh-CN" dirty="0" err="1"/>
              <a:t>NSString$func</a:t>
            </a:r>
            <a:r>
              <a:rPr lang="en-US" altLang="zh-CN" dirty="0"/>
              <a:t> substring(to: </a:t>
            </a:r>
            <a:r>
              <a:rPr lang="en-US" altLang="zh-CN" dirty="0" err="1"/>
              <a:t>Int</a:t>
            </a:r>
            <a:r>
              <a:rPr lang="en-US" altLang="zh-CN" dirty="0"/>
              <a:t>) -&gt; </a:t>
            </a:r>
            <a:r>
              <a:rPr lang="en-US" altLang="zh-CN" dirty="0" err="1"/>
              <a:t>String;String$func</a:t>
            </a:r>
            <a:r>
              <a:rPr lang="en-US" altLang="zh-CN" dirty="0"/>
              <a:t> </a:t>
            </a:r>
            <a:r>
              <a:rPr lang="en-US" altLang="zh-CN" dirty="0" err="1"/>
              <a:t>lastIndex</a:t>
            </a:r>
            <a:r>
              <a:rPr lang="en-US" altLang="zh-CN" dirty="0"/>
              <a:t>(of element: Character) -&gt; </a:t>
            </a:r>
            <a:r>
              <a:rPr lang="en-US" altLang="zh-CN" dirty="0" err="1"/>
              <a:t>String.Index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A09497-9383-4675-91C2-0EF2947A2CA4}" type="datetime1">
              <a:rPr lang="zh-CN" altLang="en-US" smtClean="0"/>
              <a:pPr>
                <a:defRPr/>
              </a:pPr>
              <a:t>2019/11/8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29690-B373-4D9F-9587-535C4AB4C40C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6" name="圆角矩形 5"/>
          <p:cNvSpPr/>
          <p:nvPr/>
        </p:nvSpPr>
        <p:spPr bwMode="auto">
          <a:xfrm>
            <a:off x="4418742" y="1453952"/>
            <a:ext cx="4725257" cy="79208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rgbClr val="FF0000"/>
                </a:solidFill>
              </a:rPr>
              <a:t>$</a:t>
            </a:r>
            <a:r>
              <a:rPr lang="zh-CN" altLang="en-US" b="1" dirty="0" smtClean="0">
                <a:solidFill>
                  <a:srgbClr val="0070C0"/>
                </a:solidFill>
              </a:rPr>
              <a:t>前面是</a:t>
            </a:r>
            <a:r>
              <a:rPr lang="en-US" altLang="zh-CN" b="1" dirty="0" smtClean="0">
                <a:solidFill>
                  <a:srgbClr val="0070C0"/>
                </a:solidFill>
              </a:rPr>
              <a:t>API</a:t>
            </a:r>
            <a:r>
              <a:rPr lang="zh-CN" altLang="en-US" b="1" dirty="0" smtClean="0">
                <a:solidFill>
                  <a:srgbClr val="0070C0"/>
                </a:solidFill>
              </a:rPr>
              <a:t>所属的类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solidFill>
                  <a:srgbClr val="0070C0"/>
                </a:solidFill>
              </a:rPr>
              <a:t>后面是</a:t>
            </a:r>
            <a:r>
              <a:rPr lang="en-US" altLang="zh-CN" b="1" dirty="0" smtClean="0">
                <a:solidFill>
                  <a:srgbClr val="0070C0"/>
                </a:solidFill>
              </a:rPr>
              <a:t>API</a:t>
            </a:r>
            <a:r>
              <a:rPr lang="zh-CN" altLang="en-US" b="1" dirty="0" smtClean="0">
                <a:solidFill>
                  <a:srgbClr val="0070C0"/>
                </a:solidFill>
              </a:rPr>
              <a:t>的声明直接从</a:t>
            </a:r>
            <a:r>
              <a:rPr lang="en-US" altLang="zh-CN" b="1" dirty="0" smtClean="0">
                <a:solidFill>
                  <a:srgbClr val="0070C0"/>
                </a:solidFill>
              </a:rPr>
              <a:t>API</a:t>
            </a:r>
            <a:r>
              <a:rPr lang="zh-CN" altLang="en-US" b="1" dirty="0" smtClean="0">
                <a:solidFill>
                  <a:srgbClr val="0070C0"/>
                </a:solidFill>
              </a:rPr>
              <a:t>文档中获得即可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4372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268760"/>
            <a:ext cx="8142287" cy="4608165"/>
          </a:xfrm>
        </p:spPr>
        <p:txBody>
          <a:bodyPr/>
          <a:lstStyle/>
          <a:p>
            <a:r>
              <a:rPr lang="zh-CN" altLang="en-US" dirty="0" smtClean="0"/>
              <a:t>方法注释</a:t>
            </a:r>
            <a:endParaRPr lang="en-US" altLang="zh-CN" dirty="0" smtClean="0"/>
          </a:p>
          <a:p>
            <a:pPr lvl="1"/>
            <a:r>
              <a:rPr lang="en-US" altLang="zh-CN" dirty="0"/>
              <a:t>input: </a:t>
            </a:r>
            <a:r>
              <a:rPr lang="en-US" altLang="zh-CN" dirty="0" smtClean="0"/>
              <a:t>2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代表输入个数）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变量初始化：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Class</a:t>
            </a:r>
            <a:r>
              <a:rPr lang="zh-CN" altLang="en-US" dirty="0" smtClean="0"/>
              <a:t>序号 空格 </a:t>
            </a:r>
            <a:r>
              <a:rPr lang="en-US" altLang="zh-CN" dirty="0"/>
              <a:t>Class</a:t>
            </a:r>
            <a:r>
              <a:rPr lang="zh-CN" altLang="en-US" dirty="0" smtClean="0"/>
              <a:t>序号</a:t>
            </a:r>
            <a:r>
              <a:rPr lang="en-US" altLang="zh-CN" dirty="0" smtClean="0"/>
              <a:t>=</a:t>
            </a:r>
            <a:r>
              <a:rPr lang="en-US" altLang="zh-CN" dirty="0"/>
              <a:t>“</a:t>
            </a:r>
            <a:r>
              <a:rPr lang="en-US" altLang="zh-CN" dirty="0" smtClean="0"/>
              <a:t>xxx</a:t>
            </a:r>
            <a:r>
              <a:rPr lang="en-US" altLang="zh-CN" dirty="0"/>
              <a:t>“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API</a:t>
            </a:r>
            <a:r>
              <a:rPr lang="zh-CN" altLang="en-US" dirty="0" smtClean="0"/>
              <a:t>的形参名 空格  </a:t>
            </a:r>
            <a:r>
              <a:rPr lang="en-US" altLang="zh-CN" dirty="0" smtClean="0"/>
              <a:t>API</a:t>
            </a:r>
            <a:r>
              <a:rPr lang="zh-CN" altLang="en-US" dirty="0"/>
              <a:t>的形参</a:t>
            </a:r>
            <a:r>
              <a:rPr lang="zh-CN" altLang="en-US" dirty="0" smtClean="0"/>
              <a:t>名</a:t>
            </a:r>
            <a:r>
              <a:rPr lang="en-US" altLang="zh-CN" dirty="0" smtClean="0"/>
              <a:t>=“xxx”</a:t>
            </a:r>
            <a:endParaRPr lang="en-US" altLang="zh-CN" dirty="0"/>
          </a:p>
          <a:p>
            <a:pPr lvl="1"/>
            <a:r>
              <a:rPr lang="en-US" altLang="zh-CN" dirty="0" smtClean="0"/>
              <a:t>output: 1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的输出个数）</a:t>
            </a:r>
            <a:endParaRPr lang="en-US" altLang="zh-CN" dirty="0" smtClean="0"/>
          </a:p>
          <a:p>
            <a:pPr lvl="2"/>
            <a:r>
              <a:rPr lang="en-US" altLang="zh-CN" dirty="0"/>
              <a:t>r</a:t>
            </a:r>
            <a:r>
              <a:rPr lang="en-US" altLang="zh-CN" dirty="0" smtClean="0"/>
              <a:t>et</a:t>
            </a:r>
            <a:r>
              <a:rPr lang="zh-CN" altLang="en-US" dirty="0" smtClean="0"/>
              <a:t>序号 空格 </a:t>
            </a:r>
            <a:r>
              <a:rPr lang="en-US" altLang="zh-CN" dirty="0"/>
              <a:t>ret</a:t>
            </a:r>
            <a:r>
              <a:rPr lang="zh-CN" altLang="en-US" dirty="0" smtClean="0"/>
              <a:t>序号</a:t>
            </a:r>
            <a:r>
              <a:rPr lang="en-US" altLang="zh-CN" dirty="0"/>
              <a:t>=“xxx</a:t>
            </a:r>
            <a:r>
              <a:rPr lang="en-US" altLang="zh-CN" dirty="0" smtClean="0"/>
              <a:t>”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一些不可以 直接赋值的变量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类型</a:t>
            </a:r>
            <a:r>
              <a:rPr lang="en-US" altLang="zh-CN" dirty="0" smtClean="0"/>
              <a:t>$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-pattern &amp; </a:t>
            </a:r>
            <a:r>
              <a:rPr lang="zh-CN" altLang="en-US" dirty="0" smtClean="0"/>
              <a:t>初始化示例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链接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A09497-9383-4675-91C2-0EF2947A2CA4}" type="datetime1">
              <a:rPr lang="zh-CN" altLang="en-US" smtClean="0"/>
              <a:pPr>
                <a:defRPr/>
              </a:pPr>
              <a:t>2019/11/8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29690-B373-4D9F-9587-535C4AB4C40C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</a:t>
            </a:r>
            <a:r>
              <a:rPr lang="zh-CN" altLang="en-US" dirty="0" smtClean="0"/>
              <a:t>类例子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142287" cy="4392612"/>
          </a:xfrm>
        </p:spPr>
        <p:txBody>
          <a:bodyPr/>
          <a:lstStyle/>
          <a:p>
            <a:r>
              <a:rPr lang="en-US" altLang="zh-CN" sz="2000" dirty="0"/>
              <a:t>/**</a:t>
            </a:r>
            <a:r>
              <a:rPr lang="zh-CN" altLang="en-US" sz="2000" dirty="0"/>
              <a:t>类名</a:t>
            </a:r>
            <a:r>
              <a:rPr lang="en-US" altLang="zh-CN" sz="2000" dirty="0"/>
              <a:t>_</a:t>
            </a:r>
            <a:r>
              <a:rPr lang="zh-CN" altLang="en-US" sz="2000" dirty="0"/>
              <a:t>方法名</a:t>
            </a:r>
            <a:r>
              <a:rPr lang="en-US" altLang="zh-CN" sz="2000" dirty="0"/>
              <a:t>(_</a:t>
            </a:r>
            <a:r>
              <a:rPr lang="zh-CN" altLang="en-US" sz="2000" dirty="0"/>
              <a:t>形参类型</a:t>
            </a:r>
            <a:r>
              <a:rPr lang="en-US" altLang="zh-CN" sz="2000" dirty="0" smtClean="0"/>
              <a:t>)*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 * </a:t>
            </a:r>
            <a:r>
              <a:rPr lang="en-US" altLang="zh-CN" sz="2000" b="1" dirty="0"/>
              <a:t>@author: </a:t>
            </a:r>
            <a:r>
              <a:rPr lang="en-US" altLang="zh-CN" sz="2000" dirty="0" err="1"/>
              <a:t>zhangzejun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 *  </a:t>
            </a:r>
            <a:r>
              <a:rPr lang="en-US" altLang="zh-CN" sz="2000" b="1" dirty="0"/>
              <a:t>@</a:t>
            </a:r>
            <a:r>
              <a:rPr lang="en-US" altLang="zh-CN" sz="2000" b="1" dirty="0" err="1"/>
              <a:t>className</a:t>
            </a:r>
            <a:r>
              <a:rPr lang="en-US" altLang="zh-CN" sz="2000" b="1" dirty="0"/>
              <a:t>: </a:t>
            </a:r>
            <a:r>
              <a:rPr lang="en-US" altLang="zh-CN" sz="2000" dirty="0" err="1" smtClean="0"/>
              <a:t>String_lastIndexOf_int_int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 *  </a:t>
            </a:r>
            <a:r>
              <a:rPr lang="en-US" altLang="zh-CN" sz="2000" b="1" dirty="0"/>
              <a:t>@</a:t>
            </a:r>
            <a:r>
              <a:rPr lang="en-US" altLang="zh-CN" sz="2000" b="1" dirty="0" err="1"/>
              <a:t>apiSignature</a:t>
            </a:r>
            <a:r>
              <a:rPr lang="en-US" altLang="zh-CN" sz="2000" b="1" dirty="0"/>
              <a:t>: </a:t>
            </a:r>
            <a:r>
              <a:rPr lang="en-US" altLang="zh-CN" sz="2000" dirty="0" err="1"/>
              <a:t>java.lang.String</a:t>
            </a:r>
            <a:r>
              <a:rPr lang="en-US" altLang="zh-CN" sz="2000" dirty="0" err="1">
                <a:solidFill>
                  <a:srgbClr val="FF0000"/>
                </a:solidFill>
              </a:rPr>
              <a:t>$</a:t>
            </a:r>
            <a:r>
              <a:rPr lang="en-US" altLang="zh-CN" sz="2000" dirty="0" err="1"/>
              <a:t>public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lastIndexOf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fromIndex</a:t>
            </a:r>
            <a:r>
              <a:rPr lang="en-US" altLang="zh-CN" sz="2000" dirty="0"/>
              <a:t>)</a:t>
            </a:r>
            <a:br>
              <a:rPr lang="en-US" altLang="zh-CN" sz="2000" dirty="0"/>
            </a:br>
            <a:r>
              <a:rPr lang="en-US" altLang="zh-CN" sz="2000" dirty="0"/>
              <a:t> *  </a:t>
            </a:r>
            <a:r>
              <a:rPr lang="en-US" altLang="zh-CN" sz="2000" b="1" dirty="0"/>
              <a:t>@description: </a:t>
            </a:r>
            <a:r>
              <a:rPr lang="en-US" altLang="zh-CN" sz="2000" dirty="0"/>
              <a:t>Test java </a:t>
            </a:r>
            <a:r>
              <a:rPr lang="en-US" altLang="zh-CN" sz="2000" dirty="0" err="1"/>
              <a:t>api</a:t>
            </a:r>
            <a:r>
              <a:rPr lang="en-US" altLang="zh-CN" sz="2000" dirty="0"/>
              <a:t> </a:t>
            </a:r>
            <a:r>
              <a:rPr lang="en-US" altLang="zh-CN" sz="2000" dirty="0" err="1"/>
              <a:t>java.lang.String</a:t>
            </a:r>
            <a:r>
              <a:rPr lang="en-US" altLang="zh-CN" sz="2000" dirty="0" err="1">
                <a:solidFill>
                  <a:srgbClr val="FF0000"/>
                </a:solidFill>
              </a:rPr>
              <a:t>$</a:t>
            </a:r>
            <a:r>
              <a:rPr lang="en-US" altLang="zh-CN" sz="2000" dirty="0" err="1"/>
              <a:t>lastIndexOf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fromIndex</a:t>
            </a:r>
            <a:r>
              <a:rPr lang="en-US" altLang="zh-CN" sz="2000" dirty="0"/>
              <a:t>)</a:t>
            </a:r>
            <a:br>
              <a:rPr lang="en-US" altLang="zh-CN" sz="2000" dirty="0"/>
            </a:br>
            <a:r>
              <a:rPr lang="en-US" altLang="zh-CN" sz="2000" dirty="0"/>
              <a:t> *  </a:t>
            </a:r>
            <a:r>
              <a:rPr lang="en-US" altLang="zh-CN" sz="2000" b="1" dirty="0"/>
              <a:t>@Map: </a:t>
            </a:r>
            <a:r>
              <a:rPr lang="en-US" altLang="zh-CN" sz="2000" dirty="0" err="1"/>
              <a:t>String</a:t>
            </a:r>
            <a:r>
              <a:rPr lang="en-US" altLang="zh-CN" sz="2000" dirty="0" err="1">
                <a:solidFill>
                  <a:srgbClr val="FF0000"/>
                </a:solidFill>
              </a:rPr>
              <a:t>$</a:t>
            </a:r>
            <a:r>
              <a:rPr lang="en-US" altLang="zh-CN" sz="2000" dirty="0" err="1"/>
              <a:t>func</a:t>
            </a:r>
            <a:r>
              <a:rPr lang="en-US" altLang="zh-CN" sz="2000" dirty="0"/>
              <a:t> prefix(through position: </a:t>
            </a:r>
            <a:r>
              <a:rPr lang="en-US" altLang="zh-CN" sz="2000" dirty="0" err="1"/>
              <a:t>String.Index</a:t>
            </a:r>
            <a:r>
              <a:rPr lang="en-US" altLang="zh-CN" sz="2000" dirty="0"/>
              <a:t>) -&gt; </a:t>
            </a:r>
            <a:r>
              <a:rPr lang="en-US" altLang="zh-CN" sz="2000" dirty="0" err="1"/>
              <a:t>Substring;String$func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lastIndex</a:t>
            </a:r>
            <a:r>
              <a:rPr lang="en-US" altLang="zh-CN" sz="2000" dirty="0"/>
              <a:t>(of element: Character) -&gt; </a:t>
            </a:r>
            <a:r>
              <a:rPr lang="en-US" altLang="zh-CN" sz="2000" dirty="0" err="1"/>
              <a:t>String.Index</a:t>
            </a:r>
            <a:r>
              <a:rPr lang="en-US" altLang="zh-CN" sz="2000" dirty="0"/>
              <a:t>?</a:t>
            </a:r>
            <a:br>
              <a:rPr lang="en-US" altLang="zh-CN" sz="2000" dirty="0"/>
            </a:br>
            <a:r>
              <a:rPr lang="en-US" altLang="zh-CN" sz="2000" dirty="0"/>
              <a:t> *  </a:t>
            </a:r>
            <a:r>
              <a:rPr lang="en-US" altLang="zh-CN" sz="2000" b="1" dirty="0"/>
              <a:t>@Map: </a:t>
            </a:r>
            <a:r>
              <a:rPr lang="en-US" altLang="zh-CN" sz="2000" dirty="0" err="1"/>
              <a:t>NSString$func</a:t>
            </a:r>
            <a:r>
              <a:rPr lang="en-US" altLang="zh-CN" sz="2000" dirty="0"/>
              <a:t> substring(to: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 -&gt; </a:t>
            </a:r>
            <a:r>
              <a:rPr lang="en-US" altLang="zh-CN" sz="2000" dirty="0" err="1"/>
              <a:t>String;String$func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lastIndex</a:t>
            </a:r>
            <a:r>
              <a:rPr lang="en-US" altLang="zh-CN" sz="2000" dirty="0"/>
              <a:t>(of element: Character) -&gt; </a:t>
            </a:r>
            <a:r>
              <a:rPr lang="en-US" altLang="zh-CN" sz="2000" dirty="0" err="1"/>
              <a:t>String.Index</a:t>
            </a:r>
            <a:r>
              <a:rPr lang="en-US" altLang="zh-CN" sz="2000" dirty="0"/>
              <a:t>?</a:t>
            </a:r>
            <a:br>
              <a:rPr lang="en-US" altLang="zh-CN" sz="2000" dirty="0"/>
            </a:br>
            <a:r>
              <a:rPr lang="en-US" altLang="zh-CN" sz="2000" dirty="0"/>
              <a:t> */</a:t>
            </a:r>
            <a:br>
              <a:rPr lang="en-US" altLang="zh-CN" sz="2000" dirty="0"/>
            </a:br>
            <a:r>
              <a:rPr lang="en-US" altLang="zh-CN" sz="2000" dirty="0"/>
              <a:t>public class </a:t>
            </a:r>
            <a:r>
              <a:rPr lang="en-US" altLang="zh-CN" sz="2000" b="1" dirty="0" err="1"/>
              <a:t>String_lastIndexOf_int_int</a:t>
            </a:r>
            <a:r>
              <a:rPr lang="en-US" altLang="zh-CN" sz="2000" b="1" dirty="0"/>
              <a:t> </a:t>
            </a:r>
            <a:r>
              <a:rPr lang="en-US" altLang="zh-CN" sz="2000" dirty="0" smtClean="0"/>
              <a:t>{</a:t>
            </a:r>
          </a:p>
          <a:p>
            <a:pPr marL="0" indent="0">
              <a:buNone/>
            </a:pPr>
            <a:r>
              <a:rPr lang="en-US" altLang="zh-CN" sz="2000" dirty="0" smtClean="0"/>
              <a:t>	}</a:t>
            </a:r>
          </a:p>
          <a:p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A09497-9383-4675-91C2-0EF2947A2CA4}" type="datetime1">
              <a:rPr lang="zh-CN" altLang="en-US" smtClean="0"/>
              <a:pPr>
                <a:defRPr/>
              </a:pPr>
              <a:t>2019/11/8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29690-B373-4D9F-9587-535C4AB4C40C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5572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方法例子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142287" cy="4392612"/>
          </a:xfrm>
        </p:spPr>
        <p:txBody>
          <a:bodyPr/>
          <a:lstStyle/>
          <a:p>
            <a:r>
              <a:rPr lang="en-US" altLang="zh-CN" sz="1800" i="1" dirty="0"/>
              <a:t>/**</a:t>
            </a:r>
            <a:br>
              <a:rPr lang="en-US" altLang="zh-CN" sz="1800" i="1" dirty="0"/>
            </a:br>
            <a:r>
              <a:rPr lang="en-US" altLang="zh-CN" sz="1800" i="1" dirty="0"/>
              <a:t> * input: 2</a:t>
            </a:r>
            <a:br>
              <a:rPr lang="en-US" altLang="zh-CN" sz="1800" i="1" dirty="0"/>
            </a:br>
            <a:r>
              <a:rPr lang="en-US" altLang="zh-CN" sz="1800" i="1" dirty="0"/>
              <a:t> * class0 class0="hello"</a:t>
            </a:r>
            <a:br>
              <a:rPr lang="en-US" altLang="zh-CN" sz="1800" i="1" dirty="0"/>
            </a:br>
            <a:r>
              <a:rPr lang="en-US" altLang="zh-CN" sz="1800" i="1" dirty="0"/>
              <a:t> * </a:t>
            </a:r>
            <a:r>
              <a:rPr lang="en-US" altLang="zh-CN" sz="1800" i="1" dirty="0" err="1"/>
              <a:t>fromIndex</a:t>
            </a:r>
            <a:r>
              <a:rPr lang="en-US" altLang="zh-CN" sz="1800" i="1" dirty="0"/>
              <a:t> </a:t>
            </a:r>
            <a:r>
              <a:rPr lang="en-US" altLang="zh-CN" sz="1800" i="1" dirty="0" err="1"/>
              <a:t>fromIndex</a:t>
            </a:r>
            <a:r>
              <a:rPr lang="en-US" altLang="zh-CN" sz="1800" i="1" dirty="0"/>
              <a:t>=2</a:t>
            </a:r>
            <a:br>
              <a:rPr lang="en-US" altLang="zh-CN" sz="1800" i="1" dirty="0"/>
            </a:br>
            <a:r>
              <a:rPr lang="en-US" altLang="zh-CN" sz="1800" i="1" dirty="0"/>
              <a:t> * output: 1</a:t>
            </a:r>
            <a:br>
              <a:rPr lang="en-US" altLang="zh-CN" sz="1800" i="1" dirty="0"/>
            </a:br>
            <a:r>
              <a:rPr lang="en-US" altLang="zh-CN" sz="1800" i="1" dirty="0"/>
              <a:t> * ret0  ret0=1</a:t>
            </a:r>
            <a:br>
              <a:rPr lang="en-US" altLang="zh-CN" sz="1800" i="1" dirty="0"/>
            </a:br>
            <a:r>
              <a:rPr lang="en-US" altLang="zh-CN" sz="1800" i="1" dirty="0"/>
              <a:t> */</a:t>
            </a:r>
            <a:br>
              <a:rPr lang="en-US" altLang="zh-CN" sz="1800" i="1" dirty="0"/>
            </a:br>
            <a:r>
              <a:rPr lang="en-US" altLang="zh-CN" sz="1800" dirty="0"/>
              <a:t>public  static void lastIndexOf0(){</a:t>
            </a:r>
            <a:br>
              <a:rPr lang="en-US" altLang="zh-CN" sz="1800" dirty="0"/>
            </a:br>
            <a:r>
              <a:rPr lang="en-US" altLang="zh-CN" sz="1800" dirty="0"/>
              <a:t>    </a:t>
            </a:r>
            <a:r>
              <a:rPr lang="en-US" altLang="zh-CN" sz="1800" dirty="0" err="1"/>
              <a:t>System.</a:t>
            </a:r>
            <a:r>
              <a:rPr lang="en-US" altLang="zh-CN" sz="1800" i="1" dirty="0" err="1"/>
              <a:t>out</a:t>
            </a:r>
            <a:r>
              <a:rPr lang="en-US" altLang="zh-CN" sz="1800" dirty="0" err="1"/>
              <a:t>.println</a:t>
            </a:r>
            <a:r>
              <a:rPr lang="en-US" altLang="zh-CN" sz="1800" dirty="0"/>
              <a:t>("&gt;&gt;&gt;&gt;&gt;&gt;&gt;&gt;&gt;&gt;&gt;&gt;");</a:t>
            </a:r>
            <a:br>
              <a:rPr lang="en-US" altLang="zh-CN" sz="1800" dirty="0"/>
            </a:br>
            <a:r>
              <a:rPr lang="en-US" altLang="zh-CN" sz="1800" dirty="0"/>
              <a:t>    String class0="hello";</a:t>
            </a:r>
            <a:br>
              <a:rPr lang="en-US" altLang="zh-CN" sz="1800" dirty="0"/>
            </a:br>
            <a:r>
              <a:rPr lang="en-US" altLang="zh-CN" sz="1800" dirty="0"/>
              <a:t>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ret0=class0.lastIndexOf(101,2);</a:t>
            </a:r>
            <a:br>
              <a:rPr lang="en-US" altLang="zh-CN" sz="1800" dirty="0"/>
            </a:br>
            <a:r>
              <a:rPr lang="en-US" altLang="zh-CN" sz="1800" dirty="0"/>
              <a:t>    </a:t>
            </a:r>
            <a:r>
              <a:rPr lang="en-US" altLang="zh-CN" sz="1800" b="1" dirty="0">
                <a:solidFill>
                  <a:srgbClr val="FF0000"/>
                </a:solidFill>
              </a:rPr>
              <a:t>assert</a:t>
            </a:r>
            <a:r>
              <a:rPr lang="en-US" altLang="zh-CN" sz="1800" b="1" dirty="0"/>
              <a:t> </a:t>
            </a:r>
            <a:r>
              <a:rPr lang="en-US" altLang="zh-CN" sz="1800" dirty="0"/>
              <a:t>(ret0==1);</a:t>
            </a:r>
            <a:br>
              <a:rPr lang="en-US" altLang="zh-CN" sz="1800" dirty="0"/>
            </a:br>
            <a:r>
              <a:rPr lang="en-US" altLang="zh-CN" sz="1800" dirty="0"/>
              <a:t>    char e = class0.charAt(ret0);</a:t>
            </a:r>
            <a:br>
              <a:rPr lang="en-US" altLang="zh-CN" sz="1800" dirty="0"/>
            </a:br>
            <a:r>
              <a:rPr lang="en-US" altLang="zh-CN" sz="1800" dirty="0"/>
              <a:t>    </a:t>
            </a:r>
            <a:r>
              <a:rPr lang="en-US" altLang="zh-CN" sz="1800" dirty="0" err="1"/>
              <a:t>System.</a:t>
            </a:r>
            <a:r>
              <a:rPr lang="en-US" altLang="zh-CN" sz="1800" i="1" dirty="0" err="1"/>
              <a:t>out</a:t>
            </a:r>
            <a:r>
              <a:rPr lang="en-US" altLang="zh-CN" sz="1800" dirty="0" err="1"/>
              <a:t>.println</a:t>
            </a:r>
            <a:r>
              <a:rPr lang="en-US" altLang="zh-CN" sz="1800" dirty="0"/>
              <a:t>(ret0);</a:t>
            </a:r>
            <a:br>
              <a:rPr lang="en-US" altLang="zh-CN" sz="1800" dirty="0"/>
            </a:br>
            <a:r>
              <a:rPr lang="en-US" altLang="zh-CN" sz="1800" dirty="0"/>
              <a:t>    </a:t>
            </a:r>
            <a:r>
              <a:rPr lang="en-US" altLang="zh-CN" sz="1800" dirty="0" err="1"/>
              <a:t>System.</a:t>
            </a:r>
            <a:r>
              <a:rPr lang="en-US" altLang="zh-CN" sz="1800" i="1" dirty="0" err="1"/>
              <a:t>out</a:t>
            </a:r>
            <a:r>
              <a:rPr lang="en-US" altLang="zh-CN" sz="1800" dirty="0" err="1"/>
              <a:t>.println</a:t>
            </a:r>
            <a:r>
              <a:rPr lang="en-US" altLang="zh-CN" sz="1800" dirty="0"/>
              <a:t>(e</a:t>
            </a:r>
            <a:r>
              <a:rPr lang="en-US" altLang="zh-CN" sz="1800" dirty="0" smtClean="0"/>
              <a:t>);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A09497-9383-4675-91C2-0EF2947A2CA4}" type="datetime1">
              <a:rPr lang="zh-CN" altLang="en-US" smtClean="0"/>
              <a:pPr>
                <a:defRPr/>
              </a:pPr>
              <a:t>2019/11/8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29690-B373-4D9F-9587-535C4AB4C40C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圆角矩形 5"/>
          <p:cNvSpPr/>
          <p:nvPr/>
        </p:nvSpPr>
        <p:spPr bwMode="auto">
          <a:xfrm>
            <a:off x="6012160" y="3573016"/>
            <a:ext cx="2952328" cy="108012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rgbClr val="FF0000"/>
                </a:solidFill>
              </a:rPr>
              <a:t>a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ssert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断言用来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检验代码的正确性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9829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Swift </a:t>
            </a:r>
            <a:r>
              <a:rPr lang="zh-CN" altLang="en-US" dirty="0" smtClean="0"/>
              <a:t>类例子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142287" cy="5472608"/>
          </a:xfrm>
        </p:spPr>
        <p:txBody>
          <a:bodyPr/>
          <a:lstStyle/>
          <a:p>
            <a:r>
              <a:rPr lang="en-US" altLang="zh-CN" sz="2000" dirty="0"/>
              <a:t>/**</a:t>
            </a:r>
            <a:r>
              <a:rPr lang="zh-CN" altLang="en-US" sz="2000" dirty="0"/>
              <a:t>类名</a:t>
            </a:r>
            <a:r>
              <a:rPr lang="en-US" altLang="zh-CN" sz="2000" dirty="0"/>
              <a:t>$</a:t>
            </a:r>
            <a:r>
              <a:rPr lang="zh-CN" altLang="en-US" sz="2000" dirty="0"/>
              <a:t>方法名</a:t>
            </a:r>
            <a:r>
              <a:rPr lang="en-US" altLang="zh-CN" sz="2000" dirty="0"/>
              <a:t>(_</a:t>
            </a:r>
            <a:r>
              <a:rPr lang="zh-CN" altLang="en-US" sz="2000" dirty="0"/>
              <a:t>形参类型</a:t>
            </a:r>
            <a:r>
              <a:rPr lang="en-US" altLang="zh-CN" sz="2000" dirty="0" smtClean="0"/>
              <a:t>)*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 * @author: </a:t>
            </a:r>
            <a:r>
              <a:rPr lang="en-US" altLang="zh-CN" sz="2000" dirty="0" err="1"/>
              <a:t>zhangzejun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 *  @</a:t>
            </a:r>
            <a:r>
              <a:rPr lang="en-US" altLang="zh-CN" sz="2000" dirty="0" err="1"/>
              <a:t>className</a:t>
            </a:r>
            <a:r>
              <a:rPr lang="en-US" altLang="zh-CN" sz="2000" dirty="0"/>
              <a:t>: String_prefix_</a:t>
            </a:r>
            <a:r>
              <a:rPr lang="en-US" altLang="zh-CN" sz="2000" dirty="0" err="1"/>
              <a:t>String$Index</a:t>
            </a:r>
            <a:r>
              <a:rPr lang="en-US" altLang="zh-CN" sz="2000" dirty="0"/>
              <a:t>__</a:t>
            </a:r>
            <a:r>
              <a:rPr lang="en-US" altLang="zh-CN" sz="2000" dirty="0" err="1"/>
              <a:t>String_lastIndex_Character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 *  @</a:t>
            </a:r>
            <a:r>
              <a:rPr lang="en-US" altLang="zh-CN" sz="2000" dirty="0" err="1"/>
              <a:t>apiSignature</a:t>
            </a:r>
            <a:r>
              <a:rPr lang="en-US" altLang="zh-CN" sz="2000" dirty="0"/>
              <a:t>: </a:t>
            </a:r>
            <a:r>
              <a:rPr lang="en-US" altLang="zh-CN" sz="2000" dirty="0" err="1"/>
              <a:t>String$func</a:t>
            </a:r>
            <a:r>
              <a:rPr lang="en-US" altLang="zh-CN" sz="2000" dirty="0"/>
              <a:t> prefix(through position: </a:t>
            </a:r>
            <a:r>
              <a:rPr lang="en-US" altLang="zh-CN" sz="2000" dirty="0" err="1"/>
              <a:t>String.Index</a:t>
            </a:r>
            <a:r>
              <a:rPr lang="en-US" altLang="zh-CN" sz="2000" dirty="0"/>
              <a:t>) -&gt; </a:t>
            </a:r>
            <a:r>
              <a:rPr lang="en-US" altLang="zh-CN" sz="2000" dirty="0" err="1"/>
              <a:t>Substring</a:t>
            </a:r>
            <a:r>
              <a:rPr lang="en-US" altLang="zh-CN" sz="2000" b="1" dirty="0" err="1">
                <a:solidFill>
                  <a:srgbClr val="FF0000"/>
                </a:solidFill>
              </a:rPr>
              <a:t>;</a:t>
            </a:r>
            <a:r>
              <a:rPr lang="en-US" altLang="zh-CN" sz="2000" dirty="0" err="1"/>
              <a:t>String$func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lastIndex</a:t>
            </a:r>
            <a:r>
              <a:rPr lang="en-US" altLang="zh-CN" sz="2000" dirty="0"/>
              <a:t>(of element: Character) -&gt; </a:t>
            </a:r>
            <a:r>
              <a:rPr lang="en-US" altLang="zh-CN" sz="2000" dirty="0" err="1"/>
              <a:t>String.Index</a:t>
            </a:r>
            <a:r>
              <a:rPr lang="en-US" altLang="zh-CN" sz="2000" dirty="0"/>
              <a:t>?</a:t>
            </a:r>
            <a:br>
              <a:rPr lang="en-US" altLang="zh-CN" sz="2000" dirty="0"/>
            </a:br>
            <a:r>
              <a:rPr lang="en-US" altLang="zh-CN" sz="2000" dirty="0"/>
              <a:t> *  @description: Test swift </a:t>
            </a:r>
            <a:r>
              <a:rPr lang="en-US" altLang="zh-CN" sz="2000" dirty="0" err="1"/>
              <a:t>api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String$prefix</a:t>
            </a:r>
            <a:r>
              <a:rPr lang="en-US" altLang="zh-CN" sz="2000" dirty="0"/>
              <a:t>(through position: </a:t>
            </a:r>
            <a:r>
              <a:rPr lang="en-US" altLang="zh-CN" sz="2000" dirty="0" err="1"/>
              <a:t>String.Index</a:t>
            </a:r>
            <a:r>
              <a:rPr lang="en-US" altLang="zh-CN" sz="2000" dirty="0"/>
              <a:t>);</a:t>
            </a:r>
            <a:r>
              <a:rPr lang="en-US" altLang="zh-CN" sz="2000" dirty="0" err="1"/>
              <a:t>String$lastIndex</a:t>
            </a:r>
            <a:r>
              <a:rPr lang="en-US" altLang="zh-CN" sz="2000" dirty="0"/>
              <a:t>(of element: Character)</a:t>
            </a:r>
            <a:br>
              <a:rPr lang="en-US" altLang="zh-CN" sz="2000" dirty="0"/>
            </a:br>
            <a:r>
              <a:rPr lang="en-US" altLang="zh-CN" sz="2000" dirty="0"/>
              <a:t> *  @Map: </a:t>
            </a:r>
            <a:r>
              <a:rPr lang="en-US" altLang="zh-CN" sz="2000" dirty="0" err="1"/>
              <a:t>java.io.PrintStream$public</a:t>
            </a:r>
            <a:r>
              <a:rPr lang="en-US" altLang="zh-CN" sz="2000" dirty="0"/>
              <a:t> void print(String s)</a:t>
            </a:r>
            <a:br>
              <a:rPr lang="en-US" altLang="zh-CN" sz="2000" dirty="0"/>
            </a:br>
            <a:r>
              <a:rPr lang="en-US" altLang="zh-CN" sz="2000" dirty="0"/>
              <a:t> */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A09497-9383-4675-91C2-0EF2947A2CA4}" type="datetime1">
              <a:rPr lang="zh-CN" altLang="en-US" smtClean="0"/>
              <a:pPr>
                <a:defRPr/>
              </a:pPr>
              <a:t>2019/11/8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29690-B373-4D9F-9587-535C4AB4C40C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6" name="圆角矩形 5"/>
          <p:cNvSpPr/>
          <p:nvPr/>
        </p:nvSpPr>
        <p:spPr bwMode="auto">
          <a:xfrm>
            <a:off x="1835696" y="4653136"/>
            <a:ext cx="4725257" cy="79208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solidFill>
                  <a:srgbClr val="FF0000"/>
                </a:solidFill>
              </a:rPr>
              <a:t>；</a:t>
            </a:r>
            <a:r>
              <a:rPr lang="zh-CN" altLang="en-US" b="1" dirty="0" smtClean="0"/>
              <a:t>用来分隔</a:t>
            </a:r>
            <a:r>
              <a:rPr lang="en-US" altLang="zh-CN" b="1" dirty="0" smtClean="0"/>
              <a:t>API signature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830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5518" y="255957"/>
            <a:ext cx="5616575" cy="576262"/>
          </a:xfrm>
        </p:spPr>
        <p:txBody>
          <a:bodyPr/>
          <a:lstStyle/>
          <a:p>
            <a:r>
              <a:rPr lang="en-US" altLang="zh-CN" dirty="0" smtClean="0"/>
              <a:t>Swift </a:t>
            </a:r>
            <a:r>
              <a:rPr lang="zh-CN" altLang="en-US" dirty="0" smtClean="0"/>
              <a:t>方法</a:t>
            </a:r>
            <a:r>
              <a:rPr lang="zh-CN" altLang="en-US" dirty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142287" cy="676875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     *input : 3</a:t>
            </a:r>
            <a:br>
              <a:rPr lang="en-US" altLang="zh-CN" sz="1600" dirty="0"/>
            </a:br>
            <a:r>
              <a:rPr lang="en-US" altLang="zh-CN" sz="1600" dirty="0"/>
              <a:t>     *class0 class0="hello"</a:t>
            </a:r>
            <a:br>
              <a:rPr lang="en-US" altLang="zh-CN" sz="1600" dirty="0"/>
            </a:br>
            <a:r>
              <a:rPr lang="en-US" altLang="zh-CN" sz="1600" dirty="0"/>
              <a:t>     *through </a:t>
            </a:r>
            <a:r>
              <a:rPr lang="en-US" altLang="zh-CN" sz="1600" dirty="0" err="1"/>
              <a:t>String.Index$through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     *element element="e"</a:t>
            </a:r>
            <a:br>
              <a:rPr lang="en-US" altLang="zh-CN" sz="1600" dirty="0"/>
            </a:br>
            <a:r>
              <a:rPr lang="en-US" altLang="zh-CN" sz="1600" dirty="0"/>
              <a:t>     *</a:t>
            </a:r>
            <a:r>
              <a:rPr lang="en-US" altLang="zh-CN" sz="1600" dirty="0" err="1"/>
              <a:t>ouput</a:t>
            </a:r>
            <a:r>
              <a:rPr lang="en-US" altLang="zh-CN" sz="1600" dirty="0"/>
              <a:t> : 2</a:t>
            </a:r>
            <a:br>
              <a:rPr lang="en-US" altLang="zh-CN" sz="1600" dirty="0"/>
            </a:br>
            <a:r>
              <a:rPr lang="en-US" altLang="zh-CN" sz="1600" dirty="0"/>
              <a:t>     *ret0 ret0="</a:t>
            </a:r>
            <a:r>
              <a:rPr lang="en-US" altLang="zh-CN" sz="1600" dirty="0" err="1"/>
              <a:t>hel</a:t>
            </a:r>
            <a:r>
              <a:rPr lang="en-US" altLang="zh-CN" sz="1600" dirty="0"/>
              <a:t>"</a:t>
            </a:r>
            <a:br>
              <a:rPr lang="en-US" altLang="zh-CN" sz="1600" dirty="0"/>
            </a:br>
            <a:r>
              <a:rPr lang="en-US" altLang="zh-CN" sz="1600" dirty="0"/>
              <a:t>     *ret1 String.Index$ret1</a:t>
            </a:r>
            <a:br>
              <a:rPr lang="en-US" altLang="zh-CN" sz="1600" dirty="0"/>
            </a:br>
            <a:r>
              <a:rPr lang="en-US" altLang="zh-CN" sz="1600" dirty="0"/>
              <a:t>     *</a:t>
            </a:r>
            <a:r>
              <a:rPr lang="en-US" altLang="zh-CN" sz="1600" dirty="0" err="1"/>
              <a:t>String.Index$through</a:t>
            </a:r>
            <a:r>
              <a:rPr lang="en-US" altLang="zh-CN" sz="1600" b="1" dirty="0" err="1">
                <a:solidFill>
                  <a:srgbClr val="FF0000"/>
                </a:solidFill>
              </a:rPr>
              <a:t>-</a:t>
            </a:r>
            <a:r>
              <a:rPr lang="en-US" altLang="zh-CN" sz="1600" dirty="0" err="1"/>
              <a:t>String$index</a:t>
            </a:r>
            <a:r>
              <a:rPr lang="en-US" altLang="zh-CN" sz="1600" dirty="0"/>
              <a:t>(_ i: </a:t>
            </a:r>
            <a:r>
              <a:rPr lang="en-US" altLang="zh-CN" sz="1600" dirty="0" err="1"/>
              <a:t>String.Index</a:t>
            </a:r>
            <a:r>
              <a:rPr lang="en-US" altLang="zh-CN" sz="1600" dirty="0"/>
              <a:t>, </a:t>
            </a:r>
            <a:r>
              <a:rPr lang="en-US" altLang="zh-CN" sz="1600" dirty="0" err="1"/>
              <a:t>offsetBy</a:t>
            </a:r>
            <a:r>
              <a:rPr lang="en-US" altLang="zh-CN" sz="1600" dirty="0"/>
              <a:t> n: </a:t>
            </a:r>
            <a:r>
              <a:rPr lang="en-US" altLang="zh-CN" sz="1600" dirty="0" err="1"/>
              <a:t>String.IndexDistance</a:t>
            </a:r>
            <a:r>
              <a:rPr lang="en-US" altLang="zh-CN" sz="1600" dirty="0"/>
              <a:t>) </a:t>
            </a:r>
            <a:r>
              <a:rPr lang="en-US" altLang="zh-CN" sz="1600" b="1" dirty="0">
                <a:solidFill>
                  <a:srgbClr val="FF0000"/>
                </a:solidFill>
              </a:rPr>
              <a:t>&amp; </a:t>
            </a:r>
            <a:r>
              <a:rPr lang="en-US" altLang="zh-CN" sz="1600" dirty="0" err="1"/>
              <a:t>String.Index</a:t>
            </a:r>
            <a:r>
              <a:rPr lang="en-US" altLang="zh-CN" sz="1600" dirty="0"/>
              <a:t>=</a:t>
            </a:r>
            <a:r>
              <a:rPr lang="en-US" altLang="zh-CN" sz="1600" dirty="0" err="1"/>
              <a:t>String$startIndex;offsetBy</a:t>
            </a:r>
            <a:r>
              <a:rPr lang="en-US" altLang="zh-CN" sz="1600" dirty="0"/>
              <a:t>=2 &amp; https://</a:t>
            </a:r>
            <a:r>
              <a:rPr lang="en-US" altLang="zh-CN" sz="1600" dirty="0" smtClean="0"/>
              <a:t>stackoverflow.com/questions/32967445/how-to-check-what-a-string-starts-with-prefix-or-ends-with-suffix-in-swift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     */</a:t>
            </a:r>
            <a:br>
              <a:rPr lang="en-US" altLang="zh-CN" sz="1600" dirty="0"/>
            </a:br>
            <a:r>
              <a:rPr lang="en-US" altLang="zh-CN" sz="1600" dirty="0"/>
              <a:t>    static </a:t>
            </a:r>
            <a:r>
              <a:rPr lang="en-US" altLang="zh-CN" sz="1600" dirty="0" err="1"/>
              <a:t>func</a:t>
            </a:r>
            <a:r>
              <a:rPr lang="en-US" altLang="zh-CN" sz="1600" dirty="0"/>
              <a:t> prefix_lastIndex0(){</a:t>
            </a:r>
            <a:br>
              <a:rPr lang="en-US" altLang="zh-CN" sz="1600" dirty="0"/>
            </a:br>
            <a:r>
              <a:rPr lang="en-US" altLang="zh-CN" sz="1600" dirty="0"/>
              <a:t>        print("&gt;&gt;&gt;&gt;&gt;&gt;&gt;&gt;")</a:t>
            </a:r>
            <a:br>
              <a:rPr lang="en-US" altLang="zh-CN" sz="1600" dirty="0"/>
            </a:br>
            <a:r>
              <a:rPr lang="en-US" altLang="zh-CN" sz="1600" dirty="0"/>
              <a:t>        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 class0="hello"</a:t>
            </a:r>
            <a:br>
              <a:rPr lang="en-US" altLang="zh-CN" sz="1600" dirty="0"/>
            </a:br>
            <a:r>
              <a:rPr lang="en-US" altLang="zh-CN" sz="1600" dirty="0"/>
              <a:t>        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 through=class0.index(class0.startIndex, </a:t>
            </a:r>
            <a:r>
              <a:rPr lang="en-US" altLang="zh-CN" sz="1600" dirty="0" err="1"/>
              <a:t>offsetBy</a:t>
            </a:r>
            <a:r>
              <a:rPr lang="en-US" altLang="zh-CN" sz="1600" dirty="0"/>
              <a:t>: 2)</a:t>
            </a:r>
            <a:br>
              <a:rPr lang="en-US" altLang="zh-CN" sz="1600" dirty="0"/>
            </a:br>
            <a:r>
              <a:rPr lang="en-US" altLang="zh-CN" sz="1600" dirty="0"/>
              <a:t>        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 ret0=class0.prefix(through: through)</a:t>
            </a:r>
            <a:br>
              <a:rPr lang="en-US" altLang="zh-CN" sz="1600" dirty="0"/>
            </a:br>
            <a:r>
              <a:rPr lang="en-US" altLang="zh-CN" sz="1600" dirty="0"/>
              <a:t>        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 class1=String(ret0)</a:t>
            </a:r>
            <a:br>
              <a:rPr lang="en-US" altLang="zh-CN" sz="1600" dirty="0"/>
            </a:br>
            <a:r>
              <a:rPr lang="en-US" altLang="zh-CN" sz="1600" dirty="0"/>
              <a:t>        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 ret1=class1.lastIndex(of: "e")</a:t>
            </a:r>
            <a:br>
              <a:rPr lang="en-US" altLang="zh-CN" sz="1600" dirty="0"/>
            </a:br>
            <a:r>
              <a:rPr lang="en-US" altLang="zh-CN" sz="1600" dirty="0"/>
              <a:t>        assert(class1=="</a:t>
            </a:r>
            <a:r>
              <a:rPr lang="en-US" altLang="zh-CN" sz="1600" dirty="0" err="1"/>
              <a:t>hel</a:t>
            </a:r>
            <a:r>
              <a:rPr lang="en-US" altLang="zh-CN" sz="1600" dirty="0"/>
              <a:t>")</a:t>
            </a:r>
            <a:br>
              <a:rPr lang="en-US" altLang="zh-CN" sz="1600" dirty="0"/>
            </a:br>
            <a:r>
              <a:rPr lang="en-US" altLang="zh-CN" sz="1600" dirty="0"/>
              <a:t>        assert(class1[ret1!]=="e</a:t>
            </a:r>
            <a:r>
              <a:rPr lang="en-US" altLang="zh-CN" sz="1600" dirty="0" smtClean="0"/>
              <a:t>")</a:t>
            </a:r>
            <a:br>
              <a:rPr lang="en-US" altLang="zh-CN" sz="1600" dirty="0" smtClean="0"/>
            </a:br>
            <a:r>
              <a:rPr lang="en-US" altLang="zh-CN" sz="1600" dirty="0" smtClean="0"/>
              <a:t>    }</a:t>
            </a:r>
            <a:endParaRPr lang="zh-CN" altLang="en-US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A09497-9383-4675-91C2-0EF2947A2CA4}" type="datetime1">
              <a:rPr lang="zh-CN" altLang="en-US" smtClean="0"/>
              <a:pPr>
                <a:defRPr/>
              </a:pPr>
              <a:t>2019/11/8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29690-B373-4D9F-9587-535C4AB4C40C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0473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参考的链接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 API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developer.android.com/reference/packages</a:t>
            </a:r>
            <a:endParaRPr lang="en-US" altLang="zh-CN" dirty="0" smtClean="0"/>
          </a:p>
          <a:p>
            <a:r>
              <a:rPr lang="en-US" altLang="zh-CN" dirty="0" smtClean="0"/>
              <a:t>Swift API 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https://developer.apple.com/documentation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zh-CN" altLang="en-US" dirty="0" smtClean="0"/>
              <a:t>博客，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stack overflow</a:t>
            </a:r>
            <a:r>
              <a:rPr lang="zh-CN" altLang="en-US" dirty="0"/>
              <a:t> 。。。。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A09497-9383-4675-91C2-0EF2947A2CA4}" type="datetime1">
              <a:rPr lang="zh-CN" altLang="en-US" smtClean="0"/>
              <a:pPr>
                <a:defRPr/>
              </a:pPr>
              <a:t>2019/11/8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29690-B373-4D9F-9587-535C4AB4C40C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325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59832" y="3068960"/>
            <a:ext cx="4320480" cy="7200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4800" b="1" dirty="0" smtClean="0"/>
              <a:t>谢谢大家</a:t>
            </a:r>
            <a:r>
              <a:rPr lang="en-US" altLang="zh-CN" sz="4800" b="1" dirty="0" smtClean="0"/>
              <a:t>!</a:t>
            </a:r>
            <a:endParaRPr lang="zh-CN" altLang="en-US" sz="48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A09497-9383-4675-91C2-0EF2947A2CA4}" type="datetime1">
              <a:rPr lang="zh-CN" altLang="en-US" smtClean="0"/>
              <a:pPr>
                <a:defRPr/>
              </a:pPr>
              <a:t>2019/11/8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29690-B373-4D9F-9587-535C4AB4C40C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06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2"/>
    </mc:Choice>
    <mc:Fallback xmlns="">
      <p:transition spd="slow" advTm="233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寻找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映射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给定一个</a:t>
            </a:r>
            <a:r>
              <a:rPr lang="en-US" altLang="zh-CN" dirty="0" smtClean="0"/>
              <a:t>Java API   </a:t>
            </a:r>
            <a:r>
              <a:rPr lang="zh-CN" altLang="en-US" dirty="0" smtClean="0"/>
              <a:t>，找出在</a:t>
            </a:r>
            <a:r>
              <a:rPr lang="en-US" altLang="zh-CN" dirty="0" smtClean="0"/>
              <a:t>Swift</a:t>
            </a:r>
            <a:r>
              <a:rPr lang="zh-CN" altLang="en-US" dirty="0" smtClean="0"/>
              <a:t>中实现了与之相同功能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序列 </a:t>
            </a:r>
            <a:r>
              <a:rPr lang="zh-CN" altLang="en-US" dirty="0" smtClean="0"/>
              <a:t>      （</a:t>
            </a:r>
            <a:r>
              <a:rPr lang="zh-CN" altLang="en-US" dirty="0" smtClean="0"/>
              <a:t>可能存在一对一也可能存在一对多的映射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如果不存在映射给出理由（文字解释，有用链接，示例代码等均可）</a:t>
            </a:r>
            <a:endParaRPr lang="en-US" altLang="zh-CN" dirty="0" smtClean="0"/>
          </a:p>
          <a:p>
            <a:r>
              <a:rPr lang="zh-CN" altLang="en-US" dirty="0" smtClean="0"/>
              <a:t>编写示例代码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对于存在的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映射关系，分别在相同的测试用例下编写可运行的代码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A09497-9383-4675-91C2-0EF2947A2CA4}" type="datetime1">
              <a:rPr lang="zh-CN" altLang="en-US" smtClean="0"/>
              <a:pPr>
                <a:defRPr/>
              </a:pPr>
              <a:t>2019/11/8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29690-B373-4D9F-9587-535C4AB4C40C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911" y="2098613"/>
            <a:ext cx="2190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418970"/>
            <a:ext cx="2762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226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提交作业说明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/>
              <a:t>se_homework</a:t>
            </a:r>
            <a:r>
              <a:rPr lang="en-US" altLang="zh-CN" dirty="0"/>
              <a:t>_</a:t>
            </a:r>
            <a:r>
              <a:rPr lang="zh-CN" altLang="en-US" dirty="0"/>
              <a:t>作业安排</a:t>
            </a:r>
            <a:r>
              <a:rPr lang="en-US" altLang="zh-CN" dirty="0"/>
              <a:t>.</a:t>
            </a:r>
            <a:r>
              <a:rPr lang="en-US" altLang="zh-CN" dirty="0" err="1" smtClean="0"/>
              <a:t>xlsx</a:t>
            </a:r>
            <a:r>
              <a:rPr lang="zh-CN" altLang="en-US" dirty="0" smtClean="0"/>
              <a:t>中分配了每一个人要做的任务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all_api_map_benchmark.xlsx</a:t>
            </a:r>
            <a:r>
              <a:rPr lang="zh-CN" altLang="en-US" dirty="0" smtClean="0"/>
              <a:t>中做自己的任务</a:t>
            </a:r>
            <a:endParaRPr lang="en-US" altLang="zh-CN" dirty="0" smtClean="0"/>
          </a:p>
          <a:p>
            <a:r>
              <a:rPr lang="zh-CN" altLang="en-US" dirty="0" smtClean="0"/>
              <a:t>提交示例代码</a:t>
            </a:r>
            <a:r>
              <a:rPr lang="zh-CN" altLang="en-US" dirty="0"/>
              <a:t>到</a:t>
            </a: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命名规则：学号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Github</a:t>
            </a:r>
            <a:r>
              <a:rPr lang="zh-CN" altLang="en-US" dirty="0" smtClean="0"/>
              <a:t>地址</a:t>
            </a:r>
            <a:r>
              <a:rPr lang="zh-CN" altLang="en-US" dirty="0" smtClean="0"/>
              <a:t>：</a:t>
            </a:r>
            <a:r>
              <a:rPr lang="en-US" altLang="zh-CN" dirty="0"/>
              <a:t>https://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zjzh</a:t>
            </a:r>
            <a:r>
              <a:rPr lang="en-US" altLang="zh-CN" dirty="0"/>
              <a:t>/</a:t>
            </a:r>
            <a:r>
              <a:rPr lang="en-US" altLang="zh-CN" dirty="0" err="1"/>
              <a:t>sehomework</a:t>
            </a:r>
            <a:endParaRPr lang="en-US" altLang="zh-CN" dirty="0" smtClean="0"/>
          </a:p>
          <a:p>
            <a:r>
              <a:rPr lang="zh-CN" altLang="en-US" dirty="0" smtClean="0"/>
              <a:t>认真做</a:t>
            </a:r>
            <a:endParaRPr lang="en-US" altLang="zh-CN" dirty="0" smtClean="0"/>
          </a:p>
          <a:p>
            <a:pPr marL="449262" lvl="1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A09497-9383-4675-91C2-0EF2947A2CA4}" type="datetime1">
              <a:rPr lang="zh-CN" altLang="en-US" smtClean="0"/>
              <a:pPr>
                <a:defRPr/>
              </a:pPr>
              <a:t>2019/11/8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29690-B373-4D9F-9587-535C4AB4C40C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486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41110"/>
            <a:ext cx="8142287" cy="4392612"/>
          </a:xfrm>
        </p:spPr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映射                 满足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个条件：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映射的形参代表相同的实体；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 </a:t>
            </a:r>
            <a:r>
              <a:rPr lang="zh-CN" altLang="en-US" dirty="0" smtClean="0"/>
              <a:t>和     实现了同一功能；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   和       的输出代表相同的实体，并且形参的最终状态相同。</a:t>
            </a:r>
            <a:endParaRPr lang="en-US" altLang="zh-CN" dirty="0" smtClean="0"/>
          </a:p>
          <a:p>
            <a:r>
              <a:rPr lang="zh-CN" altLang="en-US" dirty="0" smtClean="0"/>
              <a:t>形参绑定</a:t>
            </a:r>
            <a:endParaRPr lang="en-US" altLang="zh-CN" dirty="0"/>
          </a:p>
          <a:p>
            <a:pPr lvl="1"/>
            <a:r>
              <a:rPr lang="en-US" altLang="zh-CN" dirty="0" smtClean="0"/>
              <a:t>             </a:t>
            </a:r>
            <a:r>
              <a:rPr lang="zh-CN" altLang="en-US" dirty="0" smtClean="0"/>
              <a:t>的形参对应关系称为形参绑定。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A09497-9383-4675-91C2-0EF2947A2CA4}" type="datetime1">
              <a:rPr lang="zh-CN" altLang="en-US" smtClean="0"/>
              <a:pPr>
                <a:defRPr/>
              </a:pPr>
              <a:t>2019/11/8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29690-B373-4D9F-9587-535C4AB4C40C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14474"/>
            <a:ext cx="13716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966" y="2132856"/>
            <a:ext cx="2190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797" y="2161431"/>
            <a:ext cx="2762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125" y="2636912"/>
            <a:ext cx="2190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346" y="2532926"/>
            <a:ext cx="2762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560" y="3978771"/>
            <a:ext cx="13716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组合 11"/>
          <p:cNvGrpSpPr/>
          <p:nvPr/>
        </p:nvGrpSpPr>
        <p:grpSpPr>
          <a:xfrm>
            <a:off x="230132" y="4391547"/>
            <a:ext cx="5550482" cy="1584176"/>
            <a:chOff x="727981" y="2852936"/>
            <a:chExt cx="5550482" cy="1584176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799964" y="2852936"/>
              <a:ext cx="5400600" cy="504056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altLang="zh-CN" dirty="0"/>
                <a:t>Java API:  </a:t>
              </a:r>
              <a:r>
                <a:rPr lang="en-US" altLang="zh-CN" dirty="0" err="1">
                  <a:solidFill>
                    <a:srgbClr val="FF0000"/>
                  </a:solidFill>
                </a:rPr>
                <a:t>LinkedList</a:t>
              </a:r>
              <a:r>
                <a:rPr lang="en-US" altLang="zh-CN" dirty="0"/>
                <a:t> </a:t>
              </a:r>
              <a:r>
                <a:rPr lang="en-US" altLang="zh-CN" dirty="0" err="1"/>
                <a:t>boolean</a:t>
              </a:r>
              <a:r>
                <a:rPr lang="en-US" altLang="zh-CN" dirty="0"/>
                <a:t> remove(Object </a:t>
              </a:r>
              <a:r>
                <a:rPr lang="en-US" altLang="zh-CN" dirty="0">
                  <a:solidFill>
                    <a:srgbClr val="00B050"/>
                  </a:solidFill>
                </a:rPr>
                <a:t>o</a:t>
              </a:r>
              <a:r>
                <a:rPr lang="en-US" altLang="zh-CN" dirty="0"/>
                <a:t>)</a:t>
              </a:r>
              <a:endParaRPr lang="zh-CN" altLang="en-US" dirty="0"/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727981" y="3717032"/>
              <a:ext cx="5550482" cy="72008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/>
                <a:t>Swift API:  </a:t>
              </a:r>
              <a:r>
                <a:rPr lang="en-US" altLang="zh-CN" dirty="0">
                  <a:solidFill>
                    <a:srgbClr val="FF0000"/>
                  </a:solidFill>
                </a:rPr>
                <a:t>Array</a:t>
              </a:r>
              <a:r>
                <a:rPr lang="en-US" altLang="zh-CN" dirty="0"/>
                <a:t> </a:t>
              </a:r>
              <a:r>
                <a:rPr lang="en-US" altLang="zh-CN" dirty="0" err="1"/>
                <a:t>firstIndex</a:t>
              </a:r>
              <a:r>
                <a:rPr lang="en-US" altLang="zh-CN" dirty="0"/>
                <a:t>(of element: </a:t>
              </a:r>
              <a:r>
                <a:rPr lang="en-US" altLang="zh-CN" dirty="0">
                  <a:solidFill>
                    <a:srgbClr val="00B050"/>
                  </a:solidFill>
                </a:rPr>
                <a:t>Element</a:t>
              </a:r>
              <a:r>
                <a:rPr lang="en-US" altLang="zh-CN" dirty="0"/>
                <a:t>) -&gt; </a:t>
              </a:r>
              <a:r>
                <a:rPr lang="en-US" altLang="zh-CN" dirty="0" err="1"/>
                <a:t>Int</a:t>
              </a:r>
              <a:r>
                <a:rPr lang="en-US" altLang="zh-CN" dirty="0"/>
                <a:t>?;</a:t>
              </a:r>
            </a:p>
            <a:p>
              <a:r>
                <a:rPr lang="en-US" altLang="zh-CN" dirty="0"/>
                <a:t>                   </a:t>
              </a:r>
              <a:r>
                <a:rPr lang="en-US" altLang="zh-CN" dirty="0">
                  <a:solidFill>
                    <a:srgbClr val="FF0000"/>
                  </a:solidFill>
                </a:rPr>
                <a:t>Array</a:t>
              </a:r>
              <a:r>
                <a:rPr lang="en-US" altLang="zh-CN" dirty="0"/>
                <a:t> remove(at index: </a:t>
              </a:r>
              <a:r>
                <a:rPr lang="en-US" altLang="zh-CN" dirty="0" err="1"/>
                <a:t>Int</a:t>
              </a:r>
              <a:r>
                <a:rPr lang="en-US" altLang="zh-CN" dirty="0"/>
                <a:t>) -&gt; Element</a:t>
              </a:r>
              <a:endParaRPr lang="zh-CN" altLang="en-US" dirty="0"/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5" name="直接箭头连接符 14"/>
            <p:cNvCxnSpPr>
              <a:stCxn id="13" idx="2"/>
              <a:endCxn id="14" idx="0"/>
            </p:cNvCxnSpPr>
            <p:nvPr/>
          </p:nvCxnSpPr>
          <p:spPr bwMode="auto">
            <a:xfrm>
              <a:off x="3500264" y="3356992"/>
              <a:ext cx="2958" cy="36004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" name="TextBox 5"/>
          <p:cNvSpPr txBox="1"/>
          <p:nvPr/>
        </p:nvSpPr>
        <p:spPr>
          <a:xfrm>
            <a:off x="5831571" y="4547757"/>
            <a:ext cx="333985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位置矩阵</a:t>
            </a:r>
            <a:r>
              <a:rPr lang="zh-CN" altLang="en-US" dirty="0" smtClean="0"/>
              <a:t>：</a:t>
            </a:r>
            <a:r>
              <a:rPr lang="en-US" altLang="zh-CN" dirty="0" smtClean="0"/>
              <a:t>[[</a:t>
            </a:r>
            <a:r>
              <a:rPr lang="en-US" altLang="zh-CN" dirty="0"/>
              <a:t>0,2],[1]]</a:t>
            </a:r>
          </a:p>
          <a:p>
            <a:r>
              <a:rPr lang="zh-CN" altLang="en-US" b="1" dirty="0" smtClean="0"/>
              <a:t>可视化矩阵</a:t>
            </a:r>
            <a:r>
              <a:rPr lang="zh-CN" altLang="en-US" dirty="0" smtClean="0"/>
              <a:t>：</a:t>
            </a:r>
            <a:r>
              <a:rPr lang="en-US" altLang="zh-CN" dirty="0" smtClean="0"/>
              <a:t>[[</a:t>
            </a:r>
            <a:r>
              <a:rPr lang="en-US" altLang="zh-CN" dirty="0"/>
              <a:t>'</a:t>
            </a:r>
            <a:r>
              <a:rPr lang="en-US" altLang="zh-CN" dirty="0" err="1"/>
              <a:t>Array','Array</a:t>
            </a:r>
            <a:r>
              <a:rPr lang="en-US" altLang="zh-CN" dirty="0"/>
              <a:t>'],['Element</a:t>
            </a:r>
            <a:r>
              <a:rPr lang="en-US" altLang="zh-CN" dirty="0" smtClean="0"/>
              <a:t>']]</a:t>
            </a:r>
          </a:p>
          <a:p>
            <a:r>
              <a:rPr lang="zh-CN" altLang="en-US" sz="1600" dirty="0" smtClean="0"/>
              <a:t>其中矩阵的第</a:t>
            </a:r>
            <a:r>
              <a:rPr lang="en-US" altLang="zh-CN" sz="1600" dirty="0" smtClean="0"/>
              <a:t>i</a:t>
            </a:r>
            <a:r>
              <a:rPr lang="zh-CN" altLang="en-US" sz="1600" dirty="0" smtClean="0"/>
              <a:t>行代表</a:t>
            </a:r>
            <a:r>
              <a:rPr lang="en-US" altLang="zh-CN" sz="1600" dirty="0" smtClean="0"/>
              <a:t>Java</a:t>
            </a:r>
            <a:r>
              <a:rPr lang="zh-CN" altLang="en-US" sz="1600" dirty="0" smtClean="0"/>
              <a:t>的第</a:t>
            </a:r>
            <a:r>
              <a:rPr lang="en-US" altLang="zh-CN" sz="1600" dirty="0" smtClean="0"/>
              <a:t>i</a:t>
            </a:r>
            <a:r>
              <a:rPr lang="zh-CN" altLang="en-US" sz="1600" dirty="0" smtClean="0"/>
              <a:t>个形参对应到</a:t>
            </a:r>
            <a:r>
              <a:rPr lang="en-US" altLang="zh-CN" sz="1600" dirty="0" smtClean="0"/>
              <a:t>Swift</a:t>
            </a:r>
            <a:r>
              <a:rPr lang="zh-CN" altLang="en-US" sz="1600" dirty="0" smtClean="0"/>
              <a:t>的形参信息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3559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415926"/>
            <a:ext cx="6625356" cy="576262"/>
          </a:xfrm>
        </p:spPr>
        <p:txBody>
          <a:bodyPr/>
          <a:lstStyle/>
          <a:p>
            <a:r>
              <a:rPr lang="en-US" altLang="zh-CN" dirty="0" err="1"/>
              <a:t>all_api_map_benchmark.xlsx</a:t>
            </a:r>
            <a:r>
              <a:rPr lang="zh-CN" altLang="en-US" dirty="0" smtClean="0"/>
              <a:t>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第一列是</a:t>
            </a:r>
            <a:r>
              <a:rPr lang="en-US" altLang="zh-CN" dirty="0" smtClean="0"/>
              <a:t>Java API </a:t>
            </a:r>
          </a:p>
          <a:p>
            <a:pPr lvl="1"/>
            <a:r>
              <a:rPr lang="en-US" altLang="zh-CN" dirty="0" smtClean="0"/>
              <a:t>Signature,</a:t>
            </a:r>
            <a:r>
              <a:rPr lang="zh-CN" altLang="en-US" dirty="0" smtClean="0"/>
              <a:t>方法描述，返回值描述，形参描述</a:t>
            </a:r>
            <a:endParaRPr lang="en-US" altLang="zh-CN" dirty="0" smtClean="0"/>
          </a:p>
          <a:p>
            <a:r>
              <a:rPr lang="zh-CN" altLang="en-US" dirty="0" smtClean="0"/>
              <a:t>之后每一列是对应的</a:t>
            </a:r>
            <a:r>
              <a:rPr lang="en-US" altLang="zh-CN" dirty="0" smtClean="0"/>
              <a:t>Swift API</a:t>
            </a:r>
            <a:r>
              <a:rPr lang="zh-CN" altLang="en-US" dirty="0" smtClean="0"/>
              <a:t>映射</a:t>
            </a:r>
            <a:endParaRPr lang="en-US" altLang="zh-CN" dirty="0" smtClean="0"/>
          </a:p>
          <a:p>
            <a:pPr lvl="1"/>
            <a:r>
              <a:rPr lang="zh-CN" altLang="en-US" dirty="0"/>
              <a:t>第</a:t>
            </a:r>
            <a:r>
              <a:rPr lang="zh-CN" altLang="en-US" dirty="0" smtClean="0"/>
              <a:t>一行是</a:t>
            </a:r>
            <a:r>
              <a:rPr lang="en-US" altLang="zh-CN" dirty="0"/>
              <a:t>Signature,</a:t>
            </a:r>
            <a:r>
              <a:rPr lang="zh-CN" altLang="en-US" dirty="0"/>
              <a:t>方法描述，返回值描述，形参</a:t>
            </a:r>
            <a:r>
              <a:rPr lang="zh-CN" altLang="en-US" dirty="0" smtClean="0"/>
              <a:t>描述</a:t>
            </a:r>
            <a:endParaRPr lang="en-US" altLang="zh-CN" dirty="0" smtClean="0"/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行是标记是否为</a:t>
            </a:r>
            <a:r>
              <a:rPr lang="en-US" altLang="zh-CN" dirty="0" smtClean="0"/>
              <a:t>API </a:t>
            </a:r>
            <a:r>
              <a:rPr lang="zh-CN" altLang="en-US" dirty="0" smtClean="0"/>
              <a:t>映射以及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声明</a:t>
            </a:r>
            <a:endParaRPr lang="en-US" altLang="zh-CN" dirty="0" smtClean="0"/>
          </a:p>
          <a:p>
            <a:pPr lvl="1"/>
            <a:r>
              <a:rPr lang="zh-CN" altLang="en-US" dirty="0"/>
              <a:t>第三</a:t>
            </a:r>
            <a:r>
              <a:rPr lang="zh-CN" altLang="en-US" dirty="0" smtClean="0"/>
              <a:t>行是形参绑定关系</a:t>
            </a:r>
            <a:endParaRPr lang="en-US" altLang="zh-CN" dirty="0" smtClean="0"/>
          </a:p>
          <a:p>
            <a:pPr lvl="1"/>
            <a:r>
              <a:rPr lang="zh-CN" altLang="en-US" dirty="0"/>
              <a:t>第四</a:t>
            </a:r>
            <a:r>
              <a:rPr lang="zh-CN" altLang="en-US" dirty="0" smtClean="0"/>
              <a:t>行是示例代码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A09497-9383-4675-91C2-0EF2947A2CA4}" type="datetime1">
              <a:rPr lang="zh-CN" altLang="en-US" smtClean="0"/>
              <a:pPr>
                <a:defRPr/>
              </a:pPr>
              <a:t>2019/11/8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29690-B373-4D9F-9587-535C4AB4C40C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554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60686"/>
            <a:ext cx="8142287" cy="4392612"/>
          </a:xfrm>
        </p:spPr>
        <p:txBody>
          <a:bodyPr/>
          <a:lstStyle/>
          <a:p>
            <a:r>
              <a:rPr lang="zh-CN" altLang="en-US" dirty="0" smtClean="0"/>
              <a:t>对于一对多的</a:t>
            </a:r>
            <a:r>
              <a:rPr lang="en-US" altLang="zh-CN" dirty="0" smtClean="0"/>
              <a:t>Swift API</a:t>
            </a:r>
            <a:r>
              <a:rPr lang="zh-CN" altLang="en-US" dirty="0" smtClean="0"/>
              <a:t>序列</a:t>
            </a:r>
            <a:endParaRPr lang="en-US" altLang="zh-CN" dirty="0" smtClean="0"/>
          </a:p>
          <a:p>
            <a:pPr lvl="1"/>
            <a:r>
              <a:rPr lang="zh-CN" altLang="en-US" dirty="0"/>
              <a:t>每一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Swift API </a:t>
            </a:r>
            <a:r>
              <a:rPr lang="zh-CN" altLang="en-US" dirty="0" smtClean="0"/>
              <a:t>用“</a:t>
            </a:r>
            <a:r>
              <a:rPr lang="en-US" altLang="zh-CN" dirty="0" smtClean="0"/>
              <a:t>------------------\n</a:t>
            </a:r>
            <a:r>
              <a:rPr lang="zh-CN" altLang="en-US" dirty="0" smtClean="0"/>
              <a:t>”分隔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形参的拼接按序拼接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形参的映射关系</a:t>
            </a:r>
            <a:endParaRPr lang="en-US" altLang="zh-CN" dirty="0" smtClean="0"/>
          </a:p>
          <a:p>
            <a:pPr lvl="2"/>
            <a:r>
              <a:rPr lang="zh-CN" altLang="en-US" dirty="0"/>
              <a:t>第</a:t>
            </a:r>
            <a:r>
              <a:rPr lang="zh-CN" altLang="en-US" dirty="0" smtClean="0"/>
              <a:t>一行是位置的对应关系</a:t>
            </a:r>
            <a:endParaRPr lang="en-US" altLang="zh-CN" dirty="0" smtClean="0"/>
          </a:p>
          <a:p>
            <a:pPr lvl="2"/>
            <a:r>
              <a:rPr lang="zh-CN" altLang="en-US" dirty="0"/>
              <a:t>第二</a:t>
            </a:r>
            <a:r>
              <a:rPr lang="zh-CN" altLang="en-US" dirty="0" smtClean="0"/>
              <a:t>行是形参类型的对应关系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注意位置对应关系和形参类型的对应关系存在回车符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A09497-9383-4675-91C2-0EF2947A2CA4}" type="datetime1">
              <a:rPr lang="zh-CN" altLang="en-US" smtClean="0"/>
              <a:pPr>
                <a:defRPr/>
              </a:pPr>
              <a:t>2019/11/8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29690-B373-4D9F-9587-535C4AB4C40C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1470377" y="2564904"/>
            <a:ext cx="5550482" cy="1584176"/>
            <a:chOff x="1470377" y="2996952"/>
            <a:chExt cx="5550482" cy="1584176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1470377" y="2996952"/>
              <a:ext cx="5550482" cy="72008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/>
                <a:t>Swift API:  </a:t>
              </a:r>
              <a:r>
                <a:rPr lang="en-US" altLang="zh-CN" dirty="0">
                  <a:solidFill>
                    <a:srgbClr val="FF0000"/>
                  </a:solidFill>
                </a:rPr>
                <a:t>Array</a:t>
              </a:r>
              <a:r>
                <a:rPr lang="en-US" altLang="zh-CN" dirty="0"/>
                <a:t> </a:t>
              </a:r>
              <a:r>
                <a:rPr lang="en-US" altLang="zh-CN" dirty="0" err="1"/>
                <a:t>firstIndex</a:t>
              </a:r>
              <a:r>
                <a:rPr lang="en-US" altLang="zh-CN" dirty="0"/>
                <a:t>(of element: </a:t>
              </a:r>
              <a:r>
                <a:rPr lang="en-US" altLang="zh-CN" dirty="0">
                  <a:solidFill>
                    <a:srgbClr val="00B050"/>
                  </a:solidFill>
                </a:rPr>
                <a:t>Element</a:t>
              </a:r>
              <a:r>
                <a:rPr lang="en-US" altLang="zh-CN" dirty="0"/>
                <a:t>) -&gt; </a:t>
              </a:r>
              <a:r>
                <a:rPr lang="en-US" altLang="zh-CN" dirty="0" err="1"/>
                <a:t>Int</a:t>
              </a:r>
              <a:r>
                <a:rPr lang="en-US" altLang="zh-CN" dirty="0"/>
                <a:t>?;</a:t>
              </a:r>
            </a:p>
            <a:p>
              <a:r>
                <a:rPr lang="en-US" altLang="zh-CN" dirty="0"/>
                <a:t>                   </a:t>
              </a:r>
              <a:r>
                <a:rPr lang="en-US" altLang="zh-CN" dirty="0">
                  <a:solidFill>
                    <a:srgbClr val="FF0000"/>
                  </a:solidFill>
                </a:rPr>
                <a:t>Array</a:t>
              </a:r>
              <a:r>
                <a:rPr lang="en-US" altLang="zh-CN" dirty="0"/>
                <a:t> remove(at index: </a:t>
              </a:r>
              <a:r>
                <a:rPr lang="en-US" altLang="zh-CN" dirty="0" err="1"/>
                <a:t>Int</a:t>
              </a:r>
              <a:r>
                <a:rPr lang="en-US" altLang="zh-CN" dirty="0"/>
                <a:t>) -&gt; Element</a:t>
              </a:r>
              <a:endParaRPr lang="zh-CN" altLang="en-US" dirty="0"/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1470377" y="3861048"/>
              <a:ext cx="5550482" cy="72008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dirty="0" smtClean="0"/>
                <a:t>这里形参顺序变成了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Array </a:t>
              </a:r>
              <a:r>
                <a:rPr lang="en-US" altLang="zh-CN" dirty="0" smtClean="0">
                  <a:solidFill>
                    <a:srgbClr val="00B050"/>
                  </a:solidFill>
                </a:rPr>
                <a:t>Element 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Array </a:t>
              </a:r>
              <a:r>
                <a:rPr lang="en-US" altLang="zh-CN" dirty="0" err="1" smtClean="0"/>
                <a:t>Int</a:t>
              </a:r>
              <a:endParaRPr lang="en-US" altLang="zh-CN" dirty="0" smtClean="0"/>
            </a:p>
            <a:p>
              <a:r>
                <a: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形参的编号为 </a:t>
              </a: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0 1 2 3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67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7561460" cy="576262"/>
          </a:xfrm>
        </p:spPr>
        <p:txBody>
          <a:bodyPr/>
          <a:lstStyle/>
          <a:p>
            <a:r>
              <a:rPr lang="en-US" altLang="zh-CN" dirty="0" err="1" smtClean="0"/>
              <a:t>all_api_map_benchmark.xlsx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14962"/>
            <a:ext cx="8142287" cy="4392612"/>
          </a:xfrm>
        </p:spPr>
        <p:txBody>
          <a:bodyPr/>
          <a:lstStyle/>
          <a:p>
            <a:r>
              <a:rPr lang="zh-CN" altLang="en-US" dirty="0" smtClean="0"/>
              <a:t>对应的</a:t>
            </a:r>
            <a:r>
              <a:rPr lang="en-US" altLang="zh-CN" dirty="0" smtClean="0"/>
              <a:t>Swift API</a:t>
            </a:r>
            <a:r>
              <a:rPr lang="zh-CN" altLang="en-US" dirty="0" smtClean="0"/>
              <a:t>序列</a:t>
            </a:r>
            <a:endParaRPr lang="en-US" altLang="zh-CN" dirty="0" smtClean="0"/>
          </a:p>
          <a:p>
            <a:r>
              <a:rPr lang="zh-CN" altLang="en-US" dirty="0" smtClean="0"/>
              <a:t>形参绑定关系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A09497-9383-4675-91C2-0EF2947A2CA4}" type="datetime1">
              <a:rPr lang="zh-CN" altLang="en-US" smtClean="0"/>
              <a:pPr>
                <a:defRPr/>
              </a:pPr>
              <a:t>2019/11/8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29690-B373-4D9F-9587-535C4AB4C40C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grpSp>
        <p:nvGrpSpPr>
          <p:cNvPr id="21" name="组合 20"/>
          <p:cNvGrpSpPr/>
          <p:nvPr/>
        </p:nvGrpSpPr>
        <p:grpSpPr>
          <a:xfrm>
            <a:off x="352561" y="2060848"/>
            <a:ext cx="8606501" cy="4320480"/>
            <a:chOff x="254893" y="2030016"/>
            <a:chExt cx="8606501" cy="4320480"/>
          </a:xfrm>
        </p:grpSpPr>
        <p:grpSp>
          <p:nvGrpSpPr>
            <p:cNvPr id="20" name="组合 19"/>
            <p:cNvGrpSpPr/>
            <p:nvPr/>
          </p:nvGrpSpPr>
          <p:grpSpPr>
            <a:xfrm>
              <a:off x="637464" y="2030016"/>
              <a:ext cx="6322690" cy="4320480"/>
              <a:chOff x="637464" y="2030016"/>
              <a:chExt cx="6322690" cy="4320480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7504" y="2030016"/>
                <a:ext cx="596265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" name="左箭头 6"/>
              <p:cNvSpPr/>
              <p:nvPr/>
            </p:nvSpPr>
            <p:spPr bwMode="auto">
              <a:xfrm rot="16200000">
                <a:off x="1718502" y="5518920"/>
                <a:ext cx="240482" cy="45719"/>
              </a:xfrm>
              <a:prstGeom prst="leftArrow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 bwMode="auto">
              <a:xfrm>
                <a:off x="637464" y="5684930"/>
                <a:ext cx="2945782" cy="66556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 smtClean="0">
                    <a:solidFill>
                      <a:srgbClr val="FF0000"/>
                    </a:solidFill>
                  </a:rPr>
                  <a:t>String$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表示所属类名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algn="ctr" eaLnBrk="1" hangingPunct="1"/>
                <a:r>
                  <a:rPr lang="en-US" altLang="zh-CN" dirty="0" smtClean="0">
                    <a:solidFill>
                      <a:srgbClr val="FF0000"/>
                    </a:solidFill>
                  </a:rPr>
                  <a:t>Java API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声明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 bwMode="auto">
            <a:xfrm>
              <a:off x="6444208" y="3643081"/>
              <a:ext cx="2417186" cy="66556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altLang="zh-CN" dirty="0" smtClean="0">
                  <a:solidFill>
                    <a:srgbClr val="FF0000"/>
                  </a:solidFill>
                </a:rPr>
                <a:t>Row1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：是否是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API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映射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pPr eaLnBrk="1" hangingPunct="1"/>
              <a:r>
                <a:rPr lang="en-US" altLang="zh-CN" dirty="0" smtClean="0">
                  <a:solidFill>
                    <a:srgbClr val="FF0000"/>
                  </a:solidFill>
                </a:rPr>
                <a:t>Row2:Swift API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声明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10" name="右箭头 9"/>
            <p:cNvSpPr/>
            <p:nvPr/>
          </p:nvSpPr>
          <p:spPr bwMode="auto">
            <a:xfrm rot="19207687">
              <a:off x="5692643" y="4650390"/>
              <a:ext cx="1386790" cy="130872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6516216" y="5498596"/>
              <a:ext cx="2331164" cy="6667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altLang="zh-CN" dirty="0" smtClean="0">
                  <a:solidFill>
                    <a:srgbClr val="FF0000"/>
                  </a:solidFill>
                </a:rPr>
                <a:t>Row1</a:t>
              </a:r>
              <a:r>
                <a:rPr lang="zh-CN" altLang="en-US" dirty="0">
                  <a:solidFill>
                    <a:srgbClr val="FF0000"/>
                  </a:solidFill>
                </a:rPr>
                <a:t>： 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形参映射位置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pPr eaLnBrk="1" hangingPunct="1"/>
              <a:r>
                <a:rPr lang="en-US" altLang="zh-CN" dirty="0" smtClean="0">
                  <a:solidFill>
                    <a:srgbClr val="FF0000"/>
                  </a:solidFill>
                </a:rPr>
                <a:t>Row2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：形参映射类型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11" name="右箭头 10"/>
            <p:cNvSpPr/>
            <p:nvPr/>
          </p:nvSpPr>
          <p:spPr bwMode="auto">
            <a:xfrm>
              <a:off x="5783242" y="5812033"/>
              <a:ext cx="732974" cy="65239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6720871" y="2276872"/>
              <a:ext cx="1955585" cy="66556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altLang="zh-CN" dirty="0" smtClean="0">
                  <a:solidFill>
                    <a:srgbClr val="FF0000"/>
                  </a:solidFill>
                </a:rPr>
                <a:t>T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的自然语言描述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254893" y="2338090"/>
              <a:ext cx="860723" cy="1716891"/>
              <a:chOff x="-33139" y="2338090"/>
              <a:chExt cx="860723" cy="1716891"/>
            </a:xfrm>
          </p:grpSpPr>
          <p:sp>
            <p:nvSpPr>
              <p:cNvPr id="18" name="矩形 17"/>
              <p:cNvSpPr/>
              <p:nvPr/>
            </p:nvSpPr>
            <p:spPr bwMode="auto">
              <a:xfrm>
                <a:off x="-33139" y="2338090"/>
                <a:ext cx="683568" cy="17168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:r>
                  <a:rPr lang="en-US" altLang="zh-CN" dirty="0" smtClean="0">
                    <a:solidFill>
                      <a:srgbClr val="FF0000"/>
                    </a:solidFill>
                  </a:rPr>
                  <a:t>Java </a:t>
                </a:r>
              </a:p>
              <a:p>
                <a:pPr eaLnBrk="1" hangingPunct="1"/>
                <a:r>
                  <a:rPr lang="en-US" altLang="zh-CN" dirty="0" smtClean="0">
                    <a:solidFill>
                      <a:srgbClr val="FF0000"/>
                    </a:solidFill>
                  </a:rPr>
                  <a:t>API</a:t>
                </a:r>
              </a:p>
              <a:p>
                <a:pPr eaLnBrk="1" hangingPunct="1"/>
                <a:r>
                  <a:rPr lang="zh-CN" altLang="en-US" dirty="0" smtClean="0">
                    <a:solidFill>
                      <a:srgbClr val="FF0000"/>
                    </a:solidFill>
                  </a:rPr>
                  <a:t>自然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eaLnBrk="1" hangingPunct="1"/>
                <a:r>
                  <a:rPr lang="zh-CN" altLang="en-US" dirty="0" smtClean="0">
                    <a:solidFill>
                      <a:srgbClr val="FF0000"/>
                    </a:solidFill>
                  </a:rPr>
                  <a:t>语言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eaLnBrk="1" hangingPunct="1"/>
                <a:r>
                  <a:rPr lang="zh-CN" altLang="en-US" dirty="0" smtClean="0">
                    <a:solidFill>
                      <a:srgbClr val="FF0000"/>
                    </a:solidFill>
                  </a:rPr>
                  <a:t>描述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左箭头 12"/>
              <p:cNvSpPr/>
              <p:nvPr/>
            </p:nvSpPr>
            <p:spPr bwMode="auto">
              <a:xfrm>
                <a:off x="539552" y="2942438"/>
                <a:ext cx="288032" cy="45719"/>
              </a:xfrm>
              <a:prstGeom prst="leftArrow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1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6164" y="105982"/>
            <a:ext cx="7201420" cy="981075"/>
          </a:xfrm>
        </p:spPr>
        <p:txBody>
          <a:bodyPr/>
          <a:lstStyle/>
          <a:p>
            <a:r>
              <a:rPr lang="en-US" altLang="zh-CN" dirty="0" err="1" smtClean="0"/>
              <a:t>all_api_map_benchmark.xlsx</a:t>
            </a:r>
            <a:r>
              <a:rPr lang="zh-CN" altLang="en-US" dirty="0" smtClean="0"/>
              <a:t> </a:t>
            </a:r>
            <a:br>
              <a:rPr lang="zh-CN" altLang="en-US" dirty="0" smtClean="0"/>
            </a:br>
            <a:r>
              <a:rPr lang="zh-CN" altLang="en-US" dirty="0" smtClean="0"/>
              <a:t>一对多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A09497-9383-4675-91C2-0EF2947A2CA4}" type="datetime1">
              <a:rPr lang="zh-CN" altLang="en-US" smtClean="0"/>
              <a:pPr>
                <a:defRPr/>
              </a:pPr>
              <a:t>2019/11/8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29690-B373-4D9F-9587-535C4AB4C40C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23424"/>
            <a:ext cx="5067461" cy="567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圆角矩形 2"/>
          <p:cNvSpPr/>
          <p:nvPr/>
        </p:nvSpPr>
        <p:spPr bwMode="auto">
          <a:xfrm>
            <a:off x="6444208" y="5301208"/>
            <a:ext cx="2232248" cy="72008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分号分开每个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API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5796136" y="5733256"/>
            <a:ext cx="648072" cy="7200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6453737" y="2924944"/>
            <a:ext cx="2232248" cy="72008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dirty="0" smtClean="0">
                <a:solidFill>
                  <a:srgbClr val="FF0000"/>
                </a:solidFill>
              </a:rPr>
              <a:t>“------------------\n”</a:t>
            </a:r>
          </a:p>
          <a:p>
            <a:pPr algn="ctr" eaLnBrk="1" hangingPunct="1"/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分开每个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API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5805665" y="3212976"/>
            <a:ext cx="648072" cy="7200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9343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示例代码编写规则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代码</a:t>
            </a:r>
          </a:p>
          <a:p>
            <a:pPr lvl="1"/>
            <a:r>
              <a:rPr kumimoji="1" lang="zh-CN" altLang="en-US" dirty="0" smtClean="0"/>
              <a:t>类命名</a:t>
            </a:r>
          </a:p>
          <a:p>
            <a:pPr lvl="1"/>
            <a:r>
              <a:rPr kumimoji="1" lang="zh-CN" altLang="en-US" dirty="0" smtClean="0"/>
              <a:t>方法名命名</a:t>
            </a:r>
          </a:p>
          <a:p>
            <a:pPr lvl="1"/>
            <a:r>
              <a:rPr kumimoji="1" lang="zh-CN" altLang="en-US" dirty="0" smtClean="0"/>
              <a:t>方法体</a:t>
            </a:r>
          </a:p>
          <a:p>
            <a:r>
              <a:rPr kumimoji="1" lang="zh-CN" altLang="en-US" dirty="0" smtClean="0"/>
              <a:t>注释</a:t>
            </a:r>
          </a:p>
          <a:p>
            <a:pPr lvl="1"/>
            <a:r>
              <a:rPr kumimoji="1" lang="zh-CN" altLang="en-US" dirty="0" smtClean="0"/>
              <a:t>类注释</a:t>
            </a:r>
          </a:p>
          <a:p>
            <a:pPr lvl="1"/>
            <a:r>
              <a:rPr kumimoji="1" lang="zh-CN" altLang="en-US" dirty="0" smtClean="0"/>
              <a:t>方法注释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A09497-9383-4675-91C2-0EF2947A2CA4}" type="datetime1">
              <a:rPr lang="zh-CN" altLang="en-US" smtClean="0"/>
              <a:pPr>
                <a:defRPr/>
              </a:pPr>
              <a:t>2019/11/8</a:t>
            </a:fld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29690-B373-4D9F-9587-535C4AB4C40C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7809542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31653</TotalTime>
  <Words>889</Words>
  <Application>Microsoft Macintosh PowerPoint</Application>
  <PresentationFormat>全屏显示(4:3)</PresentationFormat>
  <Paragraphs>173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Times New Roman</vt:lpstr>
      <vt:lpstr>Wingdings</vt:lpstr>
      <vt:lpstr>宋体</vt:lpstr>
      <vt:lpstr>Arial</vt:lpstr>
      <vt:lpstr>自定义设计方案</vt:lpstr>
      <vt:lpstr>Axis</vt:lpstr>
      <vt:lpstr>实验任务</vt:lpstr>
      <vt:lpstr>任务 </vt:lpstr>
      <vt:lpstr>提交作业说明</vt:lpstr>
      <vt:lpstr>概念</vt:lpstr>
      <vt:lpstr>all_api_map_benchmark.xlsx解释</vt:lpstr>
      <vt:lpstr>特殊说明</vt:lpstr>
      <vt:lpstr>all_api_map_benchmark.xlsx例子</vt:lpstr>
      <vt:lpstr>all_api_map_benchmark.xlsx  一对多例子</vt:lpstr>
      <vt:lpstr>示例代码编写规则</vt:lpstr>
      <vt:lpstr>示例代码</vt:lpstr>
      <vt:lpstr>示例代码</vt:lpstr>
      <vt:lpstr>示例代码</vt:lpstr>
      <vt:lpstr>示例代码</vt:lpstr>
      <vt:lpstr>Java 类例子</vt:lpstr>
      <vt:lpstr>Java方法例子</vt:lpstr>
      <vt:lpstr>Swift 类例子</vt:lpstr>
      <vt:lpstr>Swift 方法例子</vt:lpstr>
      <vt:lpstr>参考的链接</vt:lpstr>
      <vt:lpstr>PowerPoint 演示文稿</vt:lpstr>
    </vt:vector>
  </TitlesOfParts>
  <Company>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HMM词性标注</dc:title>
  <dc:creator>HuangShujian</dc:creator>
  <cp:lastModifiedBy>Microsoft Office 用户</cp:lastModifiedBy>
  <cp:revision>1814</cp:revision>
  <cp:lastPrinted>2013-11-26T00:57:52Z</cp:lastPrinted>
  <dcterms:created xsi:type="dcterms:W3CDTF">2005-03-03T04:54:54Z</dcterms:created>
  <dcterms:modified xsi:type="dcterms:W3CDTF">2019-11-08T12:53:05Z</dcterms:modified>
</cp:coreProperties>
</file>