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4" r:id="rId7"/>
    <p:sldId id="265" r:id="rId8"/>
    <p:sldId id="259" r:id="rId9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1331"/>
    <a:srgbClr val="0B1B3F"/>
    <a:srgbClr val="3E1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35" d="100"/>
          <a:sy n="35" d="100"/>
        </p:scale>
        <p:origin x="1572" y="2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217C-9D78-4049-B280-D82AF1D989E9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9BC5-0473-4013-9EA3-84E496A30C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45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217C-9D78-4049-B280-D82AF1D989E9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9BC5-0473-4013-9EA3-84E496A30C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38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217C-9D78-4049-B280-D82AF1D989E9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9BC5-0473-4013-9EA3-84E496A30C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75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217C-9D78-4049-B280-D82AF1D989E9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9BC5-0473-4013-9EA3-84E496A30C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42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217C-9D78-4049-B280-D82AF1D989E9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9BC5-0473-4013-9EA3-84E496A30C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20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217C-9D78-4049-B280-D82AF1D989E9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9BC5-0473-4013-9EA3-84E496A30C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80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217C-9D78-4049-B280-D82AF1D989E9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9BC5-0473-4013-9EA3-84E496A30C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59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217C-9D78-4049-B280-D82AF1D989E9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9BC5-0473-4013-9EA3-84E496A30C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62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217C-9D78-4049-B280-D82AF1D989E9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9BC5-0473-4013-9EA3-84E496A30C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51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217C-9D78-4049-B280-D82AF1D989E9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9BC5-0473-4013-9EA3-84E496A30C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54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217C-9D78-4049-B280-D82AF1D989E9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9BC5-0473-4013-9EA3-84E496A30C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82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0217C-9D78-4049-B280-D82AF1D989E9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F9BC5-0473-4013-9EA3-84E496A30C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52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0C0DA02-D5C2-952F-3318-6094750FDA92}"/>
              </a:ext>
            </a:extLst>
          </p:cNvPr>
          <p:cNvSpPr/>
          <p:nvPr/>
        </p:nvSpPr>
        <p:spPr>
          <a:xfrm>
            <a:off x="0" y="0"/>
            <a:ext cx="9601200" cy="13799127"/>
          </a:xfrm>
          <a:prstGeom prst="rect">
            <a:avLst/>
          </a:prstGeom>
          <a:solidFill>
            <a:srgbClr val="0513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90F4E77-AFD7-C044-F683-A490A0346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9236"/>
            <a:ext cx="9601200" cy="1084118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D51909C-5479-0AF3-17C8-1C9343FE7C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7" y="10030691"/>
            <a:ext cx="2143125" cy="214312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DB70259-C46E-D87A-30B2-5C9637DFD88A}"/>
              </a:ext>
            </a:extLst>
          </p:cNvPr>
          <p:cNvSpPr txBox="1"/>
          <p:nvPr/>
        </p:nvSpPr>
        <p:spPr>
          <a:xfrm>
            <a:off x="-263236" y="291589"/>
            <a:ext cx="98644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rual" pitchFamily="2" charset="0"/>
                <a:ea typeface="Arual" pitchFamily="2" charset="0"/>
              </a:rPr>
              <a:t>O Império dos Códigos: Ascensão do Desenvolvedor</a:t>
            </a:r>
          </a:p>
        </p:txBody>
      </p:sp>
    </p:spTree>
    <p:extLst>
      <p:ext uri="{BB962C8B-B14F-4D97-AF65-F5344CB8AC3E}">
        <p14:creationId xmlns:p14="http://schemas.microsoft.com/office/powerpoint/2010/main" val="285437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0C0DA02-D5C2-952F-3318-6094750FDA92}"/>
              </a:ext>
            </a:extLst>
          </p:cNvPr>
          <p:cNvSpPr/>
          <p:nvPr/>
        </p:nvSpPr>
        <p:spPr>
          <a:xfrm>
            <a:off x="0" y="0"/>
            <a:ext cx="9601200" cy="13799127"/>
          </a:xfrm>
          <a:prstGeom prst="rect">
            <a:avLst/>
          </a:prstGeom>
          <a:solidFill>
            <a:srgbClr val="0513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95C51D0-6E4C-6F22-5237-64560F5D1D14}"/>
              </a:ext>
            </a:extLst>
          </p:cNvPr>
          <p:cNvSpPr txBox="1"/>
          <p:nvPr/>
        </p:nvSpPr>
        <p:spPr>
          <a:xfrm>
            <a:off x="281420" y="3015771"/>
            <a:ext cx="10580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Arual" pitchFamily="2" charset="0"/>
                <a:ea typeface="Arual" pitchFamily="2" charset="0"/>
              </a:rPr>
              <a:t>Seletores e Especificidade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A43A13-8AC2-33E1-C9CA-6A9DFDCB7E8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2003"/>
            <a:ext cx="1524000" cy="1524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8A178DD-8E7D-AFA1-F768-2DCC10A489AE}"/>
              </a:ext>
            </a:extLst>
          </p:cNvPr>
          <p:cNvSpPr txBox="1"/>
          <p:nvPr/>
        </p:nvSpPr>
        <p:spPr>
          <a:xfrm>
            <a:off x="2105892" y="1281216"/>
            <a:ext cx="10580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ual" pitchFamily="2" charset="0"/>
                <a:ea typeface="Arual" pitchFamily="2" charset="0"/>
              </a:rPr>
              <a:t>Cap: 01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DFE90E5-80F3-80F9-666C-AFF61930F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50217"/>
            <a:ext cx="9601200" cy="90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9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75C7D6B-5A51-9BCD-44F4-D9D9E3D905C0}"/>
              </a:ext>
            </a:extLst>
          </p:cNvPr>
          <p:cNvSpPr txBox="1"/>
          <p:nvPr/>
        </p:nvSpPr>
        <p:spPr>
          <a:xfrm>
            <a:off x="429491" y="287396"/>
            <a:ext cx="8742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Dominando Seletores e Especificidade no CSS: Um Guia para Iniciantes.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623387-3EC7-2553-3CE3-9B1CB19E8031}"/>
              </a:ext>
            </a:extLst>
          </p:cNvPr>
          <p:cNvSpPr txBox="1"/>
          <p:nvPr/>
        </p:nvSpPr>
        <p:spPr>
          <a:xfrm>
            <a:off x="429491" y="2296456"/>
            <a:ext cx="87422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1: Seletores Básicos</a:t>
            </a:r>
            <a:endParaRPr lang="pt-BR" sz="2800" dirty="0"/>
          </a:p>
          <a:p>
            <a:r>
              <a:rPr lang="pt-BR" sz="2800" dirty="0"/>
              <a:t>Para começar a estilizar suas páginas web, é essencial entender os diferentes tipos de seletores disponíveis no CSS. Vamos explorar os principais:</a:t>
            </a: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9E5FDA4-9B8B-59ED-A3A0-7810BE84D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1" y="8664952"/>
            <a:ext cx="803559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/>
              <a:t>Neste exemplo, todos os elementos &lt;p&gt; no documento terão uma fonte de 16 pixels e cor cinza escuro (#333).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2EB4106F-9CBD-5EEF-DE8A-31A4A37AE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2" y="4712711"/>
            <a:ext cx="8742217" cy="296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3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75C7D6B-5A51-9BCD-44F4-D9D9E3D905C0}"/>
              </a:ext>
            </a:extLst>
          </p:cNvPr>
          <p:cNvSpPr txBox="1"/>
          <p:nvPr/>
        </p:nvSpPr>
        <p:spPr>
          <a:xfrm>
            <a:off x="429491" y="287396"/>
            <a:ext cx="8742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Dominando Seletores e Especificidade no CSS: Um Guia para Iniciantes.</a:t>
            </a: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9E5FDA4-9B8B-59ED-A3A0-7810BE84D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0" y="1487725"/>
            <a:ext cx="80355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pt-BR" altLang="pt-BR" sz="2400" dirty="0"/>
              <a:t>Seletores de Classe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/>
              <a:t>Os seletores de classe permitem estilizar elementos que possuem uma classe específica.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71303A72-2B75-0290-4B95-0FE28CDF8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2" y="4018447"/>
            <a:ext cx="8742217" cy="2964244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582FCAED-9BB0-5361-C8A4-D546250B582F}"/>
              </a:ext>
            </a:extLst>
          </p:cNvPr>
          <p:cNvSpPr txBox="1"/>
          <p:nvPr/>
        </p:nvSpPr>
        <p:spPr>
          <a:xfrm>
            <a:off x="429491" y="7683985"/>
            <a:ext cx="87422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800" dirty="0"/>
              <a:t>Aqui, todos os elementos que possuem a classe `destaque` terão um fundo amarelo em texto negrito</a:t>
            </a:r>
          </a:p>
        </p:txBody>
      </p:sp>
    </p:spTree>
    <p:extLst>
      <p:ext uri="{BB962C8B-B14F-4D97-AF65-F5344CB8AC3E}">
        <p14:creationId xmlns:p14="http://schemas.microsoft.com/office/powerpoint/2010/main" val="367893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0C0DA02-D5C2-952F-3318-6094750FDA92}"/>
              </a:ext>
            </a:extLst>
          </p:cNvPr>
          <p:cNvSpPr/>
          <p:nvPr/>
        </p:nvSpPr>
        <p:spPr>
          <a:xfrm>
            <a:off x="0" y="0"/>
            <a:ext cx="9601200" cy="13799127"/>
          </a:xfrm>
          <a:prstGeom prst="rect">
            <a:avLst/>
          </a:prstGeom>
          <a:solidFill>
            <a:srgbClr val="0513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95C51D0-6E4C-6F22-5237-64560F5D1D14}"/>
              </a:ext>
            </a:extLst>
          </p:cNvPr>
          <p:cNvSpPr txBox="1"/>
          <p:nvPr/>
        </p:nvSpPr>
        <p:spPr>
          <a:xfrm>
            <a:off x="281420" y="3015771"/>
            <a:ext cx="10580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Arual" pitchFamily="2" charset="0"/>
                <a:ea typeface="Arual" pitchFamily="2" charset="0"/>
              </a:rPr>
              <a:t>Box Model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A43A13-8AC2-33E1-C9CA-6A9DFDCB7E8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2003"/>
            <a:ext cx="1524000" cy="1524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8A178DD-8E7D-AFA1-F768-2DCC10A489AE}"/>
              </a:ext>
            </a:extLst>
          </p:cNvPr>
          <p:cNvSpPr txBox="1"/>
          <p:nvPr/>
        </p:nvSpPr>
        <p:spPr>
          <a:xfrm>
            <a:off x="2105892" y="1281216"/>
            <a:ext cx="10580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ual" pitchFamily="2" charset="0"/>
                <a:ea typeface="Arual" pitchFamily="2" charset="0"/>
              </a:rPr>
              <a:t>Cap: 02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DFE90E5-80F3-80F9-666C-AFF61930F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50217"/>
            <a:ext cx="9601200" cy="90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9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75C7D6B-5A51-9BCD-44F4-D9D9E3D905C0}"/>
              </a:ext>
            </a:extLst>
          </p:cNvPr>
          <p:cNvSpPr txBox="1"/>
          <p:nvPr/>
        </p:nvSpPr>
        <p:spPr>
          <a:xfrm>
            <a:off x="429491" y="287396"/>
            <a:ext cx="87422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Dominando o Box Model do CSS: Fundamentos para Desenvolvedores Iniciantes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623387-3EC7-2553-3CE3-9B1CB19E8031}"/>
              </a:ext>
            </a:extLst>
          </p:cNvPr>
          <p:cNvSpPr txBox="1"/>
          <p:nvPr/>
        </p:nvSpPr>
        <p:spPr>
          <a:xfrm>
            <a:off x="429491" y="2296456"/>
            <a:ext cx="87422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1: </a:t>
            </a:r>
            <a:r>
              <a:rPr lang="pt-BR" sz="2800" dirty="0"/>
              <a:t>Box Model é um modelo de caixa fundamental no CSS que descreve como os elementos HTML são renderizados no navegador. Cada elemento é considerado como uma caixa retangular que possui margens, bordas, preenchimento (</a:t>
            </a:r>
            <a:r>
              <a:rPr lang="pt-BR" sz="2800" dirty="0" err="1"/>
              <a:t>padding</a:t>
            </a:r>
            <a:r>
              <a:rPr lang="pt-BR" sz="2800" dirty="0"/>
              <a:t>) e o próprio conteúdo.</a:t>
            </a:r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482A32-56F0-8C6F-8A04-7697FD67CC20}"/>
              </a:ext>
            </a:extLst>
          </p:cNvPr>
          <p:cNvSpPr txBox="1"/>
          <p:nvPr/>
        </p:nvSpPr>
        <p:spPr>
          <a:xfrm>
            <a:off x="429491" y="5008686"/>
            <a:ext cx="89361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Componentes do Box Model</a:t>
            </a:r>
          </a:p>
          <a:p>
            <a:r>
              <a:rPr lang="pt-BR" sz="2800" dirty="0"/>
              <a:t>Conteúdo (</a:t>
            </a:r>
            <a:r>
              <a:rPr lang="pt-BR" sz="2800" dirty="0" err="1"/>
              <a:t>Content</a:t>
            </a:r>
            <a:r>
              <a:rPr lang="pt-BR" sz="2800" dirty="0"/>
              <a:t>): Refere-se ao conteúdo real do elemento, como texto, imagens, etc.</a:t>
            </a:r>
          </a:p>
          <a:p>
            <a:r>
              <a:rPr lang="pt-BR" sz="2800" dirty="0"/>
              <a:t>Preenchimento (</a:t>
            </a:r>
            <a:r>
              <a:rPr lang="pt-BR" sz="2800" dirty="0" err="1"/>
              <a:t>Padding</a:t>
            </a:r>
            <a:r>
              <a:rPr lang="pt-BR" sz="2800" dirty="0"/>
              <a:t>): Espaço entre o conteúdo e a borda do elemento.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3B52C7C-943E-E38F-6A9F-FEDF36204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1" y="7512307"/>
            <a:ext cx="8243454" cy="1209844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2A6DA9F8-C844-4B9B-124F-5D32D2694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1" y="9274929"/>
            <a:ext cx="874221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/>
              <a:t>Neste exemplo, um preenchimento de 20 pixels é aplicado ao redor do conteúdo dentro do elemento com a classe .exemplo. </a:t>
            </a:r>
          </a:p>
        </p:txBody>
      </p:sp>
    </p:spTree>
    <p:extLst>
      <p:ext uri="{BB962C8B-B14F-4D97-AF65-F5344CB8AC3E}">
        <p14:creationId xmlns:p14="http://schemas.microsoft.com/office/powerpoint/2010/main" val="192722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75C7D6B-5A51-9BCD-44F4-D9D9E3D905C0}"/>
              </a:ext>
            </a:extLst>
          </p:cNvPr>
          <p:cNvSpPr txBox="1"/>
          <p:nvPr/>
        </p:nvSpPr>
        <p:spPr>
          <a:xfrm>
            <a:off x="429491" y="287396"/>
            <a:ext cx="8742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Dominando Seletores e Especificidade no CSS: Um Guia para Iniciantes.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1FB2852-0558-8467-5389-16A5377F0A50}"/>
              </a:ext>
            </a:extLst>
          </p:cNvPr>
          <p:cNvSpPr txBox="1"/>
          <p:nvPr/>
        </p:nvSpPr>
        <p:spPr>
          <a:xfrm>
            <a:off x="429491" y="1783589"/>
            <a:ext cx="89361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Borda (Border): Linha que envolve o conteúdo e o preenchimento do elemento.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1376B9-C8DC-6525-1858-289EA8D0C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0" y="3033560"/>
            <a:ext cx="8520545" cy="2167466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6C792BA5-5C9A-E177-FFBC-655DA0703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77310"/>
            <a:ext cx="893618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Aqui, uma borda de 1 pixel sólida cinza claro é adicionada ao redor do elemento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.exemplo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664A928-84AA-F21D-9357-EEAB807D5A12}"/>
              </a:ext>
            </a:extLst>
          </p:cNvPr>
          <p:cNvSpPr txBox="1"/>
          <p:nvPr/>
        </p:nvSpPr>
        <p:spPr>
          <a:xfrm>
            <a:off x="429490" y="6865296"/>
            <a:ext cx="8104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Margem (</a:t>
            </a:r>
            <a:r>
              <a:rPr lang="pt-BR" sz="2400" b="1" dirty="0" err="1"/>
              <a:t>Margin</a:t>
            </a:r>
            <a:r>
              <a:rPr lang="pt-BR" sz="2400" b="1" dirty="0"/>
              <a:t>)</a:t>
            </a:r>
            <a:r>
              <a:rPr lang="pt-BR" sz="2400" dirty="0"/>
              <a:t>: Espaço entre os elementos vizinhos.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3C856E4-E7A4-A715-3C71-CE0C1E8DE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89" y="7908652"/>
            <a:ext cx="8520545" cy="2236347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212AB807-F4E3-CAA9-5D60-3FFB16EAE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89" y="10602512"/>
            <a:ext cx="85205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uma margem de 10 pixels ao redor do elemento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.exemplo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separando-o de outros elementos ao redor. 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46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0C0DA02-D5C2-952F-3318-6094750FDA92}"/>
              </a:ext>
            </a:extLst>
          </p:cNvPr>
          <p:cNvSpPr/>
          <p:nvPr/>
        </p:nvSpPr>
        <p:spPr>
          <a:xfrm>
            <a:off x="0" y="0"/>
            <a:ext cx="9601200" cy="13799127"/>
          </a:xfrm>
          <a:prstGeom prst="rect">
            <a:avLst/>
          </a:prstGeom>
          <a:solidFill>
            <a:srgbClr val="0513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F100A5-14E0-CD27-9610-7441D04CB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2563"/>
            <a:ext cx="9601200" cy="1422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14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</TotalTime>
  <Words>323</Words>
  <Application>Microsoft Office PowerPoint</Application>
  <PresentationFormat>Papel A3 (297 x 420 mm)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Arual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De Lima Rodrigues</dc:creator>
  <cp:lastModifiedBy>Rodrigo De Lima Rodrigues</cp:lastModifiedBy>
  <cp:revision>1</cp:revision>
  <dcterms:created xsi:type="dcterms:W3CDTF">2024-06-29T00:06:22Z</dcterms:created>
  <dcterms:modified xsi:type="dcterms:W3CDTF">2024-06-29T01:19:33Z</dcterms:modified>
</cp:coreProperties>
</file>