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charts/chart1.xml" ContentType="application/vnd.openxmlformats-officedocument.drawingml.chart+xml"/>
  <Override PartName="/ppt/notesSlides/notesSlide11.xml" ContentType="application/vnd.openxmlformats-officedocument.presentationml.notesSlide+xml"/>
  <Override PartName="/ppt/slides/slide11.xml" ContentType="application/vnd.openxmlformats-officedocument.presentationml.slide+xml"/>
  <Override PartName="/ppt/charts/chart2.xml" ContentType="application/vnd.openxmlformats-officedocument.drawingml.chart+xml"/>
  <Override PartName="/ppt/notesSlides/notesSlide12.xml" ContentType="application/vnd.openxmlformats-officedocument.presentationml.notesSlide+xml"/>
  <Override PartName="/ppt/slides/slide12.xml" ContentType="application/vnd.openxmlformats-officedocument.presentationml.slide+xml"/>
  <Override PartName="/ppt/notesSlides/notesSlide13.xml" ContentType="application/vnd.openxmlformats-officedocument.presentationml.notesSlide+xml"/>
  <Override PartName="/ppt/slides/slide13.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2"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56" d="100"/>
          <a:sy n="56"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200" b="1" i="0" u="none" strike="noStrike" baseline="0">
                <a:solidFill>
                  <a:srgbClr val="000000"/>
                </a:solidFill>
                <a:latin typeface="Droid Sans"/>
                <a:ea typeface="Droid Sans"/>
                <a:cs typeface="Lucida Sans"/>
              </a:defRPr>
            </a:pPr>
            <a:r>
              <a:rPr lang="zh-CN" sz="1800" b="1" i="0" u="none" strike="noStrike" cap="all" baseline="0">
                <a:solidFill>
                  <a:srgbClr val="808080"/>
                </a:solidFill>
                <a:latin typeface="Droid Sans"/>
                <a:ea typeface="Droid Sans"/>
                <a:cs typeface="Lucida Sans"/>
              </a:rPr>
              <a:t>Salary</a:t>
            </a:r>
            <a:r>
              <a:rPr lang="zh-CN" sz="1800" b="1" i="0" u="none" strike="noStrike" cap="all" baseline="0">
                <a:solidFill>
                  <a:srgbClr val="808080"/>
                </a:solidFill>
                <a:latin typeface="Droid Sans"/>
                <a:ea typeface="Droid Sans"/>
                <a:cs typeface="Lucida Sans"/>
              </a:rPr>
              <a:t> Range analysis</a:t>
            </a:r>
          </a:p>
        </c:rich>
      </c:tx>
      <c:layout/>
      <c:overlay val="0"/>
      <c:spPr>
        <a:noFill/>
        <a:ln>
          <a:noFill/>
        </a:ln>
      </c:spPr>
    </c:title>
    <c:autoTitleDeleted val="1"/>
    <c:plotArea>
      <c:layout/>
      <c:barChart>
        <c:barDir val="col"/>
        <c:grouping val="clustered"/>
        <c:varyColors val="0"/>
        <c:ser>
          <c:idx val="0"/>
          <c:order val="0"/>
          <c:tx>
            <c:v>High</c:v>
          </c:tx>
          <c:spPr>
            <a:pattFill prst="narHorz">
              <a:fgClr>
                <a:srgbClr val="4F81BD"/>
              </a:fgClr>
              <a:bgClr>
                <a:srgbClr val="DAE5F2"/>
              </a:bgClr>
            </a:pattFill>
            <a:ln>
              <a:noFill/>
            </a:ln>
          </c:spPr>
          <c:invertIfNegative val="0"/>
          <c:dLbls>
            <c:showLegendKey val="0"/>
            <c:showVal val="0"/>
            <c:showCatName val="0"/>
            <c:showSerName val="0"/>
            <c:showPercent val="0"/>
            <c:showBubbleSize val="0"/>
            <c:showLeaderLines val="0"/>
          </c:dLbls>
          <c:cat>
            <c:strLit>
              <c:ptCount val="12"/>
              <c:pt idx="0">
                <c:v>Accounting</c:v>
              </c:pt>
              <c:pt idx="1">
                <c:v>Business Development</c:v>
              </c:pt>
              <c:pt idx="2">
                <c:v>Engineering</c:v>
              </c:pt>
              <c:pt idx="3">
                <c:v>Human Resources</c:v>
              </c:pt>
              <c:pt idx="4">
                <c:v>Legal</c:v>
              </c:pt>
              <c:pt idx="5">
                <c:v>Marketing</c:v>
              </c:pt>
              <c:pt idx="6">
                <c:v>Product Management</c:v>
              </c:pt>
              <c:pt idx="7">
                <c:v>Research and Development</c:v>
              </c:pt>
              <c:pt idx="8">
                <c:v>Sales</c:v>
              </c:pt>
              <c:pt idx="9">
                <c:v>Services</c:v>
              </c:pt>
              <c:pt idx="10">
                <c:v>Support</c:v>
              </c:pt>
              <c:pt idx="11">
                <c:v>Training</c:v>
              </c:pt>
            </c:strLit>
          </c:cat>
          <c:val>
            <c:numRef>
              <c:f/>
              <c:numCache>
                <c:formatCode>General</c:formatCode>
                <c:ptCount val="12"/>
                <c:pt idx="0">
                  <c:v>2.0</c:v>
                </c:pt>
                <c:pt idx="1">
                  <c:v>1.0</c:v>
                </c:pt>
                <c:pt idx="2">
                  <c:v>4.0</c:v>
                </c:pt>
                <c:pt idx="3">
                  <c:v>1.0</c:v>
                </c:pt>
                <c:pt idx="4">
                  <c:v>3.0</c:v>
                </c:pt>
                <c:pt idx="5">
                  <c:v>1.0</c:v>
                </c:pt>
                <c:pt idx="6">
                  <c:v>7.0</c:v>
                </c:pt>
                <c:pt idx="7">
                  <c:v>0.0</c:v>
                </c:pt>
                <c:pt idx="8">
                  <c:v>0.0</c:v>
                </c:pt>
                <c:pt idx="9">
                  <c:v>4.0</c:v>
                </c:pt>
                <c:pt idx="10">
                  <c:v>2.0</c:v>
                </c:pt>
                <c:pt idx="11">
                  <c:v>6.0</c:v>
                </c:pt>
              </c:numCache>
            </c:numRef>
          </c:val>
        </c:ser>
        <c:ser>
          <c:idx val="1"/>
          <c:order val="1"/>
          <c:tx>
            <c:v>Low</c:v>
          </c:tx>
          <c:spPr>
            <a:pattFill prst="narHorz">
              <a:fgClr>
                <a:srgbClr val="C0504D"/>
              </a:fgClr>
              <a:bgClr>
                <a:srgbClr val="F3DCDB"/>
              </a:bgClr>
            </a:pattFill>
            <a:ln>
              <a:noFill/>
            </a:ln>
          </c:spPr>
          <c:invertIfNegative val="0"/>
          <c:dLbls>
            <c:spPr>
              <a:noFill/>
              <a:ln>
                <a:noFill/>
              </a:ln>
            </c:spPr>
            <c:txPr>
              <a:bodyPr vert="horz"/>
              <a:lstStyle/>
              <a:p>
                <a:pPr>
                  <a:defRPr sz="900" b="0" i="0" u="none" strike="noStrike" baseline="0">
                    <a:solidFill>
                      <a:srgbClr val="404040"/>
                    </a:solidFill>
                    <a:latin typeface="Droid Sans"/>
                    <a:ea typeface="Droid Sans"/>
                    <a:cs typeface="Lucida Sans"/>
                  </a:defRPr>
                </a:pPr>
                <a:endParaRPr lang="zh-CN"/>
              </a:p>
            </c:txPr>
            <c:numFmt formatCode="General" sourceLinked="0"/>
            <c:showLegendKey val="0"/>
            <c:showVal val="1"/>
            <c:showCatName val="0"/>
            <c:showSerName val="0"/>
            <c:showPercent val="0"/>
            <c:showBubbleSize val="0"/>
            <c:showLeaderLines val="0"/>
          </c:dLbls>
          <c:cat>
            <c:strLit>
              <c:ptCount val="12"/>
              <c:pt idx="0">
                <c:v>Accounting</c:v>
              </c:pt>
              <c:pt idx="1">
                <c:v>Business Development</c:v>
              </c:pt>
              <c:pt idx="2">
                <c:v>Engineering</c:v>
              </c:pt>
              <c:pt idx="3">
                <c:v>Human Resources</c:v>
              </c:pt>
              <c:pt idx="4">
                <c:v>Legal</c:v>
              </c:pt>
              <c:pt idx="5">
                <c:v>Marketing</c:v>
              </c:pt>
              <c:pt idx="6">
                <c:v>Product Management</c:v>
              </c:pt>
              <c:pt idx="7">
                <c:v>Research and Development</c:v>
              </c:pt>
              <c:pt idx="8">
                <c:v>Sales</c:v>
              </c:pt>
              <c:pt idx="9">
                <c:v>Services</c:v>
              </c:pt>
              <c:pt idx="10">
                <c:v>Support</c:v>
              </c:pt>
              <c:pt idx="11">
                <c:v>Training</c:v>
              </c:pt>
            </c:strLit>
          </c:cat>
          <c:val>
            <c:numRef>
              <c:f/>
              <c:numCache>
                <c:formatCode>General</c:formatCode>
                <c:ptCount val="12"/>
                <c:pt idx="0">
                  <c:v>3.0</c:v>
                </c:pt>
                <c:pt idx="1">
                  <c:v>2.0</c:v>
                </c:pt>
                <c:pt idx="2">
                  <c:v>4.0</c:v>
                </c:pt>
                <c:pt idx="3">
                  <c:v>1.0</c:v>
                </c:pt>
                <c:pt idx="4">
                  <c:v>6.0</c:v>
                </c:pt>
                <c:pt idx="5">
                  <c:v>3.0</c:v>
                </c:pt>
                <c:pt idx="6">
                  <c:v>4.0</c:v>
                </c:pt>
                <c:pt idx="7">
                  <c:v>4.0</c:v>
                </c:pt>
                <c:pt idx="8">
                  <c:v>3.0</c:v>
                </c:pt>
                <c:pt idx="9">
                  <c:v>4.0</c:v>
                </c:pt>
                <c:pt idx="10">
                  <c:v>3.0</c:v>
                </c:pt>
                <c:pt idx="11">
                  <c:v>2.0</c:v>
                </c:pt>
              </c:numCache>
            </c:numRef>
          </c:val>
        </c:ser>
        <c:ser>
          <c:idx val="2"/>
          <c:order val="2"/>
          <c:tx>
            <c:v>Mid</c:v>
          </c:tx>
          <c:spPr>
            <a:pattFill prst="narHorz">
              <a:fgClr>
                <a:srgbClr val="9BBB59"/>
              </a:fgClr>
              <a:bgClr>
                <a:srgbClr val="EBF1DD"/>
              </a:bgClr>
            </a:pattFill>
            <a:ln>
              <a:noFill/>
            </a:ln>
          </c:spPr>
          <c:invertIfNegative val="0"/>
          <c:dLbls>
            <c:spPr>
              <a:noFill/>
              <a:ln>
                <a:noFill/>
              </a:ln>
            </c:spPr>
            <c:txPr>
              <a:bodyPr vert="horz"/>
              <a:lstStyle/>
              <a:p>
                <a:pPr>
                  <a:defRPr sz="900" b="0" i="0" u="none" strike="noStrike" baseline="0">
                    <a:solidFill>
                      <a:srgbClr val="404040"/>
                    </a:solidFill>
                    <a:latin typeface="Droid Sans"/>
                    <a:ea typeface="Droid Sans"/>
                    <a:cs typeface="Lucida Sans"/>
                  </a:defRPr>
                </a:pPr>
                <a:endParaRPr lang="zh-CN"/>
              </a:p>
            </c:txPr>
            <c:numFmt formatCode="General" sourceLinked="0"/>
            <c:showLegendKey val="0"/>
            <c:showVal val="1"/>
            <c:showCatName val="0"/>
            <c:showSerName val="0"/>
            <c:showPercent val="0"/>
            <c:showBubbleSize val="0"/>
            <c:showLeaderLines val="0"/>
          </c:dLbls>
          <c:cat>
            <c:strLit>
              <c:ptCount val="12"/>
              <c:pt idx="0">
                <c:v>Accounting</c:v>
              </c:pt>
              <c:pt idx="1">
                <c:v>Business Development</c:v>
              </c:pt>
              <c:pt idx="2">
                <c:v>Engineering</c:v>
              </c:pt>
              <c:pt idx="3">
                <c:v>Human Resources</c:v>
              </c:pt>
              <c:pt idx="4">
                <c:v>Legal</c:v>
              </c:pt>
              <c:pt idx="5">
                <c:v>Marketing</c:v>
              </c:pt>
              <c:pt idx="6">
                <c:v>Product Management</c:v>
              </c:pt>
              <c:pt idx="7">
                <c:v>Research and Development</c:v>
              </c:pt>
              <c:pt idx="8">
                <c:v>Sales</c:v>
              </c:pt>
              <c:pt idx="9">
                <c:v>Services</c:v>
              </c:pt>
              <c:pt idx="10">
                <c:v>Support</c:v>
              </c:pt>
              <c:pt idx="11">
                <c:v>Training</c:v>
              </c:pt>
            </c:strLit>
          </c:cat>
          <c:val>
            <c:numRef>
              <c:f/>
              <c:numCache>
                <c:formatCode>General</c:formatCode>
                <c:ptCount val="12"/>
                <c:pt idx="0">
                  <c:v>13.0</c:v>
                </c:pt>
                <c:pt idx="1">
                  <c:v>18.0</c:v>
                </c:pt>
                <c:pt idx="2">
                  <c:v>5.0</c:v>
                </c:pt>
                <c:pt idx="3">
                  <c:v>8.0</c:v>
                </c:pt>
                <c:pt idx="4">
                  <c:v>7.0</c:v>
                </c:pt>
                <c:pt idx="5">
                  <c:v>6.0</c:v>
                </c:pt>
                <c:pt idx="6">
                  <c:v>6.0</c:v>
                </c:pt>
                <c:pt idx="7">
                  <c:v>9.0</c:v>
                </c:pt>
                <c:pt idx="8">
                  <c:v>6.0</c:v>
                </c:pt>
                <c:pt idx="9">
                  <c:v>8.0</c:v>
                </c:pt>
                <c:pt idx="10">
                  <c:v>10.0</c:v>
                </c:pt>
                <c:pt idx="11">
                  <c:v>10.0</c:v>
                </c:pt>
              </c:numCache>
            </c:numRef>
          </c:val>
        </c:ser>
        <c:overlap val="-22"/>
        <c:gapWidth val="164"/>
        <c:axId val="0"/>
        <c:axId val="1"/>
      </c:barChart>
      <c:catAx>
        <c:axId val="0"/>
        <c:scaling>
          <c:orientation val="minMax"/>
        </c:scaling>
        <c:delete val="0"/>
        <c:axPos val="b"/>
        <c:numFmt formatCode="General" sourceLinked="0"/>
        <c:majorTickMark val="none"/>
        <c:minorTickMark val="none"/>
        <c:tickLblPos val="nextTo"/>
        <c:spPr>
          <a:ln w="12700">
            <a:solidFill>
              <a:srgbClr val="BFBFBF"/>
            </a:solidFill>
            <a:prstDash val="solid"/>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auto val="1"/>
        <c:lblOffset val="100"/>
        <c:lblAlgn val="ctr"/>
        <c:noMultiLvlLbl val="0"/>
        <c:crossAx val="1"/>
      </c:catAx>
      <c:valAx>
        <c:axId val="1"/>
        <c:scaling>
          <c:orientation val="minMax"/>
        </c:scaling>
        <c:delete val="0"/>
        <c:axPos val="l"/>
        <c:numFmt formatCode="General" sourceLinked="0"/>
        <c:majorTickMark val="none"/>
        <c:minorTickMark val="none"/>
        <c:tickLblPos val="nextTo"/>
        <c:spPr>
          <a:ln>
            <a:noFill/>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crossBetween val="between"/>
        <c:crossAx val="0"/>
      </c:valAx>
      <c:spPr>
        <a:noFill/>
        <a:ln>
          <a:noFill/>
        </a:ln>
      </c:spPr>
    </c:plotArea>
    <c:legend>
      <c:legendPos val="r"/>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noFill/>
    <a:ln>
      <a:noFill/>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b="0" i="0" u="none" strike="noStrike" baseline="0">
                <a:solidFill>
                  <a:srgbClr val="595959"/>
                </a:solidFill>
                <a:latin typeface="Droid Sans"/>
                <a:ea typeface="Droid Sans"/>
                <a:cs typeface="Lucida Sans"/>
              </a:defRPr>
            </a:pPr>
            <a:r>
              <a:rPr lang="zh-CN"/>
              <a:t>High</a:t>
            </a:r>
          </a:p>
        </c:rich>
      </c:tx>
      <c:layout/>
      <c:overlay val="0"/>
      <c:spPr>
        <a:noFill/>
        <a:ln>
          <a:noFill/>
        </a:ln>
      </c:spPr>
    </c:title>
    <c:autoTitleDeleted val="1"/>
    <c:view3D>
      <c:rotX val="30"/>
      <c:rotY val="0"/>
      <c:depthPercent val="100"/>
      <c:rAngAx val="0"/>
      <c:perspective val="0"/>
    </c:view3D>
    <c:floor>
      <c:thickness val="0"/>
      <c:spPr>
        <a:noFill/>
        <a:ln>
          <a:noFill/>
        </a:ln>
      </c:spPr>
    </c:floor>
    <c:sideWall>
      <c:thickness val="0"/>
      <c:spPr>
        <a:noFill/>
        <a:ln>
          <a:noFill/>
        </a:ln>
      </c:spPr>
    </c:sideWall>
    <c:backWall>
      <c:thickness val="0"/>
      <c:spPr>
        <a:noFill/>
        <a:ln>
          <a:noFill/>
        </a:ln>
      </c:spPr>
    </c:backWall>
    <c:plotArea>
      <c:layout/>
      <c:pie3DChart>
        <c:varyColors val="1"/>
        <c:ser>
          <c:idx val="0"/>
          <c:order val="0"/>
          <c:tx>
            <c:v>High</c:v>
          </c:tx>
          <c:dPt>
            <c:idx val="0"/>
            <c:bubble3D val="0"/>
            <c:spPr>
              <a:solidFill>
                <a:srgbClr val="4F81BD"/>
              </a:solidFill>
              <a:ln w="25400">
                <a:solidFill>
                  <a:srgbClr val="FFFFFF"/>
                </a:solidFill>
                <a:prstDash val="solid"/>
              </a:ln>
            </c:spPr>
          </c:dPt>
          <c:dPt>
            <c:idx val="1"/>
            <c:bubble3D val="0"/>
            <c:spPr>
              <a:solidFill>
                <a:srgbClr val="C0504D"/>
              </a:solidFill>
              <a:ln w="25400">
                <a:solidFill>
                  <a:srgbClr val="FFFFFF"/>
                </a:solidFill>
                <a:prstDash val="solid"/>
              </a:ln>
            </c:spPr>
          </c:dPt>
          <c:dPt>
            <c:idx val="2"/>
            <c:bubble3D val="0"/>
            <c:spPr>
              <a:solidFill>
                <a:srgbClr val="9BBB59"/>
              </a:solidFill>
              <a:ln w="25400">
                <a:solidFill>
                  <a:srgbClr val="FFFFFF"/>
                </a:solidFill>
                <a:prstDash val="solid"/>
              </a:ln>
            </c:spPr>
          </c:dPt>
          <c:dPt>
            <c:idx val="3"/>
            <c:bubble3D val="0"/>
            <c:spPr>
              <a:solidFill>
                <a:srgbClr val="8064A2"/>
              </a:solidFill>
              <a:ln w="25400">
                <a:solidFill>
                  <a:srgbClr val="FFFFFF"/>
                </a:solidFill>
                <a:prstDash val="solid"/>
              </a:ln>
            </c:spPr>
          </c:dPt>
          <c:dPt>
            <c:idx val="4"/>
            <c:bubble3D val="0"/>
            <c:spPr>
              <a:solidFill>
                <a:srgbClr val="4BACC6"/>
              </a:solidFill>
              <a:ln w="25400">
                <a:solidFill>
                  <a:srgbClr val="FFFFFF"/>
                </a:solidFill>
                <a:prstDash val="solid"/>
              </a:ln>
            </c:spPr>
          </c:dPt>
          <c:dPt>
            <c:idx val="5"/>
            <c:bubble3D val="0"/>
            <c:spPr>
              <a:solidFill>
                <a:srgbClr val="F79646"/>
              </a:solidFill>
              <a:ln w="25400">
                <a:solidFill>
                  <a:srgbClr val="FFFFFF"/>
                </a:solidFill>
                <a:prstDash val="solid"/>
              </a:ln>
            </c:spPr>
          </c:dPt>
          <c:dPt>
            <c:idx val="6"/>
            <c:bubble3D val="0"/>
            <c:spPr>
              <a:solidFill>
                <a:srgbClr val="2C4D74"/>
              </a:solidFill>
              <a:ln w="25400">
                <a:solidFill>
                  <a:srgbClr val="FFFFFF"/>
                </a:solidFill>
                <a:prstDash val="solid"/>
              </a:ln>
            </c:spPr>
          </c:dPt>
          <c:dPt>
            <c:idx val="7"/>
            <c:bubble3D val="0"/>
            <c:spPr>
              <a:solidFill>
                <a:srgbClr val="782C2A"/>
              </a:solidFill>
              <a:ln w="25400">
                <a:solidFill>
                  <a:srgbClr val="FFFFFF"/>
                </a:solidFill>
                <a:prstDash val="solid"/>
              </a:ln>
            </c:spPr>
          </c:dPt>
          <c:dPt>
            <c:idx val="8"/>
            <c:bubble3D val="0"/>
            <c:spPr>
              <a:solidFill>
                <a:srgbClr val="5D7430"/>
              </a:solidFill>
              <a:ln w="25400">
                <a:solidFill>
                  <a:srgbClr val="FFFFFF"/>
                </a:solidFill>
                <a:prstDash val="solid"/>
              </a:ln>
            </c:spPr>
          </c:dPt>
          <c:dPt>
            <c:idx val="9"/>
            <c:bubble3D val="0"/>
            <c:spPr>
              <a:solidFill>
                <a:srgbClr val="4C3A62"/>
              </a:solidFill>
              <a:ln w="25400">
                <a:solidFill>
                  <a:srgbClr val="FFFFFF"/>
                </a:solidFill>
                <a:prstDash val="solid"/>
              </a:ln>
            </c:spPr>
          </c:dPt>
          <c:dPt>
            <c:idx val="10"/>
            <c:bubble3D val="0"/>
            <c:spPr>
              <a:solidFill>
                <a:srgbClr val="286A7C"/>
              </a:solidFill>
              <a:ln w="25400">
                <a:solidFill>
                  <a:srgbClr val="FFFFFF"/>
                </a:solidFill>
                <a:prstDash val="solid"/>
              </a:ln>
            </c:spPr>
          </c:dPt>
          <c:dPt>
            <c:idx val="11"/>
            <c:bubble3D val="0"/>
            <c:spPr>
              <a:solidFill>
                <a:srgbClr val="B65708"/>
              </a:solidFill>
              <a:ln w="25400">
                <a:solidFill>
                  <a:srgbClr val="FFFFFF"/>
                </a:solidFill>
                <a:prstDash val="solid"/>
              </a:ln>
            </c:spPr>
          </c:dPt>
          <c:dLbls>
            <c:showLegendKey val="0"/>
            <c:showVal val="0"/>
            <c:showCatName val="0"/>
            <c:showSerName val="0"/>
            <c:showPercent val="0"/>
            <c:showBubbleSize val="0"/>
            <c:showLeaderLines val="1"/>
          </c:dLbls>
          <c:cat>
            <c:strLit>
              <c:ptCount val="12"/>
              <c:pt idx="0">
                <c:v>Accounting</c:v>
              </c:pt>
              <c:pt idx="1">
                <c:v>Business Development</c:v>
              </c:pt>
              <c:pt idx="2">
                <c:v>Engineering</c:v>
              </c:pt>
              <c:pt idx="3">
                <c:v>Human Resources</c:v>
              </c:pt>
              <c:pt idx="4">
                <c:v>Legal</c:v>
              </c:pt>
              <c:pt idx="5">
                <c:v>Marketing</c:v>
              </c:pt>
              <c:pt idx="6">
                <c:v>Product Management</c:v>
              </c:pt>
              <c:pt idx="7">
                <c:v>Research and Development</c:v>
              </c:pt>
              <c:pt idx="8">
                <c:v>Sales</c:v>
              </c:pt>
              <c:pt idx="9">
                <c:v>Services</c:v>
              </c:pt>
              <c:pt idx="10">
                <c:v>Support</c:v>
              </c:pt>
              <c:pt idx="11">
                <c:v>Training</c:v>
              </c:pt>
            </c:strLit>
          </c:cat>
          <c:val>
            <c:numRef>
              <c:f/>
              <c:numCache>
                <c:formatCode>General</c:formatCode>
                <c:ptCount val="12"/>
                <c:pt idx="0">
                  <c:v>2.0</c:v>
                </c:pt>
                <c:pt idx="1">
                  <c:v>1.0</c:v>
                </c:pt>
                <c:pt idx="2">
                  <c:v>4.0</c:v>
                </c:pt>
                <c:pt idx="3">
                  <c:v>1.0</c:v>
                </c:pt>
                <c:pt idx="4">
                  <c:v>3.0</c:v>
                </c:pt>
                <c:pt idx="5">
                  <c:v>1.0</c:v>
                </c:pt>
                <c:pt idx="6">
                  <c:v>7.0</c:v>
                </c:pt>
                <c:pt idx="7">
                  <c:v>0.0</c:v>
                </c:pt>
                <c:pt idx="8">
                  <c:v>0.0</c:v>
                </c:pt>
                <c:pt idx="9">
                  <c:v>4.0</c:v>
                </c:pt>
                <c:pt idx="10">
                  <c:v>2.0</c:v>
                </c:pt>
                <c:pt idx="11">
                  <c:v>6.0</c:v>
                </c:pt>
              </c:numCache>
            </c:numRef>
          </c:val>
        </c:ser>
        <c:ser>
          <c:idx val="1"/>
          <c:order val="1"/>
          <c:tx>
            <c:v>Low</c:v>
          </c:tx>
          <c:dPt>
            <c:idx val="0"/>
            <c:marker>
              <c:symbol val="dot"/>
              <c:size val="5"/>
              <c:spPr>
                <a:ln>
                  <a:solidFill>
                    <a:srgbClr val="4f81bd"/>
                  </a:solidFill>
                  <a:prstDash val="solid"/>
                </a:ln>
              </c:spPr>
            </c:marker>
            <c:invertIfNegative val="0"/>
            <c:bubble3D val="0"/>
            <c:spPr>
              <a:solidFill>
                <a:srgbClr val="4F81BD"/>
              </a:solidFill>
              <a:ln w="25400">
                <a:solidFill>
                  <a:srgbClr val="FFFFFF"/>
                </a:solidFill>
                <a:prstDash val="solid"/>
              </a:ln>
            </c:spPr>
          </c:dPt>
          <c:dPt>
            <c:idx val="1"/>
            <c:marker>
              <c:symbol val="dash"/>
              <c:size val="5"/>
              <c:spPr>
                <a:ln>
                  <a:solidFill>
                    <a:srgbClr val="c0504d"/>
                  </a:solidFill>
                  <a:prstDash val="solid"/>
                </a:ln>
              </c:spPr>
            </c:marker>
            <c:invertIfNegative val="0"/>
            <c:bubble3D val="0"/>
            <c:spPr>
              <a:solidFill>
                <a:srgbClr val="C0504D"/>
              </a:solidFill>
              <a:ln w="25400">
                <a:solidFill>
                  <a:srgbClr val="FFFFFF"/>
                </a:solidFill>
                <a:prstDash val="solid"/>
              </a:ln>
            </c:spPr>
          </c:dPt>
          <c:dPt>
            <c:idx val="2"/>
            <c:marker>
              <c:symbol val="diamond"/>
              <c:size val="5"/>
              <c:spPr>
                <a:solidFill>
                  <a:srgbClr val="9bbb59"/>
                </a:solidFill>
                <a:ln>
                  <a:solidFill>
                    <a:srgbClr val="9bbb59"/>
                  </a:solidFill>
                  <a:prstDash val="solid"/>
                </a:ln>
              </c:spPr>
            </c:marker>
            <c:invertIfNegative val="0"/>
            <c:bubble3D val="0"/>
            <c:spPr>
              <a:solidFill>
                <a:srgbClr val="9BBB59"/>
              </a:solidFill>
              <a:ln w="25400">
                <a:solidFill>
                  <a:srgbClr val="FFFFFF"/>
                </a:solidFill>
                <a:prstDash val="solid"/>
              </a:ln>
            </c:spPr>
          </c:dPt>
          <c:dPt>
            <c:idx val="3"/>
            <c:marker>
              <c:symbol val="square"/>
              <c:size val="5"/>
              <c:spPr>
                <a:solidFill>
                  <a:srgbClr val="9bbb59"/>
                </a:solidFill>
                <a:ln>
                  <a:solidFill>
                    <a:srgbClr val="9bbb59"/>
                  </a:solidFill>
                  <a:prstDash val="solid"/>
                </a:ln>
              </c:spPr>
            </c:marker>
            <c:invertIfNegative val="0"/>
            <c:bubble3D val="0"/>
            <c:spPr>
              <a:solidFill>
                <a:srgbClr val="8064A2"/>
              </a:solidFill>
              <a:ln w="25400">
                <a:solidFill>
                  <a:srgbClr val="FFFFFF"/>
                </a:solidFill>
                <a:prstDash val="solid"/>
              </a:ln>
            </c:spPr>
          </c:dPt>
          <c:dPt>
            <c:idx val="4"/>
            <c:marker>
              <c:symbol val="triangle"/>
              <c:size val="5"/>
              <c:spPr>
                <a:solidFill>
                  <a:srgbClr val="9bbb59"/>
                </a:solidFill>
                <a:ln>
                  <a:solidFill>
                    <a:srgbClr val="9bbb59"/>
                  </a:solidFill>
                  <a:prstDash val="solid"/>
                </a:ln>
              </c:spPr>
            </c:marker>
            <c:invertIfNegative val="0"/>
            <c:bubble3D val="0"/>
            <c:spPr>
              <a:solidFill>
                <a:srgbClr val="4BACC6"/>
              </a:solidFill>
              <a:ln w="25400">
                <a:solidFill>
                  <a:srgbClr val="FFFFFF"/>
                </a:solidFill>
                <a:prstDash val="solid"/>
              </a:ln>
            </c:spPr>
          </c:dPt>
          <c:dPt>
            <c:idx val="5"/>
            <c:marker>
              <c:symbol val="x"/>
              <c:size val="5"/>
              <c:spPr>
                <a:ln>
                  <a:solidFill>
                    <a:srgbClr val="9bbb59"/>
                  </a:solidFill>
                  <a:prstDash val="solid"/>
                </a:ln>
              </c:spPr>
            </c:marker>
            <c:invertIfNegative val="0"/>
            <c:bubble3D val="0"/>
            <c:spPr>
              <a:solidFill>
                <a:srgbClr val="F79646"/>
              </a:solidFill>
              <a:ln w="25400">
                <a:solidFill>
                  <a:srgbClr val="FFFFFF"/>
                </a:solidFill>
                <a:prstDash val="solid"/>
              </a:ln>
            </c:spPr>
          </c:dPt>
          <c:dPt>
            <c:idx val="6"/>
            <c:marker>
              <c:symbol val="star"/>
              <c:size val="5"/>
              <c:spPr>
                <a:ln>
                  <a:solidFill>
                    <a:srgbClr val="9bbb59"/>
                  </a:solidFill>
                  <a:prstDash val="solid"/>
                </a:ln>
              </c:spPr>
            </c:marker>
            <c:invertIfNegative val="0"/>
            <c:bubble3D val="0"/>
            <c:spPr>
              <a:solidFill>
                <a:srgbClr val="2C4D74"/>
              </a:solidFill>
              <a:ln w="25400">
                <a:solidFill>
                  <a:srgbClr val="FFFFFF"/>
                </a:solidFill>
                <a:prstDash val="solid"/>
              </a:ln>
            </c:spPr>
          </c:dPt>
          <c:dPt>
            <c:idx val="7"/>
            <c:marker>
              <c:symbol val="circle"/>
              <c:size val="5"/>
              <c:spPr>
                <a:solidFill>
                  <a:srgbClr val="9bbb59"/>
                </a:solidFill>
                <a:ln>
                  <a:solidFill>
                    <a:srgbClr val="9bbb59"/>
                  </a:solidFill>
                  <a:prstDash val="solid"/>
                </a:ln>
              </c:spPr>
            </c:marker>
            <c:invertIfNegative val="0"/>
            <c:bubble3D val="0"/>
            <c:spPr>
              <a:solidFill>
                <a:srgbClr val="782C2A"/>
              </a:solidFill>
              <a:ln w="25400">
                <a:solidFill>
                  <a:srgbClr val="FFFFFF"/>
                </a:solidFill>
                <a:prstDash val="solid"/>
              </a:ln>
            </c:spPr>
          </c:dPt>
          <c:dPt>
            <c:idx val="8"/>
            <c:marker>
              <c:symbol val="plus"/>
              <c:size val="5"/>
              <c:spPr>
                <a:ln>
                  <a:solidFill>
                    <a:srgbClr val="9bbb59"/>
                  </a:solidFill>
                  <a:prstDash val="solid"/>
                </a:ln>
              </c:spPr>
            </c:marker>
            <c:invertIfNegative val="0"/>
            <c:bubble3D val="0"/>
            <c:spPr>
              <a:solidFill>
                <a:srgbClr val="5D7430"/>
              </a:solidFill>
              <a:ln w="25400">
                <a:solidFill>
                  <a:srgbClr val="FFFFFF"/>
                </a:solidFill>
                <a:prstDash val="solid"/>
              </a:ln>
            </c:spPr>
          </c:dPt>
          <c:dPt>
            <c:idx val="9"/>
            <c:marker>
              <c:symbol val="dot"/>
              <c:size val="5"/>
              <c:spPr>
                <a:ln>
                  <a:solidFill>
                    <a:srgbClr val="9bbb59"/>
                  </a:solidFill>
                  <a:prstDash val="solid"/>
                </a:ln>
              </c:spPr>
            </c:marker>
            <c:invertIfNegative val="0"/>
            <c:bubble3D val="0"/>
            <c:spPr>
              <a:solidFill>
                <a:srgbClr val="4C3A62"/>
              </a:solidFill>
              <a:ln w="25400">
                <a:solidFill>
                  <a:srgbClr val="FFFFFF"/>
                </a:solidFill>
                <a:prstDash val="solid"/>
              </a:ln>
            </c:spPr>
          </c:dPt>
          <c:dPt>
            <c:idx val="10"/>
            <c:marker>
              <c:symbol val="dash"/>
              <c:size val="5"/>
              <c:spPr>
                <a:ln>
                  <a:solidFill>
                    <a:srgbClr val="9bbb59"/>
                  </a:solidFill>
                  <a:prstDash val="solid"/>
                </a:ln>
              </c:spPr>
            </c:marker>
            <c:invertIfNegative val="0"/>
            <c:bubble3D val="0"/>
            <c:spPr>
              <a:solidFill>
                <a:srgbClr val="286A7C"/>
              </a:solidFill>
              <a:ln w="25400">
                <a:solidFill>
                  <a:srgbClr val="FFFFFF"/>
                </a:solidFill>
                <a:prstDash val="solid"/>
              </a:ln>
            </c:spPr>
          </c:dPt>
          <c:dPt>
            <c:idx val="11"/>
            <c:marker>
              <c:symbol val="diamond"/>
              <c:size val="5"/>
              <c:spPr>
                <a:solidFill>
                  <a:srgbClr val="9bbb59"/>
                </a:solidFill>
                <a:ln>
                  <a:solidFill>
                    <a:srgbClr val="9bbb59"/>
                  </a:solidFill>
                  <a:prstDash val="solid"/>
                </a:ln>
              </c:spPr>
            </c:marker>
            <c:invertIfNegative val="0"/>
            <c:bubble3D val="0"/>
            <c:spPr>
              <a:solidFill>
                <a:srgbClr val="B65708"/>
              </a:solidFill>
              <a:ln w="25400">
                <a:solidFill>
                  <a:srgbClr val="FFFFFF"/>
                </a:solidFill>
                <a:prstDash val="solid"/>
              </a:ln>
            </c:spPr>
          </c:dPt>
          <c:dLbls>
            <c:showLegendKey val="0"/>
            <c:showVal val="0"/>
            <c:showCatName val="0"/>
            <c:showSerName val="0"/>
            <c:showPercent val="0"/>
            <c:showBubbleSize val="0"/>
            <c:showLeaderLines val="1"/>
          </c:dLbls>
          <c:cat>
            <c:strLit>
              <c:ptCount val="12"/>
              <c:pt idx="0">
                <c:v>Accounting</c:v>
              </c:pt>
              <c:pt idx="1">
                <c:v>Business Development</c:v>
              </c:pt>
              <c:pt idx="2">
                <c:v>Engineering</c:v>
              </c:pt>
              <c:pt idx="3">
                <c:v>Human Resources</c:v>
              </c:pt>
              <c:pt idx="4">
                <c:v>Legal</c:v>
              </c:pt>
              <c:pt idx="5">
                <c:v>Marketing</c:v>
              </c:pt>
              <c:pt idx="6">
                <c:v>Product Management</c:v>
              </c:pt>
              <c:pt idx="7">
                <c:v>Research and Development</c:v>
              </c:pt>
              <c:pt idx="8">
                <c:v>Sales</c:v>
              </c:pt>
              <c:pt idx="9">
                <c:v>Services</c:v>
              </c:pt>
              <c:pt idx="10">
                <c:v>Support</c:v>
              </c:pt>
              <c:pt idx="11">
                <c:v>Training</c:v>
              </c:pt>
            </c:strLit>
          </c:cat>
          <c:val>
            <c:numRef>
              <c:f/>
              <c:numCache>
                <c:formatCode>General</c:formatCode>
                <c:ptCount val="12"/>
                <c:pt idx="0">
                  <c:v>3.0</c:v>
                </c:pt>
                <c:pt idx="1">
                  <c:v>2.0</c:v>
                </c:pt>
                <c:pt idx="2">
                  <c:v>4.0</c:v>
                </c:pt>
                <c:pt idx="3">
                  <c:v>1.0</c:v>
                </c:pt>
                <c:pt idx="4">
                  <c:v>6.0</c:v>
                </c:pt>
                <c:pt idx="5">
                  <c:v>3.0</c:v>
                </c:pt>
                <c:pt idx="6">
                  <c:v>4.0</c:v>
                </c:pt>
                <c:pt idx="7">
                  <c:v>4.0</c:v>
                </c:pt>
                <c:pt idx="8">
                  <c:v>3.0</c:v>
                </c:pt>
                <c:pt idx="9">
                  <c:v>4.0</c:v>
                </c:pt>
                <c:pt idx="10">
                  <c:v>3.0</c:v>
                </c:pt>
                <c:pt idx="11">
                  <c:v>2.0</c:v>
                </c:pt>
              </c:numCache>
            </c:numRef>
          </c:val>
        </c:ser>
        <c:ser>
          <c:idx val="2"/>
          <c:order val="2"/>
          <c:tx>
            <c:v>Mid</c:v>
          </c:tx>
          <c:dPt>
            <c:idx val="0"/>
            <c:marker>
              <c:symbol val="circle"/>
              <c:size val="5"/>
              <c:spPr>
                <a:solidFill>
                  <a:srgbClr val="4f81bd"/>
                </a:solidFill>
                <a:ln>
                  <a:solidFill>
                    <a:srgbClr val="4f81bd"/>
                  </a:solidFill>
                  <a:prstDash val="solid"/>
                </a:ln>
              </c:spPr>
            </c:marker>
            <c:invertIfNegative val="0"/>
            <c:bubble3D val="0"/>
            <c:spPr>
              <a:solidFill>
                <a:srgbClr val="4F81BD"/>
              </a:solidFill>
              <a:ln w="25400">
                <a:solidFill>
                  <a:srgbClr val="FFFFFF"/>
                </a:solidFill>
                <a:prstDash val="solid"/>
              </a:ln>
            </c:spPr>
          </c:dPt>
          <c:dPt>
            <c:idx val="1"/>
            <c:marker>
              <c:symbol val="plus"/>
              <c:size val="5"/>
              <c:spPr>
                <a:ln>
                  <a:solidFill>
                    <a:srgbClr val="c0504d"/>
                  </a:solidFill>
                  <a:prstDash val="solid"/>
                </a:ln>
              </c:spPr>
            </c:marker>
            <c:invertIfNegative val="0"/>
            <c:bubble3D val="0"/>
            <c:spPr>
              <a:solidFill>
                <a:srgbClr val="C0504D"/>
              </a:solidFill>
              <a:ln w="25400">
                <a:solidFill>
                  <a:srgbClr val="FFFFFF"/>
                </a:solidFill>
                <a:prstDash val="solid"/>
              </a:ln>
            </c:spPr>
          </c:dPt>
          <c:dPt>
            <c:idx val="2"/>
            <c:marker>
              <c:symbol val="dot"/>
              <c:size val="5"/>
              <c:spPr>
                <a:ln>
                  <a:solidFill>
                    <a:srgbClr val="9bbb59"/>
                  </a:solidFill>
                  <a:prstDash val="solid"/>
                </a:ln>
              </c:spPr>
            </c:marker>
            <c:invertIfNegative val="0"/>
            <c:bubble3D val="0"/>
            <c:spPr>
              <a:solidFill>
                <a:srgbClr val="9BBB59"/>
              </a:solidFill>
              <a:ln w="25400">
                <a:solidFill>
                  <a:srgbClr val="FFFFFF"/>
                </a:solidFill>
                <a:prstDash val="solid"/>
              </a:ln>
            </c:spPr>
          </c:dPt>
          <c:dPt>
            <c:idx val="3"/>
            <c:marker>
              <c:symbol val="dash"/>
              <c:size val="5"/>
              <c:spPr>
                <a:ln>
                  <a:solidFill>
                    <a:srgbClr val="9bbb59"/>
                  </a:solidFill>
                  <a:prstDash val="solid"/>
                </a:ln>
              </c:spPr>
            </c:marker>
            <c:invertIfNegative val="0"/>
            <c:bubble3D val="0"/>
            <c:spPr>
              <a:solidFill>
                <a:srgbClr val="8064A2"/>
              </a:solidFill>
              <a:ln w="25400">
                <a:solidFill>
                  <a:srgbClr val="FFFFFF"/>
                </a:solidFill>
                <a:prstDash val="solid"/>
              </a:ln>
            </c:spPr>
          </c:dPt>
          <c:dPt>
            <c:idx val="4"/>
            <c:marker>
              <c:symbol val="diamond"/>
              <c:size val="5"/>
              <c:spPr>
                <a:solidFill>
                  <a:srgbClr val="9bbb59"/>
                </a:solidFill>
                <a:ln>
                  <a:solidFill>
                    <a:srgbClr val="9bbb59"/>
                  </a:solidFill>
                  <a:prstDash val="solid"/>
                </a:ln>
              </c:spPr>
            </c:marker>
            <c:invertIfNegative val="0"/>
            <c:bubble3D val="0"/>
            <c:spPr>
              <a:solidFill>
                <a:srgbClr val="4BACC6"/>
              </a:solidFill>
              <a:ln w="25400">
                <a:solidFill>
                  <a:srgbClr val="FFFFFF"/>
                </a:solidFill>
                <a:prstDash val="solid"/>
              </a:ln>
            </c:spPr>
          </c:dPt>
          <c:dPt>
            <c:idx val="5"/>
            <c:marker>
              <c:symbol val="square"/>
              <c:size val="5"/>
              <c:spPr>
                <a:solidFill>
                  <a:srgbClr val="9bbb59"/>
                </a:solidFill>
                <a:ln>
                  <a:solidFill>
                    <a:srgbClr val="9bbb59"/>
                  </a:solidFill>
                  <a:prstDash val="solid"/>
                </a:ln>
              </c:spPr>
            </c:marker>
            <c:invertIfNegative val="0"/>
            <c:bubble3D val="0"/>
            <c:spPr>
              <a:solidFill>
                <a:srgbClr val="F79646"/>
              </a:solidFill>
              <a:ln w="25400">
                <a:solidFill>
                  <a:srgbClr val="FFFFFF"/>
                </a:solidFill>
                <a:prstDash val="solid"/>
              </a:ln>
            </c:spPr>
          </c:dPt>
          <c:dPt>
            <c:idx val="6"/>
            <c:marker>
              <c:symbol val="triangle"/>
              <c:size val="5"/>
              <c:spPr>
                <a:solidFill>
                  <a:srgbClr val="9bbb59"/>
                </a:solidFill>
                <a:ln>
                  <a:solidFill>
                    <a:srgbClr val="9bbb59"/>
                  </a:solidFill>
                  <a:prstDash val="solid"/>
                </a:ln>
              </c:spPr>
            </c:marker>
            <c:invertIfNegative val="0"/>
            <c:bubble3D val="0"/>
            <c:spPr>
              <a:solidFill>
                <a:srgbClr val="2C4D74"/>
              </a:solidFill>
              <a:ln w="25400">
                <a:solidFill>
                  <a:srgbClr val="FFFFFF"/>
                </a:solidFill>
                <a:prstDash val="solid"/>
              </a:ln>
            </c:spPr>
          </c:dPt>
          <c:dPt>
            <c:idx val="7"/>
            <c:marker>
              <c:symbol val="x"/>
              <c:size val="5"/>
              <c:spPr>
                <a:ln>
                  <a:solidFill>
                    <a:srgbClr val="9bbb59"/>
                  </a:solidFill>
                  <a:prstDash val="solid"/>
                </a:ln>
              </c:spPr>
            </c:marker>
            <c:invertIfNegative val="0"/>
            <c:bubble3D val="0"/>
            <c:spPr>
              <a:solidFill>
                <a:srgbClr val="782C2A"/>
              </a:solidFill>
              <a:ln w="25400">
                <a:solidFill>
                  <a:srgbClr val="FFFFFF"/>
                </a:solidFill>
                <a:prstDash val="solid"/>
              </a:ln>
            </c:spPr>
          </c:dPt>
          <c:dPt>
            <c:idx val="8"/>
            <c:marker>
              <c:symbol val="star"/>
              <c:size val="5"/>
              <c:spPr>
                <a:ln>
                  <a:solidFill>
                    <a:srgbClr val="9bbb59"/>
                  </a:solidFill>
                  <a:prstDash val="solid"/>
                </a:ln>
              </c:spPr>
            </c:marker>
            <c:invertIfNegative val="0"/>
            <c:bubble3D val="0"/>
            <c:spPr>
              <a:solidFill>
                <a:srgbClr val="5D7430"/>
              </a:solidFill>
              <a:ln w="25400">
                <a:solidFill>
                  <a:srgbClr val="FFFFFF"/>
                </a:solidFill>
                <a:prstDash val="solid"/>
              </a:ln>
            </c:spPr>
          </c:dPt>
          <c:dPt>
            <c:idx val="9"/>
            <c:marker>
              <c:symbol val="circle"/>
              <c:size val="5"/>
              <c:spPr>
                <a:solidFill>
                  <a:srgbClr val="9bbb59"/>
                </a:solidFill>
                <a:ln>
                  <a:solidFill>
                    <a:srgbClr val="9bbb59"/>
                  </a:solidFill>
                  <a:prstDash val="solid"/>
                </a:ln>
              </c:spPr>
            </c:marker>
            <c:invertIfNegative val="0"/>
            <c:bubble3D val="0"/>
            <c:spPr>
              <a:solidFill>
                <a:srgbClr val="4C3A62"/>
              </a:solidFill>
              <a:ln w="25400">
                <a:solidFill>
                  <a:srgbClr val="FFFFFF"/>
                </a:solidFill>
                <a:prstDash val="solid"/>
              </a:ln>
            </c:spPr>
          </c:dPt>
          <c:dPt>
            <c:idx val="10"/>
            <c:marker>
              <c:symbol val="plus"/>
              <c:size val="5"/>
              <c:spPr>
                <a:ln>
                  <a:solidFill>
                    <a:srgbClr val="9bbb59"/>
                  </a:solidFill>
                  <a:prstDash val="solid"/>
                </a:ln>
              </c:spPr>
            </c:marker>
            <c:invertIfNegative val="0"/>
            <c:bubble3D val="0"/>
            <c:spPr>
              <a:solidFill>
                <a:srgbClr val="286A7C"/>
              </a:solidFill>
              <a:ln w="25400">
                <a:solidFill>
                  <a:srgbClr val="FFFFFF"/>
                </a:solidFill>
                <a:prstDash val="solid"/>
              </a:ln>
            </c:spPr>
          </c:dPt>
          <c:dPt>
            <c:idx val="11"/>
            <c:marker>
              <c:symbol val="dot"/>
              <c:size val="5"/>
              <c:spPr>
                <a:ln>
                  <a:solidFill>
                    <a:srgbClr val="9bbb59"/>
                  </a:solidFill>
                  <a:prstDash val="solid"/>
                </a:ln>
              </c:spPr>
            </c:marker>
            <c:invertIfNegative val="0"/>
            <c:bubble3D val="0"/>
            <c:spPr>
              <a:solidFill>
                <a:srgbClr val="B65708"/>
              </a:solidFill>
              <a:ln w="25400">
                <a:solidFill>
                  <a:srgbClr val="FFFFFF"/>
                </a:solidFill>
                <a:prstDash val="solid"/>
              </a:ln>
            </c:spPr>
          </c:dPt>
          <c:dLbls>
            <c:showLegendKey val="0"/>
            <c:showVal val="0"/>
            <c:showCatName val="0"/>
            <c:showSerName val="0"/>
            <c:showPercent val="0"/>
            <c:showBubbleSize val="0"/>
            <c:showLeaderLines val="1"/>
          </c:dLbls>
          <c:cat>
            <c:strLit>
              <c:ptCount val="12"/>
              <c:pt idx="0">
                <c:v>Accounting</c:v>
              </c:pt>
              <c:pt idx="1">
                <c:v>Business Development</c:v>
              </c:pt>
              <c:pt idx="2">
                <c:v>Engineering</c:v>
              </c:pt>
              <c:pt idx="3">
                <c:v>Human Resources</c:v>
              </c:pt>
              <c:pt idx="4">
                <c:v>Legal</c:v>
              </c:pt>
              <c:pt idx="5">
                <c:v>Marketing</c:v>
              </c:pt>
              <c:pt idx="6">
                <c:v>Product Management</c:v>
              </c:pt>
              <c:pt idx="7">
                <c:v>Research and Development</c:v>
              </c:pt>
              <c:pt idx="8">
                <c:v>Sales</c:v>
              </c:pt>
              <c:pt idx="9">
                <c:v>Services</c:v>
              </c:pt>
              <c:pt idx="10">
                <c:v>Support</c:v>
              </c:pt>
              <c:pt idx="11">
                <c:v>Training</c:v>
              </c:pt>
            </c:strLit>
          </c:cat>
          <c:val>
            <c:numRef>
              <c:f/>
              <c:numCache>
                <c:formatCode>General</c:formatCode>
                <c:ptCount val="12"/>
                <c:pt idx="0">
                  <c:v>13.0</c:v>
                </c:pt>
                <c:pt idx="1">
                  <c:v>18.0</c:v>
                </c:pt>
                <c:pt idx="2">
                  <c:v>5.0</c:v>
                </c:pt>
                <c:pt idx="3">
                  <c:v>8.0</c:v>
                </c:pt>
                <c:pt idx="4">
                  <c:v>7.0</c:v>
                </c:pt>
                <c:pt idx="5">
                  <c:v>6.0</c:v>
                </c:pt>
                <c:pt idx="6">
                  <c:v>6.0</c:v>
                </c:pt>
                <c:pt idx="7">
                  <c:v>9.0</c:v>
                </c:pt>
                <c:pt idx="8">
                  <c:v>6.0</c:v>
                </c:pt>
                <c:pt idx="9">
                  <c:v>8.0</c:v>
                </c:pt>
                <c:pt idx="10">
                  <c:v>10.0</c:v>
                </c:pt>
                <c:pt idx="11">
                  <c:v>10.0</c:v>
                </c:pt>
              </c:numCache>
            </c:numRef>
          </c:val>
        </c:ser>
        <c:gapDepth val="150"/>
        <c:firstSliceAng val="0"/>
      </c:pie3DChart>
      <c:spPr>
        <a:noFill/>
        <a:ln>
          <a:noFill/>
        </a:ln>
      </c:spPr>
    </c:plotArea>
    <c:legend>
      <c:legendPos val="r"/>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noFill/>
    <a:ln>
      <a:noFill/>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9"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8/27/2024</a:t>
            </a:fld>
            <a:endParaRPr lang="zh-CN" altLang="en-US" sz="1200">
              <a:latin typeface="Calibri" pitchFamily="0" charset="0"/>
              <a:ea typeface="等线" pitchFamily="0" charset="0"/>
              <a:cs typeface="Calibri" pitchFamily="0" charset="0"/>
            </a:endParaRPr>
          </a:p>
        </p:txBody>
      </p:sp>
      <p:sp>
        <p:nvSpPr>
          <p:cNvPr id="20"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1"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2"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971968877"/>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897911927"/>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177" name="对象"/>
          <p:cNvSpPr>
            <a:spLocks noGrp="1"/>
          </p:cNvSpPr>
          <p:nvPr>
            <p:ph type="sldImg"/>
          </p:nvPr>
        </p:nvSpPr>
        <p:spPr>
          <a:xfrm rot="0">
            <a:off x="4038600" y="857250"/>
            <a:ext cx="4114800" cy="2314575"/>
          </a:xfrm>
          <a:prstGeom prst="rect"/>
          <a:noFill/>
          <a:ln w="12700" cmpd="sng" cap="flat">
            <a:noFill/>
            <a:prstDash val="solid"/>
            <a:miter/>
          </a:ln>
        </p:spPr>
      </p:sp>
      <p:sp>
        <p:nvSpPr>
          <p:cNvPr id="17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680213750"/>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186" name="对象"/>
          <p:cNvSpPr>
            <a:spLocks noGrp="1"/>
          </p:cNvSpPr>
          <p:nvPr>
            <p:ph type="sldImg"/>
          </p:nvPr>
        </p:nvSpPr>
        <p:spPr>
          <a:xfrm rot="0">
            <a:off x="4038600" y="857250"/>
            <a:ext cx="4114800" cy="2314575"/>
          </a:xfrm>
          <a:prstGeom prst="rect"/>
          <a:noFill/>
          <a:ln w="12700" cmpd="sng" cap="flat">
            <a:noFill/>
            <a:prstDash val="solid"/>
            <a:miter/>
          </a:ln>
        </p:spPr>
      </p:sp>
      <p:sp>
        <p:nvSpPr>
          <p:cNvPr id="187"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829403084"/>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
        <p:nvSpPr>
          <p:cNvPr id="202" name="对象"/>
          <p:cNvSpPr>
            <a:spLocks noGrp="1"/>
          </p:cNvSpPr>
          <p:nvPr>
            <p:ph type="sldImg"/>
          </p:nvPr>
        </p:nvSpPr>
        <p:spPr>
          <a:xfrm rot="0">
            <a:off x="4038600" y="857250"/>
            <a:ext cx="4114800" cy="2314575"/>
          </a:xfrm>
          <a:prstGeom prst="rect"/>
          <a:noFill/>
          <a:ln w="12700" cmpd="sng" cap="flat">
            <a:noFill/>
            <a:prstDash val="solid"/>
            <a:miter/>
          </a:ln>
        </p:spPr>
      </p:sp>
      <p:sp>
        <p:nvSpPr>
          <p:cNvPr id="203"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403159814"/>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13</a:t>
            </a:fld>
            <a:endParaRPr lang="zh-CN" altLang="en-US" sz="1200">
              <a:latin typeface="Calibri" pitchFamily="0" charset="0"/>
              <a:ea typeface="等线" pitchFamily="0" charset="0"/>
              <a:cs typeface="Calibri" pitchFamily="0" charset="0"/>
            </a:endParaRPr>
          </a:p>
        </p:txBody>
      </p:sp>
      <p:sp>
        <p:nvSpPr>
          <p:cNvPr id="206" name="对象"/>
          <p:cNvSpPr>
            <a:spLocks noGrp="1"/>
          </p:cNvSpPr>
          <p:nvPr>
            <p:ph type="sldImg"/>
          </p:nvPr>
        </p:nvSpPr>
        <p:spPr>
          <a:xfrm rot="0">
            <a:off x="4038600" y="857250"/>
            <a:ext cx="4114800" cy="2314575"/>
          </a:xfrm>
          <a:prstGeom prst="rect"/>
          <a:noFill/>
          <a:ln w="12700" cmpd="sng" cap="flat">
            <a:noFill/>
            <a:prstDash val="solid"/>
            <a:miter/>
          </a:ln>
        </p:spPr>
      </p:sp>
      <p:sp>
        <p:nvSpPr>
          <p:cNvPr id="207"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328671953"/>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84" name="对象"/>
          <p:cNvSpPr>
            <a:spLocks noGrp="1"/>
          </p:cNvSpPr>
          <p:nvPr>
            <p:ph type="sldImg"/>
          </p:nvPr>
        </p:nvSpPr>
        <p:spPr>
          <a:xfrm rot="0">
            <a:off x="4038600" y="857250"/>
            <a:ext cx="4114800" cy="2314575"/>
          </a:xfrm>
          <a:prstGeom prst="rect"/>
          <a:noFill/>
          <a:ln w="12700" cmpd="sng" cap="flat">
            <a:noFill/>
            <a:prstDash val="solid"/>
            <a:miter/>
          </a:ln>
        </p:spPr>
      </p:sp>
      <p:sp>
        <p:nvSpPr>
          <p:cNvPr id="8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002059223"/>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108" name="对象"/>
          <p:cNvSpPr>
            <a:spLocks noGrp="1"/>
          </p:cNvSpPr>
          <p:nvPr>
            <p:ph type="sldImg"/>
          </p:nvPr>
        </p:nvSpPr>
        <p:spPr>
          <a:xfrm rot="0">
            <a:off x="4038600" y="857250"/>
            <a:ext cx="4114800" cy="2314575"/>
          </a:xfrm>
          <a:prstGeom prst="rect"/>
          <a:noFill/>
          <a:ln w="12700" cmpd="sng" cap="flat">
            <a:noFill/>
            <a:prstDash val="solid"/>
            <a:miter/>
          </a:ln>
        </p:spPr>
      </p:sp>
      <p:sp>
        <p:nvSpPr>
          <p:cNvPr id="10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817453373"/>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119" name="对象"/>
          <p:cNvSpPr>
            <a:spLocks noGrp="1"/>
          </p:cNvSpPr>
          <p:nvPr>
            <p:ph type="sldImg"/>
          </p:nvPr>
        </p:nvSpPr>
        <p:spPr>
          <a:xfrm rot="0">
            <a:off x="4038600" y="857250"/>
            <a:ext cx="4114800" cy="2314575"/>
          </a:xfrm>
          <a:prstGeom prst="rect"/>
          <a:noFill/>
          <a:ln w="12700" cmpd="sng" cap="flat">
            <a:noFill/>
            <a:prstDash val="solid"/>
            <a:miter/>
          </a:ln>
        </p:spPr>
      </p:sp>
      <p:sp>
        <p:nvSpPr>
          <p:cNvPr id="12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084394540"/>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131" name="对象"/>
          <p:cNvSpPr>
            <a:spLocks noGrp="1"/>
          </p:cNvSpPr>
          <p:nvPr>
            <p:ph type="sldImg"/>
          </p:nvPr>
        </p:nvSpPr>
        <p:spPr>
          <a:xfrm rot="0">
            <a:off x="4038600" y="857250"/>
            <a:ext cx="4114800" cy="2314575"/>
          </a:xfrm>
          <a:prstGeom prst="rect"/>
          <a:noFill/>
          <a:ln w="12700" cmpd="sng" cap="flat">
            <a:noFill/>
            <a:prstDash val="solid"/>
            <a:miter/>
          </a:ln>
        </p:spPr>
      </p:sp>
      <p:sp>
        <p:nvSpPr>
          <p:cNvPr id="13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446972168"/>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140" name="对象"/>
          <p:cNvSpPr>
            <a:spLocks noGrp="1"/>
          </p:cNvSpPr>
          <p:nvPr>
            <p:ph type="sldImg"/>
          </p:nvPr>
        </p:nvSpPr>
        <p:spPr>
          <a:xfrm rot="0">
            <a:off x="4038600" y="857250"/>
            <a:ext cx="4114800" cy="2314575"/>
          </a:xfrm>
          <a:prstGeom prst="rect"/>
          <a:noFill/>
          <a:ln w="12700" cmpd="sng" cap="flat">
            <a:noFill/>
            <a:prstDash val="solid"/>
            <a:miter/>
          </a:ln>
        </p:spPr>
      </p:sp>
      <p:sp>
        <p:nvSpPr>
          <p:cNvPr id="14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17870773"/>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150" name="对象"/>
          <p:cNvSpPr>
            <a:spLocks noGrp="1"/>
          </p:cNvSpPr>
          <p:nvPr>
            <p:ph type="sldImg"/>
          </p:nvPr>
        </p:nvSpPr>
        <p:spPr>
          <a:xfrm rot="0">
            <a:off x="4038600" y="857250"/>
            <a:ext cx="4114800" cy="2314575"/>
          </a:xfrm>
          <a:prstGeom prst="rect"/>
          <a:noFill/>
          <a:ln w="12700" cmpd="sng" cap="flat">
            <a:noFill/>
            <a:prstDash val="solid"/>
            <a:miter/>
          </a:ln>
        </p:spPr>
      </p:sp>
      <p:sp>
        <p:nvSpPr>
          <p:cNvPr id="15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002645217"/>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158" name="对象"/>
          <p:cNvSpPr>
            <a:spLocks noGrp="1"/>
          </p:cNvSpPr>
          <p:nvPr>
            <p:ph type="sldImg"/>
          </p:nvPr>
        </p:nvSpPr>
        <p:spPr>
          <a:xfrm rot="0">
            <a:off x="4038600" y="857250"/>
            <a:ext cx="4114800" cy="2314575"/>
          </a:xfrm>
          <a:prstGeom prst="rect"/>
          <a:noFill/>
          <a:ln w="12700" cmpd="sng" cap="flat">
            <a:noFill/>
            <a:prstDash val="solid"/>
            <a:miter/>
          </a:ln>
        </p:spPr>
      </p:sp>
      <p:sp>
        <p:nvSpPr>
          <p:cNvPr id="15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53775301"/>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169" name="对象"/>
          <p:cNvSpPr>
            <a:spLocks noGrp="1"/>
          </p:cNvSpPr>
          <p:nvPr>
            <p:ph type="sldImg"/>
          </p:nvPr>
        </p:nvSpPr>
        <p:spPr>
          <a:xfrm rot="0">
            <a:off x="4038600" y="857250"/>
            <a:ext cx="4114800" cy="2314575"/>
          </a:xfrm>
          <a:prstGeom prst="rect"/>
          <a:noFill/>
          <a:ln w="12700" cmpd="sng" cap="flat">
            <a:noFill/>
            <a:prstDash val="solid"/>
            <a:miter/>
          </a:ln>
        </p:spPr>
      </p:sp>
      <p:sp>
        <p:nvSpPr>
          <p:cNvPr id="17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0293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532785209"/>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46679325"/>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69062236"/>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23"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7"/>
                </a:lnTo>
              </a:path>
            </a:pathLst>
          </a:custGeom>
          <a:noFill xmlns:a="http://schemas.openxmlformats.org/drawingml/2006/main"/>
          <a:ln xmlns:a="http://schemas.openxmlformats.org/drawingml/2006/main" w="9525" cmpd="sng" cap="flat">
            <a:solidFill>
              <a:srgbClr val="5FCAEE"/>
            </a:solidFill>
            <a:prstDash val="solid"/>
            <a:round/>
          </a:ln>
        </p:spPr>
      </p:sp>
      <p:sp>
        <p:nvSpPr>
          <p:cNvPr id="24"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25"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26" name="曲线"/>
          <p:cNvSpPr>
            <a:spLocks xmlns:a="http://schemas.openxmlformats.org/drawingml/2006/main"/>
          </p:cNvSpPr>
          <p:nvPr/>
        </p:nvSpPr>
        <p:spPr>
          <a:xfrm xmlns:a="http://schemas.openxmlformats.org/drawingml/2006/main" rot="0">
            <a:off x="9602878" y="0"/>
            <a:ext cx="2589528"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27"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8"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3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3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35"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3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3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072983034"/>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49"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7"/>
                </a:lnTo>
              </a:path>
            </a:pathLst>
          </a:custGeom>
          <a:noFill xmlns:a="http://schemas.openxmlformats.org/drawingml/2006/main"/>
          <a:ln xmlns:a="http://schemas.openxmlformats.org/drawingml/2006/main" w="9525" cmpd="sng" cap="flat">
            <a:solidFill>
              <a:srgbClr val="5FCAEE"/>
            </a:solidFill>
            <a:prstDash val="solid"/>
            <a:round/>
          </a:ln>
        </p:spPr>
      </p:sp>
      <p:sp>
        <p:nvSpPr>
          <p:cNvPr id="50"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51"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2" name="曲线"/>
          <p:cNvSpPr>
            <a:spLocks xmlns:a="http://schemas.openxmlformats.org/drawingml/2006/main"/>
          </p:cNvSpPr>
          <p:nvPr/>
        </p:nvSpPr>
        <p:spPr>
          <a:xfrm xmlns:a="http://schemas.openxmlformats.org/drawingml/2006/main" rot="0">
            <a:off x="9602878" y="0"/>
            <a:ext cx="2589528"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936247" y="0"/>
            <a:ext cx="1256028"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5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60"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6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6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2068306535"/>
      </p:ext>
    </p:extLst>
  </p:cSld>
  <p:clrMapOvr>
    <a:masterClrMapping xmlns:a="http://schemas.openxmlformats.org/drawingml/2006/main"/>
  </p:clrMapOvr>
</p:sldLayout>
</file>

<file path=ppt/slideLayouts/slideLayout14.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188"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7"/>
                </a:lnTo>
              </a:path>
            </a:pathLst>
          </a:custGeom>
          <a:noFill xmlns:a="http://schemas.openxmlformats.org/drawingml/2006/main"/>
          <a:ln xmlns:a="http://schemas.openxmlformats.org/drawingml/2006/main" w="9525" cmpd="sng" cap="flat">
            <a:solidFill>
              <a:srgbClr val="5FCAEE"/>
            </a:solidFill>
            <a:prstDash val="solid"/>
            <a:round/>
          </a:ln>
        </p:spPr>
      </p:sp>
      <p:sp>
        <p:nvSpPr>
          <p:cNvPr id="189"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190"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191" name="曲线"/>
          <p:cNvSpPr>
            <a:spLocks xmlns:a="http://schemas.openxmlformats.org/drawingml/2006/main"/>
          </p:cNvSpPr>
          <p:nvPr/>
        </p:nvSpPr>
        <p:spPr>
          <a:xfrm xmlns:a="http://schemas.openxmlformats.org/drawingml/2006/main" rot="0">
            <a:off x="9602878" y="0"/>
            <a:ext cx="2589528"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192"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193"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194"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195" name="曲线"/>
          <p:cNvSpPr>
            <a:spLocks xmlns:a="http://schemas.openxmlformats.org/drawingml/2006/main"/>
          </p:cNvSpPr>
          <p:nvPr/>
        </p:nvSpPr>
        <p:spPr>
          <a:xfrm xmlns:a="http://schemas.openxmlformats.org/drawingml/2006/main" rot="0">
            <a:off x="10936247" y="0"/>
            <a:ext cx="1256028"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196"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197"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198"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199"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200"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200416200"/>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64243673"/>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92553762"/>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09150943"/>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63294963"/>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91686908"/>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35760993"/>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05208259"/>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20033371"/>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4"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8"/>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39"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8/27/2024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348369872"/>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chart" Target="../charts/chart1.xml"/><Relationship Id="rId3" Type="http://schemas.openxmlformats.org/officeDocument/2006/relationships/slideLayout" Target="../slideLayouts/slideLayout13.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chart" Target="../charts/chart2.xml"/><Relationship Id="rId2" Type="http://schemas.openxmlformats.org/officeDocument/2006/relationships/slideLayout" Target="../slideLayouts/slideLayout14.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9.jp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4" cy="1333500"/>
            <a:chOff x="876298" y="990599"/>
            <a:chExt cx="1743074"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2"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4" cy="1438275"/>
          </a:xfrm>
          <a:custGeom>
            <a:gdLst>
              <a:gd name="T1" fmla="*/ 0 w 21600"/>
              <a:gd name="T2" fmla="*/ 0 h 21600"/>
              <a:gd name="T3" fmla="*/ 21600 w 21600"/>
              <a:gd name="T4" fmla="*/ 21600 h 21600"/>
            </a:gdLst>
            <a:rect l="T1" t="T2" r="T3" b="T4"/>
            <a:pathLst>
              <a:path w="21600" h="21600">
                <a:moveTo>
                  <a:pt x="16940" y="0"/>
                </a:moveTo>
                <a:lnTo>
                  <a:pt x="4659" y="0"/>
                </a:lnTo>
                <a:lnTo>
                  <a:pt x="0" y="10798"/>
                </a:lnTo>
                <a:lnTo>
                  <a:pt x="4659" y="21600"/>
                </a:lnTo>
                <a:lnTo>
                  <a:pt x="16940" y="21600"/>
                </a:lnTo>
                <a:lnTo>
                  <a:pt x="21600" y="10798"/>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2554541" y="3314150"/>
            <a:ext cx="8610599" cy="2263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a:t>
            </a:r>
            <a:r>
              <a:rPr lang="en-US" altLang="zh-CN" sz="2400" b="0" i="0" u="none" strike="noStrike" kern="1200" cap="none" spc="0" baseline="0">
                <a:solidFill>
                  <a:schemeClr val="tx1"/>
                </a:solidFill>
                <a:latin typeface="Calibri" pitchFamily="0" charset="0"/>
                <a:ea typeface="宋体" pitchFamily="0" charset="0"/>
                <a:cs typeface="Calibri" pitchFamily="0" charset="0"/>
              </a:rPr>
              <a:t>:</a:t>
            </a:r>
            <a:r>
              <a:rPr lang="en-US" altLang="zh-CN" sz="2400" b="0" i="0" u="none" strike="noStrike" kern="1200" cap="none" spc="0" baseline="0">
                <a:solidFill>
                  <a:schemeClr val="tx1"/>
                </a:solidFill>
                <a:latin typeface="Calibri" pitchFamily="0" charset="0"/>
                <a:ea typeface="宋体" pitchFamily="0" charset="0"/>
                <a:cs typeface="Calibri" pitchFamily="0" charset="0"/>
              </a:rPr>
              <a:t>  SRAVANTHI R L</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a:t>
            </a:r>
            <a:r>
              <a:rPr lang="en-US" altLang="zh-CN" sz="2400" b="0" i="0" u="none" strike="noStrike" kern="1200" cap="none" spc="0" baseline="0">
                <a:solidFill>
                  <a:schemeClr val="tx1"/>
                </a:solidFill>
                <a:latin typeface="Calibri" pitchFamily="0" charset="0"/>
                <a:ea typeface="宋体" pitchFamily="0" charset="0"/>
                <a:cs typeface="Calibri" pitchFamily="0" charset="0"/>
              </a:rPr>
              <a:t> 312209864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NM ID: A04A0A0F997E44896A94C97FED934F16</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a:t>
            </a:r>
            <a:r>
              <a:rPr lang="en-US" altLang="zh-CN" sz="2400" b="0" i="0" u="none" strike="noStrike" kern="1200" cap="none" spc="0" baseline="0">
                <a:solidFill>
                  <a:schemeClr val="tx1"/>
                </a:solidFill>
                <a:latin typeface="Calibri" pitchFamily="0" charset="0"/>
                <a:ea typeface="宋体" pitchFamily="0" charset="0"/>
                <a:cs typeface="Calibri" pitchFamily="0" charset="0"/>
              </a:rPr>
              <a:t>:</a:t>
            </a:r>
            <a:r>
              <a:rPr lang="en-US" altLang="zh-CN" sz="2400" b="0" i="0" u="none" strike="noStrike" kern="1200" cap="none" spc="0" baseline="0">
                <a:solidFill>
                  <a:schemeClr val="tx1"/>
                </a:solidFill>
                <a:latin typeface="Calibri" pitchFamily="0" charset="0"/>
                <a:ea typeface="宋体" pitchFamily="0" charset="0"/>
                <a:cs typeface="Calibri" pitchFamily="0" charset="0"/>
              </a:rPr>
              <a:t> BCOM ACCOUNTING AND FINANCE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a:t>
            </a:r>
            <a:r>
              <a:rPr lang="en-US" altLang="zh-CN" sz="2400" b="0" i="0" u="none" strike="noStrike" kern="1200" cap="none" spc="0" baseline="0">
                <a:solidFill>
                  <a:schemeClr val="tx1"/>
                </a:solidFill>
                <a:latin typeface="Calibri" pitchFamily="0" charset="0"/>
                <a:ea typeface="宋体" pitchFamily="0" charset="0"/>
                <a:cs typeface="Calibri" pitchFamily="0" charset="0"/>
              </a:rPr>
              <a:t> VALLIAMMAL COLLEGE FOR WOMEN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845979309"/>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72"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73"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74" name="矩形"/>
          <p:cNvSpPr>
            <a:spLocks/>
          </p:cNvSpPr>
          <p:nvPr/>
        </p:nvSpPr>
        <p:spPr>
          <a:xfrm rot="0">
            <a:off x="739774" y="291147"/>
            <a:ext cx="3303904"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75"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76" name="矩形"/>
          <p:cNvSpPr>
            <a:spLocks/>
          </p:cNvSpPr>
          <p:nvPr/>
        </p:nvSpPr>
        <p:spPr>
          <a:xfrm rot="0">
            <a:off x="2514600" y="2819400"/>
            <a:ext cx="5334000" cy="1424940"/>
          </a:xfrm>
          <a:prstGeom prst="rect"/>
          <a:noFill/>
          <a:ln w="12700" cmpd="sng" cap="flat">
            <a:noFill/>
            <a:prstDash val="solid"/>
            <a:miter/>
          </a:ln>
        </p:spPr>
        <p:txBody>
          <a:bodyPr vert="horz" wrap="square" lIns="91440" tIns="45720" rIns="91440" bIns="45720" anchor="t" anchorCtr="0">
            <a:prstTxWarp prst="textNoShape"/>
            <a:spAutoFit/>
          </a:bodyPr>
          <a:lstStyle/>
          <a:p>
            <a:pPr marL="342900" indent="-342900" algn="l">
              <a:lnSpc>
                <a:spcPct val="100000"/>
              </a:lnSpc>
              <a:spcBef>
                <a:spcPts val="0"/>
              </a:spcBef>
              <a:spcAft>
                <a:spcPts val="0"/>
              </a:spcAft>
              <a:buClrTx/>
              <a:buAutoNum type="arabicPeriod"/>
            </a:pPr>
            <a:r>
              <a:rPr lang="en-US" altLang="zh-CN" sz="1800" b="0" i="0" u="none" strike="noStrike" kern="1200" cap="none" spc="0" baseline="0">
                <a:solidFill>
                  <a:schemeClr val="tx1"/>
                </a:solidFill>
                <a:latin typeface="Calibri" pitchFamily="0" charset="0"/>
                <a:ea typeface="宋体" pitchFamily="0" charset="0"/>
                <a:cs typeface="Calibri" pitchFamily="0" charset="0"/>
              </a:rPr>
              <a:t>Data Collection – </a:t>
            </a:r>
            <a:r>
              <a:rPr lang="en-US" altLang="zh-CN" sz="1800" b="0" i="0" u="none" strike="noStrike" kern="1200" cap="none" spc="0" baseline="0">
                <a:solidFill>
                  <a:schemeClr val="tx1"/>
                </a:solidFill>
                <a:latin typeface="Calibri" pitchFamily="0" charset="0"/>
                <a:ea typeface="宋体" pitchFamily="0" charset="0"/>
                <a:cs typeface="Calibri" pitchFamily="0" charset="0"/>
              </a:rPr>
              <a:t>Kaggle</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eriod"/>
            </a:pPr>
            <a:r>
              <a:rPr lang="en-US" altLang="zh-CN" sz="1800" b="0" i="0" u="none" strike="noStrike" kern="1200" cap="none" spc="0" baseline="0">
                <a:solidFill>
                  <a:schemeClr val="tx1"/>
                </a:solidFill>
                <a:latin typeface="Calibri" pitchFamily="0" charset="0"/>
                <a:ea typeface="宋体" pitchFamily="0" charset="0"/>
                <a:cs typeface="Calibri" pitchFamily="0" charset="0"/>
              </a:rPr>
              <a:t>Features – All Features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eriod"/>
            </a:pPr>
            <a:r>
              <a:rPr lang="en-US" altLang="zh-CN" sz="1800" b="0" i="0" u="none" strike="noStrike" kern="1200" cap="none" spc="0" baseline="0">
                <a:solidFill>
                  <a:schemeClr val="tx1"/>
                </a:solidFill>
                <a:latin typeface="Calibri" pitchFamily="0" charset="0"/>
                <a:ea typeface="宋体" pitchFamily="0" charset="0"/>
                <a:cs typeface="Calibri" pitchFamily="0" charset="0"/>
              </a:rPr>
              <a:t>Data Cleaning – Sorted and Filtered</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eriod"/>
            </a:pPr>
            <a:r>
              <a:rPr lang="en-US" altLang="zh-CN" sz="1800" b="0" i="0" u="none" strike="noStrike" kern="1200" cap="none" spc="0" baseline="0">
                <a:solidFill>
                  <a:schemeClr val="tx1"/>
                </a:solidFill>
                <a:latin typeface="Calibri" pitchFamily="0" charset="0"/>
                <a:ea typeface="宋体" pitchFamily="0" charset="0"/>
                <a:cs typeface="Calibri" pitchFamily="0" charset="0"/>
              </a:rPr>
              <a:t>Performance – High</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eriod"/>
            </a:pPr>
            <a:r>
              <a:rPr lang="en-US" altLang="zh-CN" sz="1800" b="0" i="0" u="none" strike="noStrike" kern="1200" cap="none" spc="0" baseline="0">
                <a:solidFill>
                  <a:schemeClr val="tx1"/>
                </a:solidFill>
                <a:latin typeface="Calibri" pitchFamily="0" charset="0"/>
                <a:ea typeface="宋体" pitchFamily="0" charset="0"/>
                <a:cs typeface="Calibri" pitchFamily="0" charset="0"/>
              </a:rPr>
              <a:t>5. Data Visualization – Graphical Representation</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290443031"/>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9"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80"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8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82"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83" name="文本框"/>
          <p:cNvSpPr>
            <a:spLocks noGrp="1"/>
          </p:cNvSpPr>
          <p:nvPr>
            <p:ph type="title"/>
          </p:nvPr>
        </p:nvSpPr>
        <p:spPr>
          <a:xfrm rot="0">
            <a:off x="755332" y="385444"/>
            <a:ext cx="243713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84"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graphicFrame>
        <p:nvGraphicFramePr>
          <p:cNvPr id="185" name="图表"/>
          <p:cNvGraphicFramePr/>
          <p:nvPr/>
        </p:nvGraphicFramePr>
        <p:xfrm>
          <a:off x="1767236" y="2156715"/>
          <a:ext cx="6400800" cy="3770971"/>
        </p:xfrm>
        <a:graphic>
          <a:graphicData uri="http://schemas.openxmlformats.org/drawingml/2006/chart">
            <c:chart xmlns:c="http://schemas.openxmlformats.org/drawingml/2006/chart" r:id="rId2"/>
          </a:graphicData>
        </a:graphic>
      </p:graphicFrame>
    </p:spTree>
    <p:extLst>
      <p:ext uri="{BB962C8B-B14F-4D97-AF65-F5344CB8AC3E}">
        <p14:creationId xmlns:p14="http://schemas.microsoft.com/office/powerpoint/2010/main" val="149743851"/>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aphicFrame>
        <p:nvGraphicFramePr>
          <p:cNvPr id="201" name="图表"/>
          <p:cNvGraphicFramePr/>
          <p:nvPr/>
        </p:nvGraphicFramePr>
        <p:xfrm>
          <a:off x="1905000" y="1219200"/>
          <a:ext cx="6858000" cy="4191000"/>
        </p:xfrm>
        <a:graphic>
          <a:graphicData uri="http://schemas.openxmlformats.org/drawingml/2006/chart">
            <c:chart xmlns:c="http://schemas.openxmlformats.org/drawingml/2006/chart" r:id="rId1"/>
          </a:graphicData>
        </a:graphic>
      </p:graphicFrame>
    </p:spTree>
    <p:extLst>
      <p:ext uri="{BB962C8B-B14F-4D97-AF65-F5344CB8AC3E}">
        <p14:creationId xmlns:p14="http://schemas.microsoft.com/office/powerpoint/2010/main" val="1938157543"/>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04"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205" name="矩形"/>
          <p:cNvSpPr>
            <a:spLocks/>
          </p:cNvSpPr>
          <p:nvPr/>
        </p:nvSpPr>
        <p:spPr>
          <a:xfrm rot="0">
            <a:off x="914400" y="2590799"/>
            <a:ext cx="8305800" cy="19583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In conclusion, our analysis revealed that the Business Development department has the highest number of employees in the mid-salary range. By leveraging tools like conditional formatting, filters, pivot tables, and graphs, we effectively identified salary discrepancies and visualized key insights. This comprehensive approach enhances our ability to optimize compensation strategies and support data-driven decision-making.</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332527198"/>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4" cy="6858466"/>
            <a:chOff x="7448612" y="0"/>
            <a:chExt cx="4743794" cy="6858466"/>
          </a:xfrm>
        </p:grpSpPr>
        <p:sp>
          <p:nvSpPr>
            <p:cNvPr id="64"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66"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217522" y="2123271"/>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Salary Range </a:t>
            </a: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Analysis using Excel</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946272022"/>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6"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599" y="0"/>
                </a:moveTo>
                <a:lnTo>
                  <a:pt x="0" y="0"/>
                </a:lnTo>
                <a:lnTo>
                  <a:pt x="0" y="21598"/>
                </a:lnTo>
                <a:lnTo>
                  <a:pt x="21599" y="21598"/>
                </a:lnTo>
                <a:lnTo>
                  <a:pt x="21599" y="0"/>
                </a:lnTo>
                <a:close/>
              </a:path>
            </a:pathLst>
          </a:custGeom>
          <a:solidFill>
            <a:srgbClr val="F1F1F1"/>
          </a:solidFill>
          <a:ln cmpd="sng" cap="flat">
            <a:noFill/>
            <a:prstDash val="solid"/>
            <a:miter/>
          </a:ln>
        </p:spPr>
      </p:sp>
      <p:grpSp>
        <p:nvGrpSpPr>
          <p:cNvPr id="96" name="组合"/>
          <p:cNvGrpSpPr>
            <a:grpSpLocks/>
          </p:cNvGrpSpPr>
          <p:nvPr/>
        </p:nvGrpSpPr>
        <p:grpSpPr>
          <a:xfrm>
            <a:off x="7448612" y="0"/>
            <a:ext cx="4743794" cy="6858466"/>
            <a:chOff x="7448612" y="0"/>
            <a:chExt cx="4743794" cy="6858466"/>
          </a:xfrm>
        </p:grpSpPr>
        <p:sp>
          <p:nvSpPr>
            <p:cNvPr id="87"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88"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89"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90"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91"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2"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miter/>
            </a:ln>
          </p:spPr>
        </p:sp>
        <p:sp>
          <p:nvSpPr>
            <p:cNvPr id="93"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4"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5"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7"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8"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9"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2" y="3162"/>
                </a:lnTo>
                <a:lnTo>
                  <a:pt x="1473" y="5348"/>
                </a:lnTo>
                <a:lnTo>
                  <a:pt x="384" y="7928"/>
                </a:lnTo>
                <a:lnTo>
                  <a:pt x="0" y="10800"/>
                </a:lnTo>
                <a:lnTo>
                  <a:pt x="384" y="13671"/>
                </a:lnTo>
                <a:lnTo>
                  <a:pt x="1473" y="16250"/>
                </a:lnTo>
                <a:lnTo>
                  <a:pt x="3162" y="18436"/>
                </a:lnTo>
                <a:lnTo>
                  <a:pt x="5349" y="20124"/>
                </a:lnTo>
                <a:lnTo>
                  <a:pt x="7928" y="21214"/>
                </a:lnTo>
                <a:lnTo>
                  <a:pt x="10800" y="21600"/>
                </a:lnTo>
                <a:lnTo>
                  <a:pt x="13670" y="21214"/>
                </a:lnTo>
                <a:lnTo>
                  <a:pt x="16250" y="20124"/>
                </a:lnTo>
                <a:lnTo>
                  <a:pt x="18435" y="18436"/>
                </a:lnTo>
                <a:lnTo>
                  <a:pt x="20124" y="16250"/>
                </a:lnTo>
                <a:lnTo>
                  <a:pt x="21214" y="13671"/>
                </a:lnTo>
                <a:lnTo>
                  <a:pt x="21600" y="10800"/>
                </a:lnTo>
                <a:lnTo>
                  <a:pt x="21214" y="7928"/>
                </a:lnTo>
                <a:lnTo>
                  <a:pt x="20124" y="5348"/>
                </a:lnTo>
                <a:lnTo>
                  <a:pt x="18435" y="3162"/>
                </a:lnTo>
                <a:lnTo>
                  <a:pt x="16250" y="1474"/>
                </a:lnTo>
                <a:lnTo>
                  <a:pt x="13670" y="385"/>
                </a:lnTo>
                <a:lnTo>
                  <a:pt x="10800" y="0"/>
                </a:lnTo>
                <a:close/>
              </a:path>
            </a:pathLst>
          </a:custGeom>
          <a:solidFill>
            <a:srgbClr val="EBEBEB"/>
          </a:solidFill>
          <a:ln cmpd="sng" cap="flat">
            <a:noFill/>
            <a:prstDash val="solid"/>
            <a:miter/>
          </a:ln>
        </p:spPr>
      </p:sp>
      <p:sp>
        <p:nvSpPr>
          <p:cNvPr id="100"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3" y="117"/>
                </a:lnTo>
                <a:lnTo>
                  <a:pt x="7681" y="456"/>
                </a:lnTo>
                <a:lnTo>
                  <a:pt x="6246" y="1003"/>
                </a:lnTo>
                <a:lnTo>
                  <a:pt x="4918" y="1739"/>
                </a:lnTo>
                <a:lnTo>
                  <a:pt x="3713" y="2648"/>
                </a:lnTo>
                <a:lnTo>
                  <a:pt x="2649" y="3713"/>
                </a:lnTo>
                <a:lnTo>
                  <a:pt x="1740" y="4918"/>
                </a:lnTo>
                <a:lnTo>
                  <a:pt x="1002" y="6246"/>
                </a:lnTo>
                <a:lnTo>
                  <a:pt x="456" y="7680"/>
                </a:lnTo>
                <a:lnTo>
                  <a:pt x="116" y="9203"/>
                </a:lnTo>
                <a:lnTo>
                  <a:pt x="0" y="10800"/>
                </a:lnTo>
                <a:lnTo>
                  <a:pt x="116" y="12395"/>
                </a:lnTo>
                <a:lnTo>
                  <a:pt x="456" y="13918"/>
                </a:lnTo>
                <a:lnTo>
                  <a:pt x="1002" y="15352"/>
                </a:lnTo>
                <a:lnTo>
                  <a:pt x="1740" y="16679"/>
                </a:lnTo>
                <a:lnTo>
                  <a:pt x="2649" y="17884"/>
                </a:lnTo>
                <a:lnTo>
                  <a:pt x="3713" y="18950"/>
                </a:lnTo>
                <a:lnTo>
                  <a:pt x="4918" y="19858"/>
                </a:lnTo>
                <a:lnTo>
                  <a:pt x="6246" y="20596"/>
                </a:lnTo>
                <a:lnTo>
                  <a:pt x="7681" y="21142"/>
                </a:lnTo>
                <a:lnTo>
                  <a:pt x="9203" y="21481"/>
                </a:lnTo>
                <a:lnTo>
                  <a:pt x="10800" y="21600"/>
                </a:lnTo>
                <a:lnTo>
                  <a:pt x="12394" y="21481"/>
                </a:lnTo>
                <a:lnTo>
                  <a:pt x="13917" y="21142"/>
                </a:lnTo>
                <a:lnTo>
                  <a:pt x="15351" y="20596"/>
                </a:lnTo>
                <a:lnTo>
                  <a:pt x="16680" y="19858"/>
                </a:lnTo>
                <a:lnTo>
                  <a:pt x="17884" y="18950"/>
                </a:lnTo>
                <a:lnTo>
                  <a:pt x="18950" y="17884"/>
                </a:lnTo>
                <a:lnTo>
                  <a:pt x="19858" y="16679"/>
                </a:lnTo>
                <a:lnTo>
                  <a:pt x="20594" y="15352"/>
                </a:lnTo>
                <a:lnTo>
                  <a:pt x="21141" y="13918"/>
                </a:lnTo>
                <a:lnTo>
                  <a:pt x="21482" y="12395"/>
                </a:lnTo>
                <a:lnTo>
                  <a:pt x="21600" y="10800"/>
                </a:lnTo>
                <a:lnTo>
                  <a:pt x="21482" y="9203"/>
                </a:lnTo>
                <a:lnTo>
                  <a:pt x="21141" y="7680"/>
                </a:lnTo>
                <a:lnTo>
                  <a:pt x="20594" y="6246"/>
                </a:lnTo>
                <a:lnTo>
                  <a:pt x="19858" y="4918"/>
                </a:lnTo>
                <a:lnTo>
                  <a:pt x="18950" y="3713"/>
                </a:lnTo>
                <a:lnTo>
                  <a:pt x="17884" y="2648"/>
                </a:lnTo>
                <a:lnTo>
                  <a:pt x="16680" y="1739"/>
                </a:lnTo>
                <a:lnTo>
                  <a:pt x="15351" y="1003"/>
                </a:lnTo>
                <a:lnTo>
                  <a:pt x="13917" y="456"/>
                </a:lnTo>
                <a:lnTo>
                  <a:pt x="12394" y="117"/>
                </a:lnTo>
                <a:lnTo>
                  <a:pt x="10800" y="0"/>
                </a:lnTo>
                <a:close/>
              </a:path>
            </a:pathLst>
          </a:custGeom>
          <a:solidFill>
            <a:srgbClr val="2D83C3"/>
          </a:solidFill>
          <a:ln cmpd="sng" cap="flat">
            <a:noFill/>
            <a:prstDash val="solid"/>
            <a:miter/>
          </a:ln>
        </p:spPr>
      </p:sp>
      <p:pic>
        <p:nvPicPr>
          <p:cNvPr id="101" name="图片"/>
          <p:cNvPicPr>
            <a:picLocks/>
          </p:cNvPicPr>
          <p:nvPr/>
        </p:nvPicPr>
        <p:blipFill>
          <a:blip r:embed="rId1" cstate="print"/>
          <a:stretch>
            <a:fillRect/>
          </a:stretch>
        </p:blipFill>
        <p:spPr>
          <a:xfrm rot="0">
            <a:off x="10687050" y="6134100"/>
            <a:ext cx="247648" cy="247650"/>
          </a:xfrm>
          <a:prstGeom prst="rect"/>
          <a:noFill/>
          <a:ln w="12700" cmpd="sng" cap="flat">
            <a:noFill/>
            <a:prstDash val="solid"/>
            <a:miter/>
          </a:ln>
        </p:spPr>
      </p:pic>
      <p:grpSp>
        <p:nvGrpSpPr>
          <p:cNvPr id="104" name="组合"/>
          <p:cNvGrpSpPr>
            <a:grpSpLocks/>
          </p:cNvGrpSpPr>
          <p:nvPr/>
        </p:nvGrpSpPr>
        <p:grpSpPr>
          <a:xfrm>
            <a:off x="47625" y="3819523"/>
            <a:ext cx="4124324" cy="3009896"/>
            <a:chOff x="47625" y="3819523"/>
            <a:chExt cx="4124324" cy="3009896"/>
          </a:xfrm>
        </p:grpSpPr>
        <p:pic>
          <p:nvPicPr>
            <p:cNvPr id="102"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3" name="图片"/>
            <p:cNvPicPr>
              <a:picLocks/>
            </p:cNvPicPr>
            <p:nvPr/>
          </p:nvPicPr>
          <p:blipFill>
            <a:blip r:embed="rId3" cstate="print"/>
            <a:stretch>
              <a:fillRect/>
            </a:stretch>
          </p:blipFill>
          <p:spPr>
            <a:xfrm rot="0">
              <a:off x="47625" y="3819523"/>
              <a:ext cx="1733550" cy="3009896"/>
            </a:xfrm>
            <a:prstGeom prst="rect"/>
            <a:noFill/>
            <a:ln w="12700" cmpd="sng" cap="flat">
              <a:noFill/>
              <a:prstDash val="solid"/>
              <a:miter/>
            </a:ln>
          </p:spPr>
        </p:pic>
      </p:grpSp>
      <p:sp>
        <p:nvSpPr>
          <p:cNvPr id="105"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6"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7"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363927865"/>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3" name="组合"/>
          <p:cNvGrpSpPr>
            <a:grpSpLocks/>
          </p:cNvGrpSpPr>
          <p:nvPr/>
        </p:nvGrpSpPr>
        <p:grpSpPr>
          <a:xfrm>
            <a:off x="7991475" y="2933700"/>
            <a:ext cx="2762249" cy="3257550"/>
            <a:chOff x="7991475" y="2933700"/>
            <a:chExt cx="2762249" cy="3257550"/>
          </a:xfrm>
        </p:grpSpPr>
        <p:sp>
          <p:nvSpPr>
            <p:cNvPr id="11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2"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5"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6"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17"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8" name="矩形"/>
          <p:cNvSpPr>
            <a:spLocks/>
          </p:cNvSpPr>
          <p:nvPr/>
        </p:nvSpPr>
        <p:spPr>
          <a:xfrm rot="0">
            <a:off x="834071" y="3260189"/>
            <a:ext cx="6962489" cy="11582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The Employee Salary Analysis helps us to find and fix any unfair pay differences in the company, making sure all employees are paid fairly and competitively. This will help keep employees happy and encourage them to stay with the company.</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958313479"/>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4" name="组合"/>
          <p:cNvGrpSpPr>
            <a:grpSpLocks/>
          </p:cNvGrpSpPr>
          <p:nvPr/>
        </p:nvGrpSpPr>
        <p:grpSpPr>
          <a:xfrm>
            <a:off x="8658225" y="2647950"/>
            <a:ext cx="3533775" cy="3810000"/>
            <a:chOff x="8658225" y="2647950"/>
            <a:chExt cx="3533775" cy="3810000"/>
          </a:xfrm>
        </p:grpSpPr>
        <p:sp>
          <p:nvSpPr>
            <p:cNvPr id="12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23"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25"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6"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7"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28"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9" name="矩形"/>
          <p:cNvSpPr>
            <a:spLocks/>
          </p:cNvSpPr>
          <p:nvPr/>
        </p:nvSpPr>
        <p:spPr>
          <a:xfrm rot="0">
            <a:off x="990600" y="2133600"/>
            <a:ext cx="7924800" cy="8153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rPr>
              <a:t>.</a:t>
            </a:r>
            <a:endPar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30" name="矩形"/>
          <p:cNvSpPr>
            <a:spLocks/>
          </p:cNvSpPr>
          <p:nvPr/>
        </p:nvSpPr>
        <p:spPr>
          <a:xfrm rot="0">
            <a:off x="676275" y="3276600"/>
            <a:ext cx="7918449" cy="11582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The Employee Salary Analysis project aims to evaluate current salary structures to ensure they are competitive, equitable, and aligned with industry standards. By analyzing salary data, we seek to identify discrepancies, optimize compensation strategies, and provide insights to improve employee satisfaction and retention.</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586488766"/>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6"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7"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38"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9" name="矩形"/>
          <p:cNvSpPr>
            <a:spLocks/>
          </p:cNvSpPr>
          <p:nvPr/>
        </p:nvSpPr>
        <p:spPr>
          <a:xfrm rot="0">
            <a:off x="693876" y="3305250"/>
            <a:ext cx="7453948" cy="8915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The end users are typically HR managers, compensation analysts, and senior management. They use the analysis to make informed decisions about salary adjustments, benefits, and overall compensation strategy.</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280513302"/>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42"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4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46" name="文本框"/>
          <p:cNvSpPr>
            <a:spLocks noGrp="1"/>
          </p:cNvSpPr>
          <p:nvPr>
            <p:ph type="title"/>
          </p:nvPr>
        </p:nvSpPr>
        <p:spPr>
          <a:xfrm rot="0">
            <a:off x="558165" y="857885"/>
            <a:ext cx="9763125" cy="55626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47"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48"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49" name="矩形"/>
          <p:cNvSpPr>
            <a:spLocks/>
          </p:cNvSpPr>
          <p:nvPr/>
        </p:nvSpPr>
        <p:spPr>
          <a:xfrm rot="0">
            <a:off x="3352800" y="2187788"/>
            <a:ext cx="5562600" cy="35585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We used:</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Conditional Formatting</a:t>
            </a:r>
            <a:r>
              <a:rPr lang="en-US" altLang="zh-CN" sz="1800" b="0" i="0" u="none" strike="noStrike" kern="1200" cap="none" spc="0" baseline="0">
                <a:solidFill>
                  <a:schemeClr val="tx1"/>
                </a:solidFill>
                <a:latin typeface="Calibri" pitchFamily="0" charset="0"/>
                <a:ea typeface="宋体" pitchFamily="0" charset="0"/>
                <a:cs typeface="Calibri" pitchFamily="0" charset="0"/>
              </a:rPr>
              <a:t>: To identify blank and null values, ensuring data accuracy.</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Filter</a:t>
            </a:r>
            <a:r>
              <a:rPr lang="en-US" altLang="zh-CN" sz="1800" b="0" i="0" u="none" strike="noStrike" kern="1200" cap="none" spc="0" baseline="0">
                <a:solidFill>
                  <a:schemeClr val="tx1"/>
                </a:solidFill>
                <a:latin typeface="Calibri" pitchFamily="0" charset="0"/>
                <a:ea typeface="宋体" pitchFamily="0" charset="0"/>
                <a:cs typeface="Calibri" pitchFamily="0" charset="0"/>
              </a:rPr>
              <a:t>: To remove irrelevant or incomplete entries, streamlining the dataset.</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Pivot Tables</a:t>
            </a:r>
            <a:r>
              <a:rPr lang="en-US" altLang="zh-CN" sz="1800" b="0" i="0" u="none" strike="noStrike" kern="1200" cap="none" spc="0" baseline="0">
                <a:solidFill>
                  <a:schemeClr val="tx1"/>
                </a:solidFill>
                <a:latin typeface="Calibri" pitchFamily="0" charset="0"/>
                <a:ea typeface="宋体" pitchFamily="0" charset="0"/>
                <a:cs typeface="Calibri" pitchFamily="0" charset="0"/>
              </a:rPr>
              <a:t>: To summarize and analyze salary data dynamically, revealing key insights.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Graphs and Pie Charts</a:t>
            </a:r>
            <a:r>
              <a:rPr lang="en-US" altLang="zh-CN" sz="1800" b="0" i="0" u="none" strike="noStrike" kern="1200" cap="none" spc="0" baseline="0">
                <a:solidFill>
                  <a:schemeClr val="tx1"/>
                </a:solidFill>
                <a:latin typeface="Calibri" pitchFamily="0" charset="0"/>
                <a:ea typeface="宋体" pitchFamily="0" charset="0"/>
                <a:cs typeface="Calibri" pitchFamily="0" charset="0"/>
              </a:rPr>
              <a:t>: To visually represent data, making trends and proportions easy to understand and communicate.</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These tools help us deliver clear, actionable insights into salary structures and compensation strategies.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553802965"/>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3" name="矩形"/>
          <p:cNvSpPr>
            <a:spLocks/>
          </p:cNvSpPr>
          <p:nvPr/>
        </p:nvSpPr>
        <p:spPr>
          <a:xfrm rot="0">
            <a:off x="3586169" y="2256150"/>
            <a:ext cx="2698546" cy="358140"/>
          </a:xfrm>
          <a:prstGeom prst="rect"/>
          <a:noFill/>
          <a:ln w="12700" cmpd="sng" cap="flat">
            <a:noFill/>
            <a:prstDash val="solid"/>
            <a:miter/>
          </a:ln>
        </p:spPr>
        <p:txBody>
          <a:bodyPr vert="horz" wrap="non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EMPLOYEE DATA - </a:t>
            </a:r>
            <a:r>
              <a:rPr lang="en-US" altLang="zh-CN" sz="1800" b="0" i="0" u="none" strike="noStrike" kern="1200" cap="none" spc="0" baseline="0">
                <a:solidFill>
                  <a:schemeClr val="tx1"/>
                </a:solidFill>
                <a:latin typeface="Calibri" pitchFamily="0" charset="0"/>
                <a:ea typeface="宋体" pitchFamily="0" charset="0"/>
                <a:cs typeface="Calibri" pitchFamily="0" charset="0"/>
              </a:rPr>
              <a:t>Gaggle</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
        <p:nvSpPr>
          <p:cNvPr id="154" name="矩形"/>
          <p:cNvSpPr>
            <a:spLocks/>
          </p:cNvSpPr>
          <p:nvPr/>
        </p:nvSpPr>
        <p:spPr>
          <a:xfrm rot="0">
            <a:off x="3586169" y="2871967"/>
            <a:ext cx="2570355" cy="358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4 Features</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
        <p:nvSpPr>
          <p:cNvPr id="155" name="矩形"/>
          <p:cNvSpPr>
            <a:spLocks/>
          </p:cNvSpPr>
          <p:nvPr/>
        </p:nvSpPr>
        <p:spPr>
          <a:xfrm rot="0">
            <a:off x="3586169" y="3452332"/>
            <a:ext cx="3032988" cy="358140"/>
          </a:xfrm>
          <a:prstGeom prst="rect"/>
          <a:noFill/>
          <a:ln w="12700" cmpd="sng" cap="flat">
            <a:noFill/>
            <a:prstDash val="solid"/>
            <a:miter/>
          </a:ln>
        </p:spPr>
        <p:txBody>
          <a:bodyPr vert="horz" wrap="non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 </a:t>
            </a:r>
            <a:r>
              <a:rPr lang="en-US" altLang="zh-CN" sz="1800" b="0" i="0" u="none" strike="noStrike" kern="1200" cap="none" spc="0" baseline="0">
                <a:solidFill>
                  <a:schemeClr val="tx1"/>
                </a:solidFill>
                <a:latin typeface="Calibri" pitchFamily="0" charset="0"/>
                <a:ea typeface="宋体" pitchFamily="0" charset="0"/>
                <a:cs typeface="Calibri" pitchFamily="0" charset="0"/>
              </a:rPr>
              <a:t>Employee Classification Type</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
        <p:nvSpPr>
          <p:cNvPr id="156" name="矩形"/>
          <p:cNvSpPr>
            <a:spLocks/>
          </p:cNvSpPr>
          <p:nvPr/>
        </p:nvSpPr>
        <p:spPr>
          <a:xfrm rot="0">
            <a:off x="3586169" y="4111847"/>
            <a:ext cx="874318" cy="358140"/>
          </a:xfrm>
          <a:prstGeom prst="rect"/>
          <a:noFill/>
          <a:ln w="12700" cmpd="sng" cap="flat">
            <a:noFill/>
            <a:prstDash val="solid"/>
            <a:miter/>
          </a:ln>
        </p:spPr>
        <p:txBody>
          <a:bodyPr vert="horz" wrap="non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Gender</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
        <p:nvSpPr>
          <p:cNvPr id="157" name="矩形"/>
          <p:cNvSpPr>
            <a:spLocks/>
          </p:cNvSpPr>
          <p:nvPr/>
        </p:nvSpPr>
        <p:spPr>
          <a:xfrm rot="0">
            <a:off x="3586169" y="4771362"/>
            <a:ext cx="3163289" cy="358139"/>
          </a:xfrm>
          <a:prstGeom prst="rect"/>
          <a:noFill/>
          <a:ln w="12700" cmpd="sng" cap="flat">
            <a:noFill/>
            <a:prstDash val="solid"/>
            <a:miter/>
          </a:ln>
        </p:spPr>
        <p:txBody>
          <a:bodyPr vert="horz" wrap="non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Current Employee Salary Rating</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480043641"/>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0"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62"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6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4" name="图片"/>
          <p:cNvPicPr>
            <a:picLocks/>
          </p:cNvPicPr>
          <p:nvPr/>
        </p:nvPicPr>
        <p:blipFill>
          <a:blip r:embed="rId1" cstate="print"/>
          <a:stretch>
            <a:fillRect/>
          </a:stretch>
        </p:blipFill>
        <p:spPr>
          <a:xfrm rot="0">
            <a:off x="66675" y="3381373"/>
            <a:ext cx="2466975" cy="3419473"/>
          </a:xfrm>
          <a:prstGeom prst="rect"/>
          <a:noFill/>
          <a:ln w="12700" cmpd="sng" cap="flat">
            <a:noFill/>
            <a:prstDash val="solid"/>
            <a:miter/>
          </a:ln>
        </p:spPr>
      </p:pic>
      <p:sp>
        <p:nvSpPr>
          <p:cNvPr id="165" name="文本框"/>
          <p:cNvSpPr>
            <a:spLocks noGrp="1"/>
          </p:cNvSpPr>
          <p:nvPr>
            <p:ph type="title"/>
          </p:nvPr>
        </p:nvSpPr>
        <p:spPr>
          <a:xfrm rot="0">
            <a:off x="739774" y="654938"/>
            <a:ext cx="848042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6"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7" name="矩形"/>
          <p:cNvSpPr>
            <a:spLocks/>
          </p:cNvSpPr>
          <p:nvPr/>
        </p:nvSpPr>
        <p:spPr>
          <a:xfrm rot="0">
            <a:off x="2743200" y="2354703"/>
            <a:ext cx="8534019" cy="94868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68" name="矩形"/>
          <p:cNvSpPr>
            <a:spLocks/>
          </p:cNvSpPr>
          <p:nvPr/>
        </p:nvSpPr>
        <p:spPr>
          <a:xfrm rot="0">
            <a:off x="2457450" y="2859748"/>
            <a:ext cx="6838951" cy="19583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The Salary Analysis of Business development and Accounting easily Visualized with the help of graphs and charts. .By </a:t>
            </a:r>
            <a:r>
              <a:rPr lang="en-US" altLang="zh-CN" sz="1800" b="0" i="0" u="none" strike="noStrike" kern="1200" cap="none" spc="0" baseline="0">
                <a:solidFill>
                  <a:schemeClr val="tx1"/>
                </a:solidFill>
                <a:latin typeface="Calibri" pitchFamily="0" charset="0"/>
                <a:ea typeface="宋体" pitchFamily="0" charset="0"/>
                <a:cs typeface="Calibri" pitchFamily="0" charset="0"/>
              </a:rPr>
              <a:t>combining conditional formatting, filters, pivot tables, and dynamic charts, we transform raw salary data into clear, actionable insights. This approach not only highlights discrepancies but also </a:t>
            </a:r>
            <a:r>
              <a:rPr lang="en-US" altLang="zh-CN" sz="1800" b="0" i="0" u="none" strike="noStrike" kern="1200" cap="none" spc="0" baseline="0">
                <a:solidFill>
                  <a:schemeClr val="tx1"/>
                </a:solidFill>
                <a:latin typeface="Calibri" pitchFamily="0" charset="0"/>
                <a:ea typeface="宋体" pitchFamily="0" charset="0"/>
                <a:cs typeface="Calibri" pitchFamily="0" charset="0"/>
              </a:rPr>
              <a:t>offers, </a:t>
            </a:r>
            <a:r>
              <a:rPr lang="en-US" altLang="zh-CN" sz="1800" b="0" i="0" u="none" strike="noStrike" kern="1200" cap="none" spc="0" baseline="0">
                <a:solidFill>
                  <a:schemeClr val="tx1"/>
                </a:solidFill>
                <a:latin typeface="Calibri" pitchFamily="0" charset="0"/>
                <a:ea typeface="宋体" pitchFamily="0" charset="0"/>
                <a:cs typeface="Calibri" pitchFamily="0" charset="0"/>
              </a:rPr>
              <a:t>driving strategic decisions with greater impact</a:t>
            </a:r>
            <a:r>
              <a:rPr lang="en-US" altLang="zh-CN" sz="1800" b="0" i="0" u="none" strike="noStrike" kern="1200" cap="none" spc="0" baseline="0">
                <a:solidFill>
                  <a:schemeClr val="tx1"/>
                </a:solidFill>
                <a:latin typeface="Calibri" pitchFamily="0" charset="0"/>
                <a:ea typeface="宋体" pitchFamily="0" charset="0"/>
                <a:cs typeface="Calibri" pitchFamily="0" charset="0"/>
              </a:rPr>
              <a:t>.</a:t>
            </a:r>
            <a:r>
              <a:rPr lang="en-US" altLang="zh-CN" sz="1800" b="0" i="0" u="none" strike="noStrike" kern="1200" cap="none" spc="0" baseline="0">
                <a:solidFill>
                  <a:schemeClr val="tx1"/>
                </a:solidFill>
                <a:latin typeface="Calibri" pitchFamily="0" charset="0"/>
                <a:ea typeface="宋体" pitchFamily="0" charset="0"/>
                <a:cs typeface="Calibri" pitchFamily="0" charset="0"/>
              </a:rPr>
              <a:t> intuitive visualizations that make complex data easily understandable</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450417561"/>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280</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root</cp:lastModifiedBy>
  <cp:revision>23</cp:revision>
  <dcterms:created xsi:type="dcterms:W3CDTF">2024-03-29T15:07:22Z</dcterms:created>
  <dcterms:modified xsi:type="dcterms:W3CDTF">2024-08-27T13:07:01Z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