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0"/>
  </p:notesMasterIdLst>
  <p:sldIdLst>
    <p:sldId id="256" r:id="rId2"/>
    <p:sldId id="257" r:id="rId3"/>
    <p:sldId id="259" r:id="rId4"/>
    <p:sldId id="296" r:id="rId5"/>
    <p:sldId id="295" r:id="rId6"/>
    <p:sldId id="264" r:id="rId7"/>
    <p:sldId id="261"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E6EE5-12A7-48DE-8719-3527FDE2E762}">
  <a:tblStyle styleId="{906E6EE5-12A7-48DE-8719-3527FDE2E76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1BF261-77C4-4AA7-961F-306B87D9986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76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103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1pPr>
            <a:lvl2pPr lvl="1"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2pPr>
            <a:lvl3pPr lvl="2"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3pPr>
            <a:lvl4pPr lvl="3"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4pPr>
            <a:lvl5pPr lvl="4"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5pPr>
            <a:lvl6pPr lvl="5"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6pPr>
            <a:lvl7pPr lvl="6"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7pPr>
            <a:lvl8pPr lvl="7"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8pPr>
            <a:lvl9pPr lvl="8"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3983054"/>
            <a:ext cx="3914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Lato"/>
              <a:buNone/>
              <a:defRPr>
                <a:latin typeface="Lato"/>
                <a:ea typeface="Lato"/>
                <a:cs typeface="Lato"/>
                <a:sym typeface="Lato"/>
              </a:defRPr>
            </a:lvl1pPr>
            <a:lvl2pPr lvl="1">
              <a:spcBef>
                <a:spcPts val="0"/>
              </a:spcBef>
              <a:spcAft>
                <a:spcPts val="0"/>
              </a:spcAft>
              <a:buSzPts val="4800"/>
              <a:buFont typeface="Lato"/>
              <a:buNone/>
              <a:defRPr>
                <a:latin typeface="Lato"/>
                <a:ea typeface="Lato"/>
                <a:cs typeface="Lato"/>
                <a:sym typeface="Lato"/>
              </a:defRPr>
            </a:lvl2pPr>
            <a:lvl3pPr lvl="2">
              <a:spcBef>
                <a:spcPts val="0"/>
              </a:spcBef>
              <a:spcAft>
                <a:spcPts val="0"/>
              </a:spcAft>
              <a:buSzPts val="4800"/>
              <a:buFont typeface="Lato"/>
              <a:buNone/>
              <a:defRPr>
                <a:latin typeface="Lato"/>
                <a:ea typeface="Lato"/>
                <a:cs typeface="Lato"/>
                <a:sym typeface="Lato"/>
              </a:defRPr>
            </a:lvl3pPr>
            <a:lvl4pPr lvl="3">
              <a:spcBef>
                <a:spcPts val="0"/>
              </a:spcBef>
              <a:spcAft>
                <a:spcPts val="0"/>
              </a:spcAft>
              <a:buSzPts val="4800"/>
              <a:buFont typeface="Lato"/>
              <a:buNone/>
              <a:defRPr>
                <a:latin typeface="Lato"/>
                <a:ea typeface="Lato"/>
                <a:cs typeface="Lato"/>
                <a:sym typeface="Lato"/>
              </a:defRPr>
            </a:lvl4pPr>
            <a:lvl5pPr lvl="4">
              <a:spcBef>
                <a:spcPts val="0"/>
              </a:spcBef>
              <a:spcAft>
                <a:spcPts val="0"/>
              </a:spcAft>
              <a:buSzPts val="4800"/>
              <a:buFont typeface="Lato"/>
              <a:buNone/>
              <a:defRPr>
                <a:latin typeface="Lato"/>
                <a:ea typeface="Lato"/>
                <a:cs typeface="Lato"/>
                <a:sym typeface="Lato"/>
              </a:defRPr>
            </a:lvl5pPr>
            <a:lvl6pPr lvl="5">
              <a:spcBef>
                <a:spcPts val="0"/>
              </a:spcBef>
              <a:spcAft>
                <a:spcPts val="0"/>
              </a:spcAft>
              <a:buSzPts val="4800"/>
              <a:buFont typeface="Lato"/>
              <a:buNone/>
              <a:defRPr>
                <a:latin typeface="Lato"/>
                <a:ea typeface="Lato"/>
                <a:cs typeface="Lato"/>
                <a:sym typeface="Lato"/>
              </a:defRPr>
            </a:lvl6pPr>
            <a:lvl7pPr lvl="6">
              <a:spcBef>
                <a:spcPts val="0"/>
              </a:spcBef>
              <a:spcAft>
                <a:spcPts val="0"/>
              </a:spcAft>
              <a:buSzPts val="4800"/>
              <a:buFont typeface="Lato"/>
              <a:buNone/>
              <a:defRPr>
                <a:latin typeface="Lato"/>
                <a:ea typeface="Lato"/>
                <a:cs typeface="Lato"/>
                <a:sym typeface="Lato"/>
              </a:defRPr>
            </a:lvl7pPr>
            <a:lvl8pPr lvl="7">
              <a:spcBef>
                <a:spcPts val="0"/>
              </a:spcBef>
              <a:spcAft>
                <a:spcPts val="0"/>
              </a:spcAft>
              <a:buSzPts val="4800"/>
              <a:buFont typeface="Lato"/>
              <a:buNone/>
              <a:defRPr>
                <a:latin typeface="Lato"/>
                <a:ea typeface="Lato"/>
                <a:cs typeface="Lato"/>
                <a:sym typeface="Lato"/>
              </a:defRPr>
            </a:lvl8pPr>
            <a:lvl9pPr lvl="8">
              <a:spcBef>
                <a:spcPts val="0"/>
              </a:spcBef>
              <a:spcAft>
                <a:spcPts val="0"/>
              </a:spcAft>
              <a:buSzPts val="4800"/>
              <a:buFont typeface="Lato"/>
              <a:buNone/>
              <a:defRPr>
                <a:latin typeface="Lato"/>
                <a:ea typeface="Lato"/>
                <a:cs typeface="Lato"/>
                <a:sym typeface="Lato"/>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6"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10"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blipFill>
          <a:blip r:embed="rId2">
            <a:alphaModFix/>
          </a:blip>
          <a:stretch>
            <a:fillRect/>
          </a:stretch>
        </a:blipFill>
        <a:effectLst/>
      </p:bgPr>
    </p:bg>
    <p:spTree>
      <p:nvGrpSpPr>
        <p:cNvPr id="1" name="Shape 32"/>
        <p:cNvGrpSpPr/>
        <p:nvPr/>
      </p:nvGrpSpPr>
      <p:grpSpPr>
        <a:xfrm>
          <a:off x="0" y="0"/>
          <a:ext cx="0" cy="0"/>
          <a:chOff x="0" y="0"/>
          <a:chExt cx="0" cy="0"/>
        </a:xfrm>
      </p:grpSpPr>
      <p:pic>
        <p:nvPicPr>
          <p:cNvPr id="33" name="Google Shape;33;p7"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5" name="Google Shape;35;p7"/>
          <p:cNvSpPr txBox="1">
            <a:spLocks noGrp="1"/>
          </p:cNvSpPr>
          <p:nvPr>
            <p:ph type="body" idx="1"/>
          </p:nvPr>
        </p:nvSpPr>
        <p:spPr>
          <a:xfrm>
            <a:off x="489775" y="2312475"/>
            <a:ext cx="1831500" cy="26133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body" idx="2"/>
          </p:nvPr>
        </p:nvSpPr>
        <p:spPr>
          <a:xfrm>
            <a:off x="2415136" y="2312475"/>
            <a:ext cx="1831500" cy="26133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7" name="Google Shape;37;p7"/>
          <p:cNvSpPr txBox="1">
            <a:spLocks noGrp="1"/>
          </p:cNvSpPr>
          <p:nvPr>
            <p:ph type="body" idx="3"/>
          </p:nvPr>
        </p:nvSpPr>
        <p:spPr>
          <a:xfrm>
            <a:off x="4340497" y="2312475"/>
            <a:ext cx="1831500" cy="26133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4217580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1pPr>
            <a:lvl2pPr lvl="1">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2pPr>
            <a:lvl3pPr lvl="2">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3pPr>
            <a:lvl4pPr lvl="3">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4pPr>
            <a:lvl5pPr lvl="4">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5pPr>
            <a:lvl6pPr lvl="5">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6pPr>
            <a:lvl7pPr lvl="6">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7pPr>
            <a:lvl8pPr lvl="7">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8pPr>
            <a:lvl9pPr lvl="8">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a:buChar char="×"/>
              <a:defRPr sz="1800">
                <a:solidFill>
                  <a:schemeClr val="dk2"/>
                </a:solidFill>
                <a:latin typeface="Lato"/>
                <a:ea typeface="Lato"/>
                <a:cs typeface="Lato"/>
                <a:sym typeface="Lato"/>
              </a:defRPr>
            </a:lvl1pPr>
            <a:lvl2pPr marL="914400" lvl="1" indent="-342900">
              <a:spcBef>
                <a:spcPts val="0"/>
              </a:spcBef>
              <a:spcAft>
                <a:spcPts val="0"/>
              </a:spcAft>
              <a:buClr>
                <a:schemeClr val="lt2"/>
              </a:buClr>
              <a:buSzPts val="1800"/>
              <a:buFont typeface="Lato"/>
              <a:buChar char="×"/>
              <a:defRPr sz="1800">
                <a:solidFill>
                  <a:schemeClr val="dk2"/>
                </a:solidFill>
                <a:latin typeface="Lato"/>
                <a:ea typeface="Lato"/>
                <a:cs typeface="Lato"/>
                <a:sym typeface="Lato"/>
              </a:defRPr>
            </a:lvl2pPr>
            <a:lvl3pPr marL="1371600" lvl="2" indent="-342900">
              <a:spcBef>
                <a:spcPts val="0"/>
              </a:spcBef>
              <a:spcAft>
                <a:spcPts val="0"/>
              </a:spcAft>
              <a:buClr>
                <a:schemeClr val="lt2"/>
              </a:buClr>
              <a:buSzPts val="1800"/>
              <a:buFont typeface="Lato"/>
              <a:buChar char="×"/>
              <a:defRPr sz="1800">
                <a:solidFill>
                  <a:schemeClr val="dk2"/>
                </a:solidFill>
                <a:latin typeface="Lato"/>
                <a:ea typeface="Lato"/>
                <a:cs typeface="Lato"/>
                <a:sym typeface="Lato"/>
              </a:defRPr>
            </a:lvl3pPr>
            <a:lvl4pPr marL="1828800" lvl="3"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4pPr>
            <a:lvl5pPr marL="2286000" lvl="4"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5pPr>
            <a:lvl6pPr marL="2743200" lvl="5"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6pPr>
            <a:lvl7pPr marL="3200400" lvl="6"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7pPr>
            <a:lvl8pPr marL="3657600" lvl="7"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8pPr>
            <a:lvl9pPr marL="4114800" lvl="8"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lt1"/>
                </a:solidFill>
                <a:latin typeface="Lato"/>
                <a:ea typeface="Lato"/>
                <a:cs typeface="Lato"/>
                <a:sym typeface="Lato"/>
              </a:defRPr>
            </a:lvl1pPr>
            <a:lvl2pPr lvl="1" algn="r">
              <a:buNone/>
              <a:defRPr sz="1800">
                <a:solidFill>
                  <a:schemeClr val="lt1"/>
                </a:solidFill>
                <a:latin typeface="Lato"/>
                <a:ea typeface="Lato"/>
                <a:cs typeface="Lato"/>
                <a:sym typeface="Lato"/>
              </a:defRPr>
            </a:lvl2pPr>
            <a:lvl3pPr lvl="2" algn="r">
              <a:buNone/>
              <a:defRPr sz="1800">
                <a:solidFill>
                  <a:schemeClr val="lt1"/>
                </a:solidFill>
                <a:latin typeface="Lato"/>
                <a:ea typeface="Lato"/>
                <a:cs typeface="Lato"/>
                <a:sym typeface="Lato"/>
              </a:defRPr>
            </a:lvl3pPr>
            <a:lvl4pPr lvl="3" algn="r">
              <a:buNone/>
              <a:defRPr sz="1800">
                <a:solidFill>
                  <a:schemeClr val="lt1"/>
                </a:solidFill>
                <a:latin typeface="Lato"/>
                <a:ea typeface="Lato"/>
                <a:cs typeface="Lato"/>
                <a:sym typeface="Lato"/>
              </a:defRPr>
            </a:lvl4pPr>
            <a:lvl5pPr lvl="4" algn="r">
              <a:buNone/>
              <a:defRPr sz="1800">
                <a:solidFill>
                  <a:schemeClr val="lt1"/>
                </a:solidFill>
                <a:latin typeface="Lato"/>
                <a:ea typeface="Lato"/>
                <a:cs typeface="Lato"/>
                <a:sym typeface="Lato"/>
              </a:defRPr>
            </a:lvl5pPr>
            <a:lvl6pPr lvl="5" algn="r">
              <a:buNone/>
              <a:defRPr sz="1800">
                <a:solidFill>
                  <a:schemeClr val="lt1"/>
                </a:solidFill>
                <a:latin typeface="Lato"/>
                <a:ea typeface="Lato"/>
                <a:cs typeface="Lato"/>
                <a:sym typeface="Lato"/>
              </a:defRPr>
            </a:lvl6pPr>
            <a:lvl7pPr lvl="6" algn="r">
              <a:buNone/>
              <a:defRPr sz="1800">
                <a:solidFill>
                  <a:schemeClr val="lt1"/>
                </a:solidFill>
                <a:latin typeface="Lato"/>
                <a:ea typeface="Lato"/>
                <a:cs typeface="Lato"/>
                <a:sym typeface="Lato"/>
              </a:defRPr>
            </a:lvl7pPr>
            <a:lvl8pPr lvl="7" algn="r">
              <a:buNone/>
              <a:defRPr sz="1800">
                <a:solidFill>
                  <a:schemeClr val="lt1"/>
                </a:solidFill>
                <a:latin typeface="Lato"/>
                <a:ea typeface="Lato"/>
                <a:cs typeface="Lato"/>
                <a:sym typeface="Lato"/>
              </a:defRPr>
            </a:lvl8pPr>
            <a:lvl9pPr lvl="8" algn="r">
              <a:buNone/>
              <a:defRPr sz="18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Proyecto BBDD</a:t>
            </a:r>
            <a:br>
              <a:rPr lang="en" dirty="0"/>
            </a:br>
            <a:r>
              <a:rPr lang="en" sz="2400" dirty="0"/>
              <a:t>Alicia Martínez</a:t>
            </a:r>
            <a:br>
              <a:rPr lang="en" sz="2400" dirty="0"/>
            </a:br>
            <a:r>
              <a:rPr lang="en" sz="2400" dirty="0"/>
              <a:t>Rafael Lasso de la Vega</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57200" y="153775"/>
            <a:ext cx="5511300" cy="472625"/>
          </a:xfrm>
          <a:prstGeom prst="rect">
            <a:avLst/>
          </a:prstGeom>
        </p:spPr>
        <p:txBody>
          <a:bodyPr spcFirstLastPara="1" wrap="square" lIns="91425" tIns="91425" rIns="91425" bIns="91425" anchor="b" anchorCtr="0">
            <a:noAutofit/>
          </a:bodyPr>
          <a:lstStyle/>
          <a:p>
            <a:pPr algn="l"/>
            <a:r>
              <a:rPr lang="es-ES" sz="1800" b="0" i="0" dirty="0">
                <a:solidFill>
                  <a:srgbClr val="000000"/>
                </a:solidFill>
                <a:effectLst/>
                <a:latin typeface="Verdana" panose="020B0604030504040204" pitchFamily="34" charset="0"/>
              </a:rPr>
              <a:t>Tipos de Normalización de Bases de Datos</a:t>
            </a:r>
          </a:p>
        </p:txBody>
      </p:sp>
      <p:sp>
        <p:nvSpPr>
          <p:cNvPr id="67" name="Google Shape;67;p14"/>
          <p:cNvSpPr txBox="1">
            <a:spLocks noGrp="1"/>
          </p:cNvSpPr>
          <p:nvPr>
            <p:ph type="body" idx="1"/>
          </p:nvPr>
        </p:nvSpPr>
        <p:spPr>
          <a:xfrm>
            <a:off x="-68400" y="626400"/>
            <a:ext cx="6188400" cy="2637900"/>
          </a:xfrm>
          <a:prstGeom prst="rect">
            <a:avLst/>
          </a:prstGeom>
        </p:spPr>
        <p:txBody>
          <a:bodyPr spcFirstLastPara="1" wrap="square" lIns="91425" tIns="91425" rIns="91425" bIns="91425" anchor="t" anchorCtr="0">
            <a:noAutofit/>
          </a:bodyPr>
          <a:lstStyle/>
          <a:p>
            <a:pPr algn="l"/>
            <a:r>
              <a:rPr lang="es-ES" sz="1200" b="0" i="0" dirty="0">
                <a:solidFill>
                  <a:srgbClr val="000000"/>
                </a:solidFill>
                <a:effectLst/>
                <a:latin typeface="Verdana" panose="020B0604030504040204" pitchFamily="34" charset="0"/>
              </a:rPr>
              <a:t>Existen diferentes niveles de normalización, conocidos como formas normales, que definen cómo se deben organizar los datos. A continuación, se presentan las tres formas normales más comunes:</a:t>
            </a:r>
          </a:p>
          <a:p>
            <a:pPr algn="l"/>
            <a:endParaRPr lang="es-ES" sz="1200" b="0" i="0" dirty="0">
              <a:solidFill>
                <a:srgbClr val="000000"/>
              </a:solidFill>
              <a:effectLst/>
              <a:latin typeface="Verdana" panose="020B0604030504040204" pitchFamily="34" charset="0"/>
            </a:endParaRPr>
          </a:p>
          <a:p>
            <a:pPr algn="l">
              <a:buFont typeface="+mj-lt"/>
              <a:buAutoNum type="arabicPeriod"/>
            </a:pPr>
            <a:r>
              <a:rPr lang="es-ES" sz="1200" b="1" i="0" dirty="0">
                <a:solidFill>
                  <a:srgbClr val="000000"/>
                </a:solidFill>
                <a:effectLst/>
                <a:latin typeface="Verdana" panose="020B0604030504040204" pitchFamily="34" charset="0"/>
              </a:rPr>
              <a:t>Primera Forma Normal (1FN)</a:t>
            </a:r>
            <a:endParaRPr lang="es-ES" sz="1200" b="0" i="0" dirty="0">
              <a:solidFill>
                <a:srgbClr val="000000"/>
              </a:solidFill>
              <a:effectLst/>
              <a:latin typeface="Verdana" panose="020B0604030504040204" pitchFamily="34" charset="0"/>
            </a:endParaRPr>
          </a:p>
          <a:p>
            <a:pPr algn="l"/>
            <a:r>
              <a:rPr lang="es-ES" sz="1200" b="0" i="0" dirty="0">
                <a:solidFill>
                  <a:srgbClr val="000000"/>
                </a:solidFill>
                <a:effectLst/>
                <a:latin typeface="Verdana" panose="020B0604030504040204" pitchFamily="34" charset="0"/>
              </a:rPr>
              <a:t>En esta etapa inicial de normalización, se eliminan los valores repetidos en una tabla, creando registros únicos para cada conjunto de datos. Además, cada columna contiene solo datos atómicos, lo que significa que no se deben almacenar múltiples valores en una misma celda.</a:t>
            </a:r>
          </a:p>
          <a:p>
            <a:pPr algn="l">
              <a:buFont typeface="+mj-lt"/>
              <a:buAutoNum type="arabicPeriod" startAt="2"/>
            </a:pPr>
            <a:r>
              <a:rPr lang="es-ES" sz="1200" b="1" i="0" dirty="0">
                <a:solidFill>
                  <a:srgbClr val="000000"/>
                </a:solidFill>
                <a:effectLst/>
                <a:latin typeface="Verdana" panose="020B0604030504040204" pitchFamily="34" charset="0"/>
              </a:rPr>
              <a:t>Segunda Forma Normal (2FN)</a:t>
            </a:r>
            <a:endParaRPr lang="es-ES" sz="1200" b="0" i="0" dirty="0">
              <a:solidFill>
                <a:srgbClr val="000000"/>
              </a:solidFill>
              <a:effectLst/>
              <a:latin typeface="Verdana" panose="020B0604030504040204" pitchFamily="34" charset="0"/>
            </a:endParaRPr>
          </a:p>
          <a:p>
            <a:pPr algn="l"/>
            <a:r>
              <a:rPr lang="es-ES" sz="1200" b="0" i="0" dirty="0">
                <a:solidFill>
                  <a:srgbClr val="000000"/>
                </a:solidFill>
                <a:effectLst/>
                <a:latin typeface="Verdana" panose="020B0604030504040204" pitchFamily="34" charset="0"/>
              </a:rPr>
              <a:t>En la 2FN, se evita la redundancia y se establecen relaciones entre los campos de una tabla. Para lograrlo, se identifica una clave primaria que identifica de manera única cada registro y se asegura de que todos los campos dependan directamente de esa clave.</a:t>
            </a:r>
          </a:p>
          <a:p>
            <a:pPr algn="l">
              <a:buFont typeface="+mj-lt"/>
              <a:buAutoNum type="arabicPeriod" startAt="3"/>
            </a:pPr>
            <a:r>
              <a:rPr lang="es-ES" sz="1200" b="1" i="0" dirty="0">
                <a:solidFill>
                  <a:srgbClr val="000000"/>
                </a:solidFill>
                <a:effectLst/>
                <a:latin typeface="Verdana" panose="020B0604030504040204" pitchFamily="34" charset="0"/>
              </a:rPr>
              <a:t>Tercera Forma Normal (3FN)</a:t>
            </a:r>
            <a:endParaRPr lang="es-ES" sz="1200" b="0" i="0" dirty="0">
              <a:solidFill>
                <a:srgbClr val="000000"/>
              </a:solidFill>
              <a:effectLst/>
              <a:latin typeface="Verdana" panose="020B0604030504040204" pitchFamily="34" charset="0"/>
            </a:endParaRPr>
          </a:p>
          <a:p>
            <a:pPr algn="l"/>
            <a:r>
              <a:rPr lang="es-ES" sz="1200" b="0" i="0" dirty="0">
                <a:solidFill>
                  <a:srgbClr val="000000"/>
                </a:solidFill>
                <a:effectLst/>
                <a:latin typeface="Verdana" panose="020B0604030504040204" pitchFamily="34" charset="0"/>
              </a:rPr>
              <a:t>En esta etapa avanzada de normalización, se eliminan las dependencias transitivas entre los campos. Esto significa que cada atributo en una tabla debe depender únicamente de la clave primaria, no de otros campos no clave.</a:t>
            </a:r>
          </a:p>
        </p:txBody>
      </p:sp>
      <p:sp>
        <p:nvSpPr>
          <p:cNvPr id="69" name="Google Shape;69;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7" name="Imagen 6" descr="Diagrama&#10;&#10;Descripción generada automáticamente">
            <a:extLst>
              <a:ext uri="{FF2B5EF4-FFF2-40B4-BE49-F238E27FC236}">
                <a16:creationId xmlns:a16="http://schemas.microsoft.com/office/drawing/2014/main" id="{16C3DDCD-5ECA-4C79-B0F4-E24D469BD14A}"/>
              </a:ext>
            </a:extLst>
          </p:cNvPr>
          <p:cNvPicPr>
            <a:picLocks noChangeAspect="1"/>
          </p:cNvPicPr>
          <p:nvPr/>
        </p:nvPicPr>
        <p:blipFill>
          <a:blip r:embed="rId3"/>
          <a:stretch>
            <a:fillRect/>
          </a:stretch>
        </p:blipFill>
        <p:spPr>
          <a:xfrm>
            <a:off x="114716" y="0"/>
            <a:ext cx="9029284" cy="5143500"/>
          </a:xfrm>
          <a:prstGeom prst="rect">
            <a:avLst/>
          </a:prstGeom>
        </p:spPr>
      </p:pic>
      <p:sp>
        <p:nvSpPr>
          <p:cNvPr id="83"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1" name="Google Shape;94;p18">
            <a:extLst>
              <a:ext uri="{FF2B5EF4-FFF2-40B4-BE49-F238E27FC236}">
                <a16:creationId xmlns:a16="http://schemas.microsoft.com/office/drawing/2014/main" id="{B6C2C6C8-B9CC-480F-93D7-0AFF7162E7B7}"/>
              </a:ext>
            </a:extLst>
          </p:cNvPr>
          <p:cNvSpPr txBox="1">
            <a:spLocks/>
          </p:cNvSpPr>
          <p:nvPr/>
        </p:nvSpPr>
        <p:spPr>
          <a:xfrm>
            <a:off x="190800" y="3962575"/>
            <a:ext cx="55113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n-US" sz="3200" dirty="0" err="1"/>
              <a:t>Diagrama</a:t>
            </a:r>
            <a:r>
              <a:rPr lang="en-US" sz="3200" dirty="0"/>
              <a:t> </a:t>
            </a:r>
            <a:r>
              <a:rPr lang="en-US" sz="3200" dirty="0" err="1"/>
              <a:t>Relacional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3DFBBBBD-A1E0-4AF7-9088-444B929CB253}"/>
              </a:ext>
            </a:extLst>
          </p:cNvPr>
          <p:cNvPicPr>
            <a:picLocks noChangeAspect="1"/>
          </p:cNvPicPr>
          <p:nvPr/>
        </p:nvPicPr>
        <p:blipFill>
          <a:blip r:embed="rId3"/>
          <a:stretch>
            <a:fillRect/>
          </a:stretch>
        </p:blipFill>
        <p:spPr>
          <a:xfrm>
            <a:off x="39376" y="0"/>
            <a:ext cx="9104623" cy="5143499"/>
          </a:xfrm>
          <a:prstGeom prst="rect">
            <a:avLst/>
          </a:prstGeom>
        </p:spPr>
      </p:pic>
      <p:sp>
        <p:nvSpPr>
          <p:cNvPr id="83"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11" name="Google Shape;94;p18">
            <a:extLst>
              <a:ext uri="{FF2B5EF4-FFF2-40B4-BE49-F238E27FC236}">
                <a16:creationId xmlns:a16="http://schemas.microsoft.com/office/drawing/2014/main" id="{B6C2C6C8-B9CC-480F-93D7-0AFF7162E7B7}"/>
              </a:ext>
            </a:extLst>
          </p:cNvPr>
          <p:cNvSpPr txBox="1">
            <a:spLocks/>
          </p:cNvSpPr>
          <p:nvPr/>
        </p:nvSpPr>
        <p:spPr>
          <a:xfrm>
            <a:off x="7167600" y="3667375"/>
            <a:ext cx="20556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n-US" sz="3200" dirty="0" err="1"/>
              <a:t>Modelo</a:t>
            </a:r>
            <a:r>
              <a:rPr lang="en-US" sz="3200" dirty="0"/>
              <a:t> </a:t>
            </a:r>
          </a:p>
          <a:p>
            <a:endParaRPr lang="en-US" sz="3200" dirty="0"/>
          </a:p>
          <a:p>
            <a:r>
              <a:rPr lang="en-US" sz="3200" dirty="0" err="1"/>
              <a:t>Relacional</a:t>
            </a:r>
            <a:endParaRPr lang="en-US" dirty="0"/>
          </a:p>
        </p:txBody>
      </p:sp>
    </p:spTree>
    <p:extLst>
      <p:ext uri="{BB962C8B-B14F-4D97-AF65-F5344CB8AC3E}">
        <p14:creationId xmlns:p14="http://schemas.microsoft.com/office/powerpoint/2010/main" val="322050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Imagen 2">
            <a:extLst>
              <a:ext uri="{FF2B5EF4-FFF2-40B4-BE49-F238E27FC236}">
                <a16:creationId xmlns:a16="http://schemas.microsoft.com/office/drawing/2014/main" id="{EAE979F8-A046-4187-B402-82AFC2B8575B}"/>
              </a:ext>
            </a:extLst>
          </p:cNvPr>
          <p:cNvPicPr>
            <a:picLocks noChangeAspect="1"/>
          </p:cNvPicPr>
          <p:nvPr/>
        </p:nvPicPr>
        <p:blipFill>
          <a:blip r:embed="rId3"/>
          <a:stretch>
            <a:fillRect/>
          </a:stretch>
        </p:blipFill>
        <p:spPr>
          <a:xfrm>
            <a:off x="346580" y="759343"/>
            <a:ext cx="5132620" cy="4307908"/>
          </a:xfrm>
          <a:prstGeom prst="rect">
            <a:avLst/>
          </a:prstGeom>
        </p:spPr>
      </p:pic>
      <p:sp>
        <p:nvSpPr>
          <p:cNvPr id="6" name="Google Shape;94;p18">
            <a:extLst>
              <a:ext uri="{FF2B5EF4-FFF2-40B4-BE49-F238E27FC236}">
                <a16:creationId xmlns:a16="http://schemas.microsoft.com/office/drawing/2014/main" id="{DA1CFCF5-E163-4967-8877-17D1AA09E0FB}"/>
              </a:ext>
            </a:extLst>
          </p:cNvPr>
          <p:cNvSpPr txBox="1">
            <a:spLocks/>
          </p:cNvSpPr>
          <p:nvPr/>
        </p:nvSpPr>
        <p:spPr>
          <a:xfrm>
            <a:off x="157240" y="-182951"/>
            <a:ext cx="55113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n-US" sz="3200" dirty="0" err="1"/>
              <a:t>Sentencias</a:t>
            </a:r>
            <a:r>
              <a:rPr lang="en-US" sz="3200" dirty="0"/>
              <a:t> SQL</a:t>
            </a:r>
            <a:endParaRPr lang="en-US" dirty="0"/>
          </a:p>
        </p:txBody>
      </p:sp>
    </p:spTree>
    <p:extLst>
      <p:ext uri="{BB962C8B-B14F-4D97-AF65-F5344CB8AC3E}">
        <p14:creationId xmlns:p14="http://schemas.microsoft.com/office/powerpoint/2010/main" val="414031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7B3FDEA3-797F-45E0-94F9-2149A01BDF90}"/>
              </a:ext>
            </a:extLst>
          </p:cNvPr>
          <p:cNvPicPr>
            <a:picLocks noChangeAspect="1"/>
          </p:cNvPicPr>
          <p:nvPr/>
        </p:nvPicPr>
        <p:blipFill>
          <a:blip r:embed="rId3"/>
          <a:stretch>
            <a:fillRect/>
          </a:stretch>
        </p:blipFill>
        <p:spPr>
          <a:xfrm>
            <a:off x="33338" y="758400"/>
            <a:ext cx="6007463" cy="4144800"/>
          </a:xfrm>
          <a:prstGeom prst="rect">
            <a:avLst/>
          </a:prstGeom>
        </p:spPr>
      </p:pic>
      <p:sp>
        <p:nvSpPr>
          <p:cNvPr id="124" name="Google Shape;124;p2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6" name="Google Shape;94;p18">
            <a:extLst>
              <a:ext uri="{FF2B5EF4-FFF2-40B4-BE49-F238E27FC236}">
                <a16:creationId xmlns:a16="http://schemas.microsoft.com/office/drawing/2014/main" id="{DA085EF4-2F94-4DC6-934C-BD1DD16B7784}"/>
              </a:ext>
            </a:extLst>
          </p:cNvPr>
          <p:cNvSpPr txBox="1">
            <a:spLocks/>
          </p:cNvSpPr>
          <p:nvPr/>
        </p:nvSpPr>
        <p:spPr>
          <a:xfrm>
            <a:off x="157240" y="-182951"/>
            <a:ext cx="55113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n-US" sz="3200" dirty="0" err="1"/>
              <a:t>Despliegue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7" name="Imagen 6">
            <a:extLst>
              <a:ext uri="{FF2B5EF4-FFF2-40B4-BE49-F238E27FC236}">
                <a16:creationId xmlns:a16="http://schemas.microsoft.com/office/drawing/2014/main" id="{1FEB32F3-88C0-455B-ABE1-F884CC7BE539}"/>
              </a:ext>
            </a:extLst>
          </p:cNvPr>
          <p:cNvPicPr>
            <a:picLocks noChangeAspect="1"/>
          </p:cNvPicPr>
          <p:nvPr/>
        </p:nvPicPr>
        <p:blipFill>
          <a:blip r:embed="rId3"/>
          <a:stretch>
            <a:fillRect/>
          </a:stretch>
        </p:blipFill>
        <p:spPr>
          <a:xfrm>
            <a:off x="50400" y="756000"/>
            <a:ext cx="5968800" cy="4202052"/>
          </a:xfrm>
          <a:prstGeom prst="rect">
            <a:avLst/>
          </a:prstGeom>
        </p:spPr>
      </p:pic>
      <p:sp>
        <p:nvSpPr>
          <p:cNvPr id="13" name="Google Shape;94;p18">
            <a:extLst>
              <a:ext uri="{FF2B5EF4-FFF2-40B4-BE49-F238E27FC236}">
                <a16:creationId xmlns:a16="http://schemas.microsoft.com/office/drawing/2014/main" id="{AFF7D484-CB1D-495D-88B4-CA57E0ED57F6}"/>
              </a:ext>
            </a:extLst>
          </p:cNvPr>
          <p:cNvSpPr txBox="1">
            <a:spLocks/>
          </p:cNvSpPr>
          <p:nvPr/>
        </p:nvSpPr>
        <p:spPr>
          <a:xfrm>
            <a:off x="106840" y="-194700"/>
            <a:ext cx="55113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n-US" sz="3200" dirty="0" err="1"/>
              <a:t>pgAdmin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ctrTitle" idx="4294967295"/>
          </p:nvPr>
        </p:nvSpPr>
        <p:spPr>
          <a:xfrm>
            <a:off x="2705045" y="2514406"/>
            <a:ext cx="4094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FFFFFF"/>
                </a:solidFill>
              </a:rPr>
              <a:t>Gracias</a:t>
            </a:r>
            <a:endParaRPr sz="6000" dirty="0">
              <a:solidFill>
                <a:srgbClr val="FFFFFF"/>
              </a:solidFill>
            </a:endParaRPr>
          </a:p>
        </p:txBody>
      </p:sp>
      <p:sp>
        <p:nvSpPr>
          <p:cNvPr id="103" name="Google Shape;103;p19"/>
          <p:cNvSpPr/>
          <p:nvPr/>
        </p:nvSpPr>
        <p:spPr>
          <a:xfrm>
            <a:off x="4752245" y="839202"/>
            <a:ext cx="1343513" cy="1361401"/>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4" name="Google Shape;104;p19"/>
          <p:cNvSpPr/>
          <p:nvPr/>
        </p:nvSpPr>
        <p:spPr>
          <a:xfrm rot="1472949">
            <a:off x="3530682" y="1518930"/>
            <a:ext cx="785493" cy="76515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5" name="Google Shape;105;p19"/>
          <p:cNvSpPr/>
          <p:nvPr/>
        </p:nvSpPr>
        <p:spPr>
          <a:xfrm>
            <a:off x="4492396" y="709100"/>
            <a:ext cx="343890" cy="33417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6" name="Google Shape;106;p19"/>
          <p:cNvSpPr/>
          <p:nvPr/>
        </p:nvSpPr>
        <p:spPr>
          <a:xfrm rot="2487341">
            <a:off x="4271227" y="2225434"/>
            <a:ext cx="244676" cy="23776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7" name="Google Shape;107;p1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theme/theme1.xml><?xml version="1.0" encoding="utf-8"?>
<a:theme xmlns:a="http://schemas.openxmlformats.org/drawingml/2006/main" name="Eglamour template">
  <a:themeElements>
    <a:clrScheme name="Custom 347">
      <a:dk1>
        <a:srgbClr val="434343"/>
      </a:dk1>
      <a:lt1>
        <a:srgbClr val="FFFFFF"/>
      </a:lt1>
      <a:dk2>
        <a:srgbClr val="666666"/>
      </a:dk2>
      <a:lt2>
        <a:srgbClr val="E7EAEC"/>
      </a:lt2>
      <a:accent1>
        <a:srgbClr val="6ED87E"/>
      </a:accent1>
      <a:accent2>
        <a:srgbClr val="18C7B2"/>
      </a:accent2>
      <a:accent3>
        <a:srgbClr val="33ADEB"/>
      </a:accent3>
      <a:accent4>
        <a:srgbClr val="DF77D2"/>
      </a:accent4>
      <a:accent5>
        <a:srgbClr val="A143B3"/>
      </a:accent5>
      <a:accent6>
        <a:srgbClr val="FFB300"/>
      </a:accent6>
      <a:hlink>
        <a:srgbClr val="4A86E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220</Words>
  <Application>Microsoft Office PowerPoint</Application>
  <PresentationFormat>Presentación en pantalla (16:9)</PresentationFormat>
  <Paragraphs>25</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Lato</vt:lpstr>
      <vt:lpstr>Verdana</vt:lpstr>
      <vt:lpstr>Eglamour template</vt:lpstr>
      <vt:lpstr>Proyecto BBDD Alicia Martínez Rafael Lasso de la Vega</vt:lpstr>
      <vt:lpstr>Tipos de Normalización de Bases de Datos</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BBDD Alicia Martínez Rafael Lasso de la Vega</dc:title>
  <dc:creator>Rafa L</dc:creator>
  <cp:lastModifiedBy>Rafa L</cp:lastModifiedBy>
  <cp:revision>6</cp:revision>
  <dcterms:modified xsi:type="dcterms:W3CDTF">2024-03-21T19:21:29Z</dcterms:modified>
</cp:coreProperties>
</file>