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400" spc="-1" strike="noStrike">
                <a:solidFill>
                  <a:srgbClr val="000000"/>
                </a:solidFill>
                <a:latin typeface="Arial"/>
              </a:rPr>
              <a:t>Cliquez pour déplacer la diapo</a:t>
            </a:r>
            <a:endParaRPr b="0" lang="fr-FR"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fr-FR" sz="1400" spc="-1" strike="noStrike">
                <a:latin typeface="Times New Roman"/>
              </a:rPr>
              <a:t>&lt;date/heure&gt;</a:t>
            </a:r>
            <a:endParaRPr b="0" lang="fr-FR"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3FC2FD5C-5E6E-4EBE-B1F0-F968DECDDA48}"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5680" cy="3085560"/>
          </a:xfrm>
          <a:prstGeom prst="rect">
            <a:avLst/>
          </a:prstGeom>
          <a:ln w="0">
            <a:noFill/>
          </a:ln>
        </p:spPr>
      </p:sp>
      <p:sp>
        <p:nvSpPr>
          <p:cNvPr id="15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53" name="Google Shape;185;p9: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FAF4AA68-C47D-497A-A0D1-67BC2C1F845D}"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5680" cy="308556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56" name="Google Shape;193;p10: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8899D2EB-4256-488A-A32C-E191ADA287FF}"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59" name="Google Shape;201;p11: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7BA7A960-FA31-45A4-B6ED-9DED51F56242}"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5680" cy="3085560"/>
          </a:xfrm>
          <a:prstGeom prst="rect">
            <a:avLst/>
          </a:prstGeom>
          <a:ln w="0">
            <a:noFill/>
          </a:ln>
        </p:spPr>
      </p:sp>
      <p:sp>
        <p:nvSpPr>
          <p:cNvPr id="16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62" name="Google Shape;208;p12: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C1F3D389-AB48-4721-A8D7-C0F7945AB596}"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5680" cy="308556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65" name="Google Shape;216;p13: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3F5CE560-E2D1-4EF9-BB96-1B38FA2EF6E3}"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5680" cy="3085560"/>
          </a:xfrm>
          <a:prstGeom prst="rect">
            <a:avLst/>
          </a:prstGeom>
          <a:ln w="0">
            <a:noFill/>
          </a:ln>
        </p:spPr>
      </p:sp>
      <p:sp>
        <p:nvSpPr>
          <p:cNvPr id="16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68" name="Google Shape;224;p14: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BC5FDD7B-D5AF-4738-BAA8-F677A0AEC66C}"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5680" cy="3085560"/>
          </a:xfrm>
          <a:prstGeom prst="rect">
            <a:avLst/>
          </a:prstGeom>
          <a:ln w="0">
            <a:noFill/>
          </a:ln>
        </p:spPr>
      </p:sp>
      <p:sp>
        <p:nvSpPr>
          <p:cNvPr id="17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71" name="Google Shape;232;p15: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86D82663-FE1A-46A9-BDCB-C8C732B19F24}" type="slidenum">
              <a:rPr b="0" lang="fr-FR" sz="1200" spc="-1" strike="noStrike">
                <a:solidFill>
                  <a:srgbClr val="000000"/>
                </a:solidFill>
                <a:latin typeface="Arial"/>
                <a:ea typeface="Arial"/>
              </a:rPr>
              <a:t>&lt;numéro&gt;</a:t>
            </a:fld>
            <a:endParaRPr b="0" lang="fr-FR"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5680" cy="3085560"/>
          </a:xfrm>
          <a:prstGeom prst="rect">
            <a:avLst/>
          </a:prstGeom>
          <a:ln w="0">
            <a:noFill/>
          </a:ln>
        </p:spPr>
      </p:sp>
      <p:sp>
        <p:nvSpPr>
          <p:cNvPr id="17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74" name="Google Shape;239;p16: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2DD29F7E-9590-48E8-ACB6-C47AEC06B9B8}" type="slidenum">
              <a:rPr b="0" lang="fr-FR" sz="1200" spc="-1" strike="noStrike">
                <a:solidFill>
                  <a:srgbClr val="000000"/>
                </a:solidFill>
                <a:latin typeface="Arial"/>
                <a:ea typeface="Arial"/>
              </a:rPr>
              <a:t>&lt;numéro&gt;</a:t>
            </a:fld>
            <a:endParaRPr b="0" lang="fr-FR"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5680" cy="3085560"/>
          </a:xfrm>
          <a:prstGeom prst="rect">
            <a:avLst/>
          </a:prstGeom>
          <a:ln w="0">
            <a:noFill/>
          </a:ln>
        </p:spPr>
      </p:sp>
      <p:sp>
        <p:nvSpPr>
          <p:cNvPr id="17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77" name="Google Shape;239;p16:notes 2"/>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940AFC79-BD52-42D4-8B5C-487CC8229F60}" type="slidenum">
              <a:rPr b="0" lang="fr-FR" sz="1200" spc="-1" strike="noStrike">
                <a:solidFill>
                  <a:srgbClr val="000000"/>
                </a:solidFill>
                <a:latin typeface="Arial"/>
                <a:ea typeface="Arial"/>
              </a:rPr>
              <a:t>&lt;numéro&gt;</a:t>
            </a:fld>
            <a:endParaRPr b="0" lang="fr-FR"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5680" cy="3085560"/>
          </a:xfrm>
          <a:prstGeom prst="rect">
            <a:avLst/>
          </a:prstGeom>
          <a:ln w="0">
            <a:noFill/>
          </a:ln>
        </p:spPr>
      </p:sp>
      <p:sp>
        <p:nvSpPr>
          <p:cNvPr id="12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29" name="Google Shape;128;p2: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6AF6648E-337D-4267-A9E8-72AF0415BF3A}"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5680" cy="308556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32" name="Google Shape;135;p3: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B3FAB657-80F5-4DDE-B291-ED9D4CE1105F}"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5680" cy="3085560"/>
          </a:xfrm>
          <a:prstGeom prst="rect">
            <a:avLst/>
          </a:prstGeom>
          <a:ln w="0">
            <a:noFill/>
          </a:ln>
        </p:spPr>
      </p:sp>
      <p:sp>
        <p:nvSpPr>
          <p:cNvPr id="13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35" name="Google Shape;142;p4: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64B392DE-840B-4E6D-9AB1-B92242287DCD}"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5680" cy="3085560"/>
          </a:xfrm>
          <a:prstGeom prst="rect">
            <a:avLst/>
          </a:prstGeom>
          <a:ln w="0">
            <a:noFill/>
          </a:ln>
        </p:spPr>
      </p:sp>
      <p:sp>
        <p:nvSpPr>
          <p:cNvPr id="13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38" name="Google Shape;149;gfb1bd753bc_0_0: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62D36100-AA7C-4995-93F7-F1B5D894C9A5}"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5680" cy="3085560"/>
          </a:xfrm>
          <a:prstGeom prst="rect">
            <a:avLst/>
          </a:prstGeom>
          <a:ln w="0">
            <a:noFill/>
          </a:ln>
        </p:spPr>
      </p:sp>
      <p:sp>
        <p:nvSpPr>
          <p:cNvPr id="14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41" name="Google Shape;156;p5: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1504BC81-8A13-41F5-BC20-1007BF755A4A}"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5680" cy="3085560"/>
          </a:xfrm>
          <a:prstGeom prst="rect">
            <a:avLst/>
          </a:prstGeom>
          <a:ln w="0">
            <a:noFill/>
          </a:ln>
        </p:spPr>
      </p:sp>
      <p:sp>
        <p:nvSpPr>
          <p:cNvPr id="14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44" name="Google Shape;163;p6: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C2C4250E-D705-4431-AE32-B6CA7466B04C}"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5680" cy="308556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47" name="Google Shape;170;p7: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69C63CF8-8564-4B5F-BA69-C83C79EABCFE}"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5680" cy="3085560"/>
          </a:xfrm>
          <a:prstGeom prst="rect">
            <a:avLst/>
          </a:prstGeom>
          <a:ln w="0">
            <a:noFill/>
          </a:ln>
        </p:spPr>
      </p:sp>
      <p:sp>
        <p:nvSpPr>
          <p:cNvPr id="14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fr-FR" sz="2000" spc="-1" strike="noStrike">
              <a:latin typeface="Arial"/>
            </a:endParaRPr>
          </a:p>
        </p:txBody>
      </p:sp>
      <p:sp>
        <p:nvSpPr>
          <p:cNvPr id="150" name="Google Shape;178;p8:notes"/>
          <p:cNvSpPr/>
          <p:nvPr/>
        </p:nvSpPr>
        <p:spPr>
          <a:xfrm>
            <a:off x="3884760" y="8685360"/>
            <a:ext cx="2971080" cy="45792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CEC4DA41-0B37-40E3-A6A6-E67CA081679A}" type="slidenum">
              <a:rPr b="0" lang="fr-FR" sz="1200" spc="-1" strike="noStrike">
                <a:solidFill>
                  <a:srgbClr val="000000"/>
                </a:solidFill>
                <a:latin typeface="Arial"/>
                <a:ea typeface="Arial"/>
              </a:rPr>
              <a:t>18</a:t>
            </a:fld>
            <a:endParaRPr b="0" lang="fr-F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656565"/>
            </a:gs>
            <a:gs pos="100000">
              <a:srgbClr val="000000"/>
            </a:gs>
          </a:gsLst>
          <a:lin ang="4740000"/>
        </a:gradFill>
      </p:bgPr>
    </p:bg>
    <p:spTree>
      <p:nvGrpSpPr>
        <p:cNvPr id="1" name=""/>
        <p:cNvGrpSpPr/>
        <p:nvPr/>
      </p:nvGrpSpPr>
      <p:grpSpPr>
        <a:xfrm>
          <a:off x="0" y="0"/>
          <a:ext cx="0" cy="0"/>
          <a:chOff x="0" y="0"/>
          <a:chExt cx="0" cy="0"/>
        </a:xfrm>
      </p:grpSpPr>
      <p:pic>
        <p:nvPicPr>
          <p:cNvPr id="0" name="Google Shape;10;p17" descr="Celestia-R1---OverlayTitleHD.png"/>
          <p:cNvPicPr/>
          <p:nvPr/>
        </p:nvPicPr>
        <p:blipFill>
          <a:blip r:embed="rId2"/>
          <a:stretch/>
        </p:blipFill>
        <p:spPr>
          <a:xfrm>
            <a:off x="0" y="0"/>
            <a:ext cx="12188160" cy="6855480"/>
          </a:xfrm>
          <a:prstGeom prst="rect">
            <a:avLst/>
          </a:prstGeom>
          <a:ln w="0">
            <a:noFill/>
          </a:ln>
        </p:spPr>
      </p:pic>
      <p:sp>
        <p:nvSpPr>
          <p:cNvPr id="1" name="PlaceHolder 1"/>
          <p:cNvSpPr>
            <a:spLocks noGrp="1"/>
          </p:cNvSpPr>
          <p:nvPr>
            <p:ph type="title"/>
          </p:nvPr>
        </p:nvSpPr>
        <p:spPr>
          <a:xfrm>
            <a:off x="685800" y="609480"/>
            <a:ext cx="10130760" cy="1455480"/>
          </a:xfrm>
          <a:prstGeom prst="rect">
            <a:avLst/>
          </a:prstGeom>
          <a:noFill/>
          <a:ln w="0">
            <a:noFill/>
          </a:ln>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656565"/>
            </a:gs>
            <a:gs pos="100000">
              <a:srgbClr val="000000"/>
            </a:gs>
          </a:gsLst>
          <a:lin ang="4740000"/>
        </a:gradFill>
      </p:bgPr>
    </p:bg>
    <p:spTree>
      <p:nvGrpSpPr>
        <p:cNvPr id="1" name=""/>
        <p:cNvGrpSpPr/>
        <p:nvPr/>
      </p:nvGrpSpPr>
      <p:grpSpPr>
        <a:xfrm>
          <a:off x="0" y="0"/>
          <a:ext cx="0" cy="0"/>
          <a:chOff x="0" y="0"/>
          <a:chExt cx="0" cy="0"/>
        </a:xfrm>
      </p:grpSpPr>
      <p:pic>
        <p:nvPicPr>
          <p:cNvPr id="39" name="Google Shape;65;p19" descr="Celestia-R1---OverlayContentHD.png"/>
          <p:cNvPicPr/>
          <p:nvPr/>
        </p:nvPicPr>
        <p:blipFill>
          <a:blip r:embed="rId2"/>
          <a:stretch/>
        </p:blipFill>
        <p:spPr>
          <a:xfrm>
            <a:off x="0" y="0"/>
            <a:ext cx="12188160" cy="685548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123;p1"/>
          <p:cNvSpPr/>
          <p:nvPr/>
        </p:nvSpPr>
        <p:spPr>
          <a:xfrm>
            <a:off x="3962520" y="1964160"/>
            <a:ext cx="7197120" cy="2420640"/>
          </a:xfrm>
          <a:prstGeom prst="rect">
            <a:avLst/>
          </a:prstGeom>
          <a:noFill/>
          <a:ln w="0">
            <a:noFill/>
          </a:ln>
        </p:spPr>
        <p:style>
          <a:lnRef idx="0"/>
          <a:fillRef idx="0"/>
          <a:effectRef idx="0"/>
          <a:fontRef idx="minor"/>
        </p:style>
        <p:txBody>
          <a:bodyPr anchor="b">
            <a:noAutofit/>
          </a:bodyPr>
          <a:p>
            <a:pPr algn="r">
              <a:lnSpc>
                <a:spcPct val="100000"/>
              </a:lnSpc>
              <a:tabLst>
                <a:tab algn="l" pos="0"/>
              </a:tabLst>
            </a:pPr>
            <a:r>
              <a:rPr b="0" lang="fr-FR" sz="4800" spc="-1" strike="noStrike">
                <a:solidFill>
                  <a:srgbClr val="ffffff"/>
                </a:solidFill>
                <a:latin typeface="Calibri"/>
                <a:ea typeface="Calibri"/>
              </a:rPr>
              <a:t>INTRODUCTION A GIT</a:t>
            </a:r>
            <a:endParaRPr b="0" lang="fr-FR" sz="4800" spc="-1" strike="noStrike">
              <a:latin typeface="Arial"/>
            </a:endParaRPr>
          </a:p>
        </p:txBody>
      </p:sp>
      <p:sp>
        <p:nvSpPr>
          <p:cNvPr id="85" name="Google Shape;124;p1"/>
          <p:cNvSpPr/>
          <p:nvPr/>
        </p:nvSpPr>
        <p:spPr>
          <a:xfrm>
            <a:off x="3962520" y="4385880"/>
            <a:ext cx="7197120" cy="1404720"/>
          </a:xfrm>
          <a:prstGeom prst="rect">
            <a:avLst/>
          </a:prstGeom>
          <a:noFill/>
          <a:ln w="0">
            <a:noFill/>
          </a:ln>
        </p:spPr>
        <p:style>
          <a:lnRef idx="0"/>
          <a:fillRef idx="0"/>
          <a:effectRef idx="0"/>
          <a:fontRef idx="minor"/>
        </p:style>
        <p:txBody>
          <a:bodyPr anchor="t">
            <a:noAutofit/>
          </a:bodyPr>
          <a:p>
            <a:pPr algn="r">
              <a:lnSpc>
                <a:spcPct val="100000"/>
              </a:lnSpc>
              <a:tabLst>
                <a:tab algn="l" pos="0"/>
              </a:tabLst>
            </a:pPr>
            <a:r>
              <a:rPr b="0" lang="fr-FR" sz="1800" spc="-1" strike="noStrike">
                <a:solidFill>
                  <a:srgbClr val="ffffff"/>
                </a:solidFill>
                <a:latin typeface="Calibri"/>
                <a:ea typeface="Calibri"/>
              </a:rPr>
              <a:t>GESTION DE CONFIGURATION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Google Shape;187;p9"/>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VERSION DÉCENTRALISÉ (GIT)</a:t>
            </a:r>
            <a:endParaRPr b="0" lang="fr-FR" sz="3600" spc="-1" strike="noStrike">
              <a:latin typeface="Arial"/>
            </a:endParaRPr>
          </a:p>
        </p:txBody>
      </p:sp>
      <p:sp>
        <p:nvSpPr>
          <p:cNvPr id="104" name="Google Shape;188;p9"/>
          <p:cNvSpPr/>
          <p:nvPr/>
        </p:nvSpPr>
        <p:spPr>
          <a:xfrm>
            <a:off x="685800" y="2149200"/>
            <a:ext cx="5671080" cy="3648240"/>
          </a:xfrm>
          <a:prstGeom prst="rect">
            <a:avLst/>
          </a:prstGeom>
          <a:noFill/>
          <a:ln w="0">
            <a:noFill/>
          </a:ln>
        </p:spPr>
        <p:style>
          <a:lnRef idx="0"/>
          <a:fillRef idx="0"/>
          <a:effectRef idx="0"/>
          <a:fontRef idx="minor"/>
        </p:style>
        <p:txBody>
          <a:bodyPr anchor="ctr">
            <a:normAutofit fontScale="87000"/>
          </a:bodyPr>
          <a:p>
            <a:pPr>
              <a:lnSpc>
                <a:spcPct val="100000"/>
              </a:lnSpc>
              <a:tabLst>
                <a:tab algn="l" pos="0"/>
              </a:tabLst>
            </a:pPr>
            <a:r>
              <a:rPr b="0" lang="fr-FR" sz="1750" spc="-1" strike="noStrike">
                <a:solidFill>
                  <a:srgbClr val="ffffff"/>
                </a:solidFill>
                <a:latin typeface="Calibri"/>
                <a:ea typeface="Calibri"/>
              </a:rPr>
              <a:t>Git gère trois (quatre) états dans lesquels les fichiers peuvent résider : validé, modifié et indexé (et inconnu). </a:t>
            </a:r>
            <a:endParaRPr b="0" lang="fr-FR" sz="175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750" spc="-1" strike="noStrike">
                <a:solidFill>
                  <a:srgbClr val="ffffff"/>
                </a:solidFill>
                <a:latin typeface="Calibri"/>
                <a:ea typeface="Calibri"/>
              </a:rPr>
              <a:t>Validé signifie que les données sont stockées en sécurité dans votre base de données locale. </a:t>
            </a:r>
            <a:endParaRPr b="0" lang="fr-FR" sz="175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750" spc="-1" strike="noStrike">
                <a:solidFill>
                  <a:srgbClr val="ffffff"/>
                </a:solidFill>
                <a:latin typeface="Calibri"/>
                <a:ea typeface="Calibri"/>
              </a:rPr>
              <a:t>Modifié signifie que vous avez modifié le fichier mais qu’il n’a pas encore été validé en base. </a:t>
            </a:r>
            <a:endParaRPr b="0" lang="fr-FR" sz="175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750" spc="-1" strike="noStrike">
                <a:solidFill>
                  <a:srgbClr val="ffffff"/>
                </a:solidFill>
                <a:latin typeface="Calibri"/>
                <a:ea typeface="Calibri"/>
              </a:rPr>
              <a:t>Indexé signifie que vous avez marqué un fichier modifié dans sa version actuelle pour qu’il fasse partie du prochain instantané du projet.</a:t>
            </a:r>
            <a:endParaRPr b="0" lang="fr-FR" sz="175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750" spc="-1" strike="noStrike">
                <a:solidFill>
                  <a:srgbClr val="ffffff"/>
                </a:solidFill>
                <a:latin typeface="Calibri"/>
                <a:ea typeface="Calibri"/>
              </a:rPr>
              <a:t>Inconnu signifie que le fichier n’est pas connu par le répertoire git.</a:t>
            </a:r>
            <a:endParaRPr b="0" lang="fr-FR" sz="1750" spc="-1" strike="noStrike">
              <a:latin typeface="Arial"/>
            </a:endParaRPr>
          </a:p>
          <a:p>
            <a:pPr>
              <a:lnSpc>
                <a:spcPct val="100000"/>
              </a:lnSpc>
              <a:spcBef>
                <a:spcPts val="1001"/>
              </a:spcBef>
              <a:tabLst>
                <a:tab algn="l" pos="0"/>
              </a:tabLst>
            </a:pPr>
            <a:br/>
            <a:endParaRPr b="0" lang="fr-FR" sz="1750" spc="-1" strike="noStrike">
              <a:latin typeface="Arial"/>
            </a:endParaRPr>
          </a:p>
        </p:txBody>
      </p:sp>
      <p:pic>
        <p:nvPicPr>
          <p:cNvPr id="105" name="Google Shape;189;p9" descr="Le cycle de vie des états des fichiers."/>
          <p:cNvPicPr/>
          <p:nvPr/>
        </p:nvPicPr>
        <p:blipFill>
          <a:blip r:embed="rId1"/>
          <a:stretch/>
        </p:blipFill>
        <p:spPr>
          <a:xfrm>
            <a:off x="6357600" y="2461320"/>
            <a:ext cx="5650560" cy="2330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195;p10"/>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VERSION DÉCENTRALISÉ (GIT)</a:t>
            </a:r>
            <a:endParaRPr b="0" lang="fr-FR" sz="3600" spc="-1" strike="noStrike">
              <a:latin typeface="Arial"/>
            </a:endParaRPr>
          </a:p>
        </p:txBody>
      </p:sp>
      <p:sp>
        <p:nvSpPr>
          <p:cNvPr id="107" name="Google Shape;196;p10"/>
          <p:cNvSpPr/>
          <p:nvPr/>
        </p:nvSpPr>
        <p:spPr>
          <a:xfrm>
            <a:off x="685800" y="2149200"/>
            <a:ext cx="638748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br/>
            <a:r>
              <a:rPr b="0" lang="fr-FR" sz="1800" spc="-1" strike="noStrike">
                <a:solidFill>
                  <a:srgbClr val="ffffff"/>
                </a:solidFill>
                <a:latin typeface="Calibri"/>
                <a:ea typeface="Calibri"/>
              </a:rPr>
              <a:t>L’utilisation standard de Git se passe comme suit :</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vous modifiez des fichiers dans votre répertoire de travail ;</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vous indexez les fichiers modifiés, ce qui ajoute des instantanés de ces fichiers dans la zone d’index ;</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vous validez, ce qui a pour effet de basculer les instantanés des fichiers de l’index dans la base de données du répertoire Git.</a:t>
            </a:r>
            <a:br/>
            <a:r>
              <a:rPr b="0" lang="fr-FR" sz="1800" spc="-1" strike="noStrike">
                <a:solidFill>
                  <a:srgbClr val="ffffff"/>
                </a:solidFill>
                <a:latin typeface="Calibri"/>
                <a:ea typeface="Calibri"/>
              </a:rPr>
              <a:t> </a:t>
            </a:r>
            <a:endParaRPr b="0" lang="fr-FR" sz="1800" spc="-1" strike="noStrike">
              <a:latin typeface="Arial"/>
            </a:endParaRPr>
          </a:p>
        </p:txBody>
      </p:sp>
      <p:pic>
        <p:nvPicPr>
          <p:cNvPr id="108" name="Google Shape;197;p10" descr="Répertoire de travail, zone d’index et répertoire Git."/>
          <p:cNvPicPr/>
          <p:nvPr/>
        </p:nvPicPr>
        <p:blipFill>
          <a:blip r:embed="rId1"/>
          <a:stretch/>
        </p:blipFill>
        <p:spPr>
          <a:xfrm>
            <a:off x="6814800" y="2367000"/>
            <a:ext cx="5236920" cy="2886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203;p11"/>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LES ACTIONS A CONNAÎTRE</a:t>
            </a:r>
            <a:endParaRPr b="0" lang="fr-FR" sz="3600" spc="-1" strike="noStrike">
              <a:latin typeface="Arial"/>
            </a:endParaRPr>
          </a:p>
        </p:txBody>
      </p:sp>
      <p:sp>
        <p:nvSpPr>
          <p:cNvPr id="110" name="Google Shape;204;p11"/>
          <p:cNvSpPr/>
          <p:nvPr/>
        </p:nvSpPr>
        <p:spPr>
          <a:xfrm>
            <a:off x="685800" y="2149200"/>
            <a:ext cx="9143280" cy="3648240"/>
          </a:xfrm>
          <a:prstGeom prst="rect">
            <a:avLst/>
          </a:prstGeom>
          <a:noFill/>
          <a:ln w="0">
            <a:noFill/>
          </a:ln>
        </p:spPr>
        <p:style>
          <a:lnRef idx="0"/>
          <a:fillRef idx="0"/>
          <a:effectRef idx="0"/>
          <a:fontRef idx="minor"/>
        </p:style>
        <p:txBody>
          <a:bodyPr anchor="ctr">
            <a:normAutofit fontScale="95000"/>
          </a:bodyPr>
          <a:p>
            <a:pPr>
              <a:lnSpc>
                <a:spcPct val="100000"/>
              </a:lnSpc>
              <a:tabLst>
                <a:tab algn="l" pos="0"/>
              </a:tabLst>
            </a:pP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Clone: Copie un répertoire</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Add: Ajoute un fichier dans les fichiers que git devra gérer</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Commit: Créer un commit qui regroupe les changements que vous voulez appliquer sur le projet </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Pull = Fait un fetch + checkout</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Fetch: Récupère les données des autres</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Push: Met ses contributions à disposition des autres</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Checkout: Bascule entre les différentes versions ou met à jour la base courante</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Revert: Annule les modifications courantes</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Reset: Réinitialise l’index et le répertoire de travail à l’état du dernier commit (soft ou hard)</a:t>
            </a:r>
            <a:endParaRPr b="0" lang="fr-FR" sz="146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460" spc="-1" strike="noStrike">
                <a:solidFill>
                  <a:srgbClr val="ffffff"/>
                </a:solidFill>
                <a:latin typeface="Calibri"/>
                <a:ea typeface="Calibri"/>
              </a:rPr>
              <a:t>Merge/Rebase: Fusionner les données lorsque deux branches ont divergé</a:t>
            </a:r>
            <a:endParaRPr b="0" lang="fr-FR" sz="146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210;p12"/>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LES BRANCHES</a:t>
            </a:r>
            <a:endParaRPr b="0" lang="fr-FR" sz="3600" spc="-1" strike="noStrike">
              <a:latin typeface="Arial"/>
            </a:endParaRPr>
          </a:p>
        </p:txBody>
      </p:sp>
      <p:sp>
        <p:nvSpPr>
          <p:cNvPr id="112" name="Google Shape;211;p12"/>
          <p:cNvSpPr/>
          <p:nvPr/>
        </p:nvSpPr>
        <p:spPr>
          <a:xfrm>
            <a:off x="685800" y="2149200"/>
            <a:ext cx="598860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0" lang="fr-FR" sz="1800" spc="-1" strike="noStrike">
                <a:solidFill>
                  <a:srgbClr val="ffffff"/>
                </a:solidFill>
                <a:latin typeface="Calibri"/>
                <a:ea typeface="Calibri"/>
              </a:rPr>
              <a:t>Comme chaque utilisateur peut ajouter des modifications, il est parfois plus pratique de travailler sur des branches intermédiaires avant de tout intégrer dans une branche principale.</a:t>
            </a:r>
            <a:endParaRPr b="0" lang="fr-FR" sz="1800" spc="-1" strike="noStrike">
              <a:latin typeface="Arial"/>
            </a:endParaRPr>
          </a:p>
          <a:p>
            <a:pPr>
              <a:lnSpc>
                <a:spcPct val="100000"/>
              </a:lnSpc>
              <a:spcBef>
                <a:spcPts val="1001"/>
              </a:spcBef>
              <a:tabLst>
                <a:tab algn="l" pos="0"/>
              </a:tabLst>
            </a:pPr>
            <a:r>
              <a:rPr b="0" lang="fr-FR" sz="1800" spc="-1" strike="noStrike">
                <a:solidFill>
                  <a:srgbClr val="ffffff"/>
                </a:solidFill>
                <a:latin typeface="Calibri"/>
                <a:ea typeface="Calibri"/>
              </a:rPr>
              <a:t>Généralement, les projets complexes sont organisés de la façon suivante:</a:t>
            </a:r>
            <a:endParaRPr b="0" lang="fr-FR" sz="1800" spc="-1" strike="noStrike">
              <a:latin typeface="Arial"/>
            </a:endParaRPr>
          </a:p>
        </p:txBody>
      </p:sp>
      <p:pic>
        <p:nvPicPr>
          <p:cNvPr id="113" name="Google Shape;212;p12" descr="https://git-flow.readthedocs.io/fr/latest/_images/gitflow.png"/>
          <p:cNvPicPr/>
          <p:nvPr/>
        </p:nvPicPr>
        <p:blipFill>
          <a:blip r:embed="rId1"/>
          <a:stretch/>
        </p:blipFill>
        <p:spPr>
          <a:xfrm>
            <a:off x="7223760" y="417240"/>
            <a:ext cx="4646880" cy="6158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Google Shape;218;p13"/>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LES TAGS</a:t>
            </a:r>
            <a:endParaRPr b="0" lang="fr-FR" sz="3600" spc="-1" strike="noStrike">
              <a:latin typeface="Arial"/>
            </a:endParaRPr>
          </a:p>
        </p:txBody>
      </p:sp>
      <p:sp>
        <p:nvSpPr>
          <p:cNvPr id="115" name="Google Shape;219;p13"/>
          <p:cNvSpPr/>
          <p:nvPr/>
        </p:nvSpPr>
        <p:spPr>
          <a:xfrm>
            <a:off x="685800" y="2149200"/>
            <a:ext cx="612576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0" lang="fr-FR" sz="1800" spc="-1" strike="noStrike">
                <a:solidFill>
                  <a:srgbClr val="ffffff"/>
                </a:solidFill>
                <a:latin typeface="Calibri"/>
                <a:ea typeface="Calibri"/>
              </a:rPr>
              <a:t>Permettent de garder un état particulier de notre code (exemple, une release, une version validé, …)</a:t>
            </a:r>
            <a:endParaRPr b="0" lang="fr-FR" sz="1800" spc="-1" strike="noStrike">
              <a:latin typeface="Arial"/>
            </a:endParaRPr>
          </a:p>
          <a:p>
            <a:pPr>
              <a:lnSpc>
                <a:spcPct val="100000"/>
              </a:lnSpc>
              <a:spcBef>
                <a:spcPts val="1001"/>
              </a:spcBef>
              <a:tabLst>
                <a:tab algn="l" pos="0"/>
              </a:tabLst>
            </a:pPr>
            <a:r>
              <a:rPr b="0" lang="fr-FR" sz="1800" spc="-1" strike="noStrike">
                <a:solidFill>
                  <a:srgbClr val="ffffff"/>
                </a:solidFill>
                <a:latin typeface="Calibri"/>
                <a:ea typeface="Calibri"/>
              </a:rPr>
              <a:t>Un tag peut être ajouté sur n’importe quelle branche.</a:t>
            </a:r>
            <a:endParaRPr b="0" lang="fr-FR" sz="1800" spc="-1" strike="noStrike">
              <a:latin typeface="Arial"/>
            </a:endParaRPr>
          </a:p>
        </p:txBody>
      </p:sp>
      <p:pic>
        <p:nvPicPr>
          <p:cNvPr id="116" name="Google Shape;220;p13" descr="https://git-flow.readthedocs.io/fr/latest/_images/gitflow.png"/>
          <p:cNvPicPr/>
          <p:nvPr/>
        </p:nvPicPr>
        <p:blipFill>
          <a:blip r:embed="rId1"/>
          <a:stretch/>
        </p:blipFill>
        <p:spPr>
          <a:xfrm>
            <a:off x="7223760" y="417240"/>
            <a:ext cx="4646880" cy="6158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226;p14"/>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GITFLOW</a:t>
            </a:r>
            <a:endParaRPr b="0" lang="fr-FR" sz="3600" spc="-1" strike="noStrike">
              <a:latin typeface="Arial"/>
            </a:endParaRPr>
          </a:p>
        </p:txBody>
      </p:sp>
      <p:sp>
        <p:nvSpPr>
          <p:cNvPr id="118" name="Google Shape;227;p14"/>
          <p:cNvSpPr/>
          <p:nvPr/>
        </p:nvSpPr>
        <p:spPr>
          <a:xfrm>
            <a:off x="685800" y="2149200"/>
            <a:ext cx="598860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0" lang="fr-FR" sz="1800" spc="-1" strike="noStrike">
                <a:solidFill>
                  <a:srgbClr val="ffffff"/>
                </a:solidFill>
                <a:latin typeface="Calibri"/>
                <a:ea typeface="Calibri"/>
              </a:rPr>
              <a:t>Généralement, les projets complexes sont organisés de la façon suivante:</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Une branche master pour l’intégration et les tests avant les releases.</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Une branche develop pour intégrer les développement en cours</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Des branches releases pour les patchs</a:t>
            </a:r>
            <a:endParaRPr b="0" lang="fr-FR" sz="1800" spc="-1" strike="noStrike">
              <a:latin typeface="Arial"/>
            </a:endParaRPr>
          </a:p>
        </p:txBody>
      </p:sp>
      <p:pic>
        <p:nvPicPr>
          <p:cNvPr id="119" name="Google Shape;228;p14" descr="https://git-flow.readthedocs.io/fr/latest/_images/gitflow.png"/>
          <p:cNvPicPr/>
          <p:nvPr/>
        </p:nvPicPr>
        <p:blipFill>
          <a:blip r:embed="rId1"/>
          <a:stretch/>
        </p:blipFill>
        <p:spPr>
          <a:xfrm>
            <a:off x="7223760" y="417240"/>
            <a:ext cx="4646880" cy="6158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234;p15"/>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GITFLOW</a:t>
            </a:r>
            <a:endParaRPr b="0" lang="fr-FR" sz="3600" spc="-1" strike="noStrike">
              <a:latin typeface="Arial"/>
            </a:endParaRPr>
          </a:p>
        </p:txBody>
      </p:sp>
      <p:pic>
        <p:nvPicPr>
          <p:cNvPr id="121" name="Google Shape;235;p15" descr=""/>
          <p:cNvPicPr/>
          <p:nvPr/>
        </p:nvPicPr>
        <p:blipFill>
          <a:blip r:embed="rId1"/>
          <a:stretch/>
        </p:blipFill>
        <p:spPr>
          <a:xfrm>
            <a:off x="286920" y="3078360"/>
            <a:ext cx="11590560" cy="2378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241;p16"/>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HISTORIQUE</a:t>
            </a:r>
            <a:endParaRPr b="0" lang="fr-FR" sz="3600" spc="-1" strike="noStrike">
              <a:latin typeface="Arial"/>
            </a:endParaRPr>
          </a:p>
        </p:txBody>
      </p:sp>
      <p:sp>
        <p:nvSpPr>
          <p:cNvPr id="123" name="Google Shape;242;p16"/>
          <p:cNvSpPr/>
          <p:nvPr/>
        </p:nvSpPr>
        <p:spPr>
          <a:xfrm>
            <a:off x="685800" y="2149200"/>
            <a:ext cx="598860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0" lang="fr-FR" sz="1800" spc="-1" strike="noStrike">
                <a:solidFill>
                  <a:srgbClr val="ffffff"/>
                </a:solidFill>
                <a:latin typeface="Calibri"/>
                <a:ea typeface="Calibri"/>
              </a:rPr>
              <a:t>Permet de visualiser tout ce qui c’est passé sur le repo git,</a:t>
            </a:r>
            <a:endParaRPr b="0" lang="fr-FR" sz="1800" spc="-1" strike="noStrike">
              <a:latin typeface="Arial"/>
            </a:endParaRPr>
          </a:p>
          <a:p>
            <a:pPr>
              <a:lnSpc>
                <a:spcPct val="100000"/>
              </a:lnSpc>
              <a:spcBef>
                <a:spcPts val="1001"/>
              </a:spcBef>
              <a:tabLst>
                <a:tab algn="l" pos="0"/>
              </a:tabLst>
            </a:pPr>
            <a:r>
              <a:rPr b="0" lang="fr-FR" sz="1800" spc="-1" strike="noStrike">
                <a:solidFill>
                  <a:srgbClr val="ffffff"/>
                </a:solidFill>
                <a:latin typeface="Calibri"/>
                <a:ea typeface="Calibri"/>
              </a:rPr>
              <a:t>les différentes branches et les différents commits.</a:t>
            </a:r>
            <a:endParaRPr b="0" lang="fr-FR" sz="1800" spc="-1" strike="noStrike">
              <a:latin typeface="Arial"/>
            </a:endParaRPr>
          </a:p>
        </p:txBody>
      </p:sp>
      <p:pic>
        <p:nvPicPr>
          <p:cNvPr id="124" name="Google Shape;243;p16" descr="Git success story in parallel development"/>
          <p:cNvPicPr/>
          <p:nvPr/>
        </p:nvPicPr>
        <p:blipFill>
          <a:blip r:embed="rId1"/>
          <a:stretch/>
        </p:blipFill>
        <p:spPr>
          <a:xfrm>
            <a:off x="7300080" y="442080"/>
            <a:ext cx="4434120" cy="59266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241;p 1"/>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OUTILS DU COURS</a:t>
            </a:r>
            <a:endParaRPr b="0" lang="fr-FR" sz="3600" spc="-1" strike="noStrike">
              <a:latin typeface="Arial"/>
            </a:endParaRPr>
          </a:p>
        </p:txBody>
      </p:sp>
      <p:sp>
        <p:nvSpPr>
          <p:cNvPr id="126" name="Google Shape;242;p 2"/>
          <p:cNvSpPr/>
          <p:nvPr/>
        </p:nvSpPr>
        <p:spPr>
          <a:xfrm>
            <a:off x="685800" y="2149200"/>
            <a:ext cx="1011420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0" lang="fr-FR" sz="1800" spc="-1" strike="noStrike">
                <a:solidFill>
                  <a:srgbClr val="ffffff"/>
                </a:solidFill>
                <a:latin typeface="Calibri"/>
                <a:ea typeface="Calibri"/>
              </a:rPr>
              <a:t>Git: logiciel qui exécute les commandes Git.</a:t>
            </a:r>
            <a:endParaRPr b="0" lang="fr-FR" sz="1800" spc="-1" strike="noStrike">
              <a:latin typeface="Arial"/>
            </a:endParaRPr>
          </a:p>
          <a:p>
            <a:pPr>
              <a:lnSpc>
                <a:spcPct val="100000"/>
              </a:lnSpc>
              <a:tabLst>
                <a:tab algn="l" pos="0"/>
              </a:tabLst>
            </a:pPr>
            <a:endParaRPr b="0" lang="fr-FR" sz="1800" spc="-1" strike="noStrike">
              <a:latin typeface="Arial"/>
            </a:endParaRPr>
          </a:p>
          <a:p>
            <a:pPr>
              <a:lnSpc>
                <a:spcPct val="100000"/>
              </a:lnSpc>
              <a:tabLst>
                <a:tab algn="l" pos="0"/>
              </a:tabLst>
            </a:pPr>
            <a:r>
              <a:rPr b="0" lang="fr-FR" sz="1800" spc="-1" strike="noStrike">
                <a:solidFill>
                  <a:srgbClr val="ffffff"/>
                </a:solidFill>
                <a:latin typeface="Calibri"/>
                <a:ea typeface="Calibri"/>
              </a:rPr>
              <a:t>Tortoise Git: Interface Homme Machine pour simplifier l’usage de Git</a:t>
            </a:r>
            <a:endParaRPr b="0" lang="fr-FR" sz="1800" spc="-1" strike="noStrike">
              <a:latin typeface="Arial"/>
            </a:endParaRPr>
          </a:p>
          <a:p>
            <a:pPr>
              <a:lnSpc>
                <a:spcPct val="100000"/>
              </a:lnSpc>
              <a:tabLst>
                <a:tab algn="l" pos="0"/>
              </a:tabLst>
            </a:pPr>
            <a:r>
              <a:rPr b="0" lang="fr-FR" sz="1800" spc="-1" strike="noStrike">
                <a:solidFill>
                  <a:srgbClr val="ffffff"/>
                </a:solidFill>
                <a:latin typeface="Calibri"/>
                <a:ea typeface="Calibri"/>
              </a:rPr>
              <a:t>    → </a:t>
            </a:r>
            <a:r>
              <a:rPr b="0" lang="fr-FR" sz="1800" spc="-1" strike="noStrike">
                <a:solidFill>
                  <a:srgbClr val="ffffff"/>
                </a:solidFill>
                <a:latin typeface="Calibri"/>
                <a:ea typeface="Calibri"/>
              </a:rPr>
              <a:t>autres IHM: CodeReview, Github Desktop, …</a:t>
            </a:r>
            <a:endParaRPr b="0" lang="fr-FR" sz="1800" spc="-1" strike="noStrike">
              <a:latin typeface="Arial"/>
            </a:endParaRPr>
          </a:p>
          <a:p>
            <a:pPr>
              <a:lnSpc>
                <a:spcPct val="100000"/>
              </a:lnSpc>
              <a:tabLst>
                <a:tab algn="l" pos="0"/>
              </a:tabLst>
            </a:pPr>
            <a:endParaRPr b="0" lang="fr-FR" sz="1800" spc="-1" strike="noStrike">
              <a:latin typeface="Arial"/>
            </a:endParaRPr>
          </a:p>
          <a:p>
            <a:pPr>
              <a:lnSpc>
                <a:spcPct val="100000"/>
              </a:lnSpc>
              <a:tabLst>
                <a:tab algn="l" pos="0"/>
              </a:tabLst>
            </a:pPr>
            <a:r>
              <a:rPr b="0" lang="fr-FR" sz="1800" spc="-1" strike="noStrike">
                <a:solidFill>
                  <a:srgbClr val="ffffff"/>
                </a:solidFill>
                <a:latin typeface="Calibri"/>
                <a:ea typeface="Calibri"/>
              </a:rPr>
              <a:t>Github: Site internet sur lequel on peut stocker des clones de nos répertoires afin de partager notre code.</a:t>
            </a:r>
            <a:endParaRPr b="0" lang="fr-FR" sz="1800" spc="-1" strike="noStrike">
              <a:latin typeface="Arial"/>
            </a:endParaRPr>
          </a:p>
          <a:p>
            <a:pPr>
              <a:lnSpc>
                <a:spcPct val="100000"/>
              </a:lnSpc>
              <a:tabLst>
                <a:tab algn="l" pos="0"/>
              </a:tabLst>
            </a:pPr>
            <a:r>
              <a:rPr b="0" lang="fr-FR" sz="1800" spc="-1" strike="noStrike">
                <a:solidFill>
                  <a:srgbClr val="ffffff"/>
                </a:solidFill>
                <a:latin typeface="Calibri"/>
                <a:ea typeface="Calibri"/>
              </a:rPr>
              <a:t>    → </a:t>
            </a:r>
            <a:r>
              <a:rPr b="0" lang="fr-FR" sz="1800" spc="-1" strike="noStrike">
                <a:solidFill>
                  <a:srgbClr val="ffffff"/>
                </a:solidFill>
                <a:latin typeface="Calibri"/>
                <a:ea typeface="Calibri"/>
              </a:rPr>
              <a:t>autres sites: Framagit, GitLab, SourceForge.net… oiu auto hébergement: GitLab, GitBucket...</a:t>
            </a:r>
            <a:endParaRPr b="0" lang="fr-FR" sz="1800" spc="-1" strike="noStrike">
              <a:latin typeface="Arial"/>
            </a:endParaRPr>
          </a:p>
          <a:p>
            <a:pPr>
              <a:lnSpc>
                <a:spcPct val="100000"/>
              </a:lnSpc>
              <a:tabLst>
                <a:tab algn="l" pos="0"/>
              </a:tabLst>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130;p2"/>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CONFIGURATION</a:t>
            </a:r>
            <a:endParaRPr b="0" lang="fr-FR" sz="3600" spc="-1" strike="noStrike">
              <a:latin typeface="Arial"/>
            </a:endParaRPr>
          </a:p>
        </p:txBody>
      </p:sp>
      <p:sp>
        <p:nvSpPr>
          <p:cNvPr id="87" name="Google Shape;131;p2"/>
          <p:cNvSpPr/>
          <p:nvPr/>
        </p:nvSpPr>
        <p:spPr>
          <a:xfrm>
            <a:off x="685800" y="2142000"/>
            <a:ext cx="1100772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br/>
            <a:r>
              <a:rPr b="0" lang="fr-FR" sz="1800" spc="-1" strike="noStrike">
                <a:solidFill>
                  <a:srgbClr val="ffffff"/>
                </a:solidFill>
                <a:latin typeface="Calibri"/>
                <a:ea typeface="Calibri"/>
              </a:rPr>
              <a:t>Permettre à plusieurs développeurs de travailler sur le même projet en parallèle. Tous les utilisateurs peuvent avoir leur copie du projet, travailler dessus et enfin partager leur modification avec les autres.</a:t>
            </a:r>
            <a:endParaRPr b="0" lang="fr-FR" sz="1800" spc="-1" strike="noStrike">
              <a:latin typeface="Arial"/>
            </a:endParaRPr>
          </a:p>
          <a:p>
            <a:pPr>
              <a:lnSpc>
                <a:spcPct val="100000"/>
              </a:lnSpc>
              <a:spcBef>
                <a:spcPts val="1001"/>
              </a:spcBef>
              <a:tabLst>
                <a:tab algn="l" pos="0"/>
              </a:tabLst>
            </a:pPr>
            <a:br/>
            <a:r>
              <a:rPr b="0" lang="fr-FR" sz="1800" spc="-1" strike="noStrike">
                <a:solidFill>
                  <a:srgbClr val="ffffff"/>
                </a:solidFill>
                <a:latin typeface="Calibri"/>
                <a:ea typeface="Calibri"/>
              </a:rPr>
              <a:t>A l’origine ces outils étaient réservés aux développeurs, car ils en sont la cible première. Mais maintenant ils sont utilisés pour plein de choses différentes. Partout ou on à besoin de travailler à plusieurs, stocké de manière sécurisé un fichier, faire de la gestion de version...</a:t>
            </a:r>
            <a:br/>
            <a:r>
              <a:rPr b="0" lang="fr-FR" sz="1800" spc="-1" strike="noStrike">
                <a:solidFill>
                  <a:srgbClr val="ffffff"/>
                </a:solidFill>
                <a:latin typeface="Calibri"/>
                <a:ea typeface="Calibri"/>
              </a:rPr>
              <a:t>Exemple: images, vidéos, modèle 3D, tout peut être stocké sous git.</a:t>
            </a:r>
            <a:endParaRPr b="0" lang="fr-FR" sz="1800" spc="-1" strike="noStrike">
              <a:latin typeface="Arial"/>
            </a:endParaRPr>
          </a:p>
          <a:p>
            <a:pPr>
              <a:lnSpc>
                <a:spcPct val="100000"/>
              </a:lnSpc>
              <a:spcBef>
                <a:spcPts val="1001"/>
              </a:spcBef>
              <a:tabLst>
                <a:tab algn="l" pos="0"/>
              </a:tabLst>
            </a:pPr>
            <a:br/>
            <a:r>
              <a:rPr b="0" lang="fr-FR" sz="1800" spc="-1" strike="noStrike">
                <a:solidFill>
                  <a:srgbClr val="ffffff"/>
                </a:solidFill>
                <a:latin typeface="Calibri"/>
                <a:ea typeface="Calibri"/>
              </a:rPr>
              <a:t>Par contre comparer et merger des travaux de plusieurs personnes sur un même fichier peut être complexe. En fait ça dépend de la façon dont les données sont représentées (texte, xml: facile), (image, vidéo: difficile). Et ça dépend de l’outil de visualisation des différences.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137;p3"/>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CONFIGURATION</a:t>
            </a:r>
            <a:endParaRPr b="0" lang="fr-FR" sz="3600" spc="-1" strike="noStrike">
              <a:latin typeface="Arial"/>
            </a:endParaRPr>
          </a:p>
        </p:txBody>
      </p:sp>
      <p:sp>
        <p:nvSpPr>
          <p:cNvPr id="89" name="Google Shape;138;p3"/>
          <p:cNvSpPr/>
          <p:nvPr/>
        </p:nvSpPr>
        <p:spPr>
          <a:xfrm>
            <a:off x="685800" y="2142000"/>
            <a:ext cx="11007720" cy="3648240"/>
          </a:xfrm>
          <a:prstGeom prst="rect">
            <a:avLst/>
          </a:prstGeom>
          <a:noFill/>
          <a:ln w="0">
            <a:noFill/>
          </a:ln>
        </p:spPr>
        <p:style>
          <a:lnRef idx="0"/>
          <a:fillRef idx="0"/>
          <a:effectRef idx="0"/>
          <a:fontRef idx="minor"/>
        </p:style>
        <p:txBody>
          <a:bodyPr anchor="ctr">
            <a:normAutofit/>
          </a:bodyPr>
          <a:p>
            <a:pPr>
              <a:lnSpc>
                <a:spcPct val="100000"/>
              </a:lnSpc>
              <a:tabLst>
                <a:tab algn="l" pos="0"/>
              </a:tabLst>
            </a:pPr>
            <a:r>
              <a:rPr b="1" lang="fr-FR" sz="1800" spc="-1" strike="noStrike">
                <a:solidFill>
                  <a:srgbClr val="ffffff"/>
                </a:solidFill>
                <a:latin typeface="Calibri"/>
                <a:ea typeface="Calibri"/>
              </a:rPr>
              <a:t>Intérêt:</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Enregistrer les évolutions d’un fichier</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Retrouver un fichier supprimé</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Travailler sur plusieurs versions, revenir à une version précédente pour la patcher.</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Fonctionne avec tous les types de fichiers.</a:t>
            </a:r>
            <a:endParaRPr b="0" lang="fr-FR" sz="1800" spc="-1" strike="noStrike">
              <a:latin typeface="Arial"/>
            </a:endParaRPr>
          </a:p>
          <a:p>
            <a:pPr marL="285840" indent="-285480">
              <a:lnSpc>
                <a:spcPct val="100000"/>
              </a:lnSpc>
              <a:spcBef>
                <a:spcPts val="1001"/>
              </a:spcBef>
              <a:buClr>
                <a:srgbClr val="ffffff"/>
              </a:buClr>
              <a:buFont typeface="Arial"/>
              <a:buChar char="•"/>
              <a:tabLst>
                <a:tab algn="l" pos="0"/>
              </a:tabLst>
            </a:pPr>
            <a:r>
              <a:rPr b="0" lang="fr-FR" sz="1800" spc="-1" strike="noStrike">
                <a:solidFill>
                  <a:srgbClr val="ffffff"/>
                </a:solidFill>
                <a:latin typeface="Calibri"/>
                <a:ea typeface="Calibri"/>
              </a:rPr>
              <a:t>Conserver l’intégrité des données.</a:t>
            </a:r>
            <a:br/>
            <a:r>
              <a:rPr b="0" lang="fr-FR" sz="1800" spc="-1" strike="noStrike">
                <a:solidFill>
                  <a:srgbClr val="ffffff"/>
                </a:solidFill>
                <a:latin typeface="Calibri"/>
                <a:ea typeface="Calibri"/>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144;p4"/>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CONFIGURATION</a:t>
            </a:r>
            <a:endParaRPr b="0" lang="fr-FR" sz="3600" spc="-1" strike="noStrike">
              <a:latin typeface="Arial"/>
            </a:endParaRPr>
          </a:p>
        </p:txBody>
      </p:sp>
      <p:pic>
        <p:nvPicPr>
          <p:cNvPr id="91" name="Google Shape;145;p4" descr=""/>
          <p:cNvPicPr/>
          <p:nvPr/>
        </p:nvPicPr>
        <p:blipFill>
          <a:blip r:embed="rId1"/>
          <a:stretch/>
        </p:blipFill>
        <p:spPr>
          <a:xfrm>
            <a:off x="557640" y="2352600"/>
            <a:ext cx="11151360" cy="2956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151;gfb1bd753bc_0_0"/>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Pourquoi Git ?</a:t>
            </a:r>
            <a:endParaRPr b="0" lang="fr-FR" sz="3600" spc="-1" strike="noStrike">
              <a:latin typeface="Arial"/>
            </a:endParaRPr>
          </a:p>
        </p:txBody>
      </p:sp>
      <p:pic>
        <p:nvPicPr>
          <p:cNvPr id="93" name="Google Shape;152;gfb1bd753bc_0_0" descr=""/>
          <p:cNvPicPr/>
          <p:nvPr/>
        </p:nvPicPr>
        <p:blipFill>
          <a:blip r:embed="rId1"/>
          <a:stretch/>
        </p:blipFill>
        <p:spPr>
          <a:xfrm>
            <a:off x="4668480" y="1200960"/>
            <a:ext cx="4385520" cy="509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158;p5"/>
          <p:cNvSpPr/>
          <p:nvPr/>
        </p:nvSpPr>
        <p:spPr>
          <a:xfrm>
            <a:off x="685800" y="609480"/>
            <a:ext cx="1150560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OUTILS POUR VISUALISER LES ÉVOLUTIONS/DIFFÉRENCES</a:t>
            </a:r>
            <a:endParaRPr b="0" lang="fr-FR" sz="3600" spc="-1" strike="noStrike">
              <a:latin typeface="Arial"/>
            </a:endParaRPr>
          </a:p>
        </p:txBody>
      </p:sp>
      <p:pic>
        <p:nvPicPr>
          <p:cNvPr id="95" name="Google Shape;159;p5" descr="https://lh3.googleusercontent.com/tC3QSvm_50Sna2JSZNGCea2iSVeHIoVMJO7KfVKLu78djiVTu-beyssExdYe6oqmV--WRFBDUg-xRPMNi2zFiG7HiTCpz-InJ5IBwj-ykS7VPslrqPpWkSu9XGlJbC1XiXsDR0jc"/>
          <p:cNvPicPr/>
          <p:nvPr/>
        </p:nvPicPr>
        <p:blipFill>
          <a:blip r:embed="rId1"/>
          <a:stretch/>
        </p:blipFill>
        <p:spPr>
          <a:xfrm>
            <a:off x="2566800" y="1680840"/>
            <a:ext cx="6496200" cy="4970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165;p6"/>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VERSION CENTRALISÉ</a:t>
            </a:r>
            <a:endParaRPr b="0" lang="fr-FR" sz="3600" spc="-1" strike="noStrike">
              <a:latin typeface="Arial"/>
            </a:endParaRPr>
          </a:p>
        </p:txBody>
      </p:sp>
      <p:pic>
        <p:nvPicPr>
          <p:cNvPr id="97" name="Google Shape;166;p6" descr="https://lh6.googleusercontent.com/ko2j9BtHgizCdvxvN2co1Ga_Nvj2tXwmPijXgh026APnAuitt-Y4IfDWycv3ORvco5ah6JqkhiKZ2VJJVo_y_lTXHrgEDqoRt0bylnGQDnifRHv1O_wi-D18VMqXHAtZwK3MAwAx"/>
          <p:cNvPicPr/>
          <p:nvPr/>
        </p:nvPicPr>
        <p:blipFill>
          <a:blip r:embed="rId1"/>
          <a:stretch/>
        </p:blipFill>
        <p:spPr>
          <a:xfrm>
            <a:off x="4165200" y="2141640"/>
            <a:ext cx="4047840" cy="3648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72;p7"/>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VERSION DÉCENTRALISÉ (GIT)</a:t>
            </a:r>
            <a:endParaRPr b="0" lang="fr-FR" sz="3600" spc="-1" strike="noStrike">
              <a:latin typeface="Arial"/>
            </a:endParaRPr>
          </a:p>
        </p:txBody>
      </p:sp>
      <p:sp>
        <p:nvSpPr>
          <p:cNvPr id="99" name="Google Shape;173;p7"/>
          <p:cNvSpPr/>
          <p:nvPr/>
        </p:nvSpPr>
        <p:spPr>
          <a:xfrm>
            <a:off x="685800" y="2142000"/>
            <a:ext cx="5184720" cy="3648240"/>
          </a:xfrm>
          <a:prstGeom prst="rect">
            <a:avLst/>
          </a:prstGeom>
          <a:noFill/>
          <a:ln w="0">
            <a:noFill/>
          </a:ln>
        </p:spPr>
        <p:style>
          <a:lnRef idx="0"/>
          <a:fillRef idx="0"/>
          <a:effectRef idx="0"/>
          <a:fontRef idx="minor"/>
        </p:style>
        <p:txBody>
          <a:bodyPr anchor="ctr">
            <a:noAutofit/>
          </a:bodyPr>
          <a:p>
            <a:pPr marL="285840" indent="-285480">
              <a:lnSpc>
                <a:spcPct val="100000"/>
              </a:lnSpc>
              <a:buClr>
                <a:srgbClr val="ffffff"/>
              </a:buClr>
              <a:buFont typeface="Arial"/>
              <a:buChar char="•"/>
            </a:pPr>
            <a:r>
              <a:rPr b="0" lang="fr-FR" sz="1800" spc="-1" strike="noStrike">
                <a:solidFill>
                  <a:srgbClr val="ffffff"/>
                </a:solidFill>
                <a:latin typeface="Calibri"/>
                <a:ea typeface="Calibri"/>
              </a:rPr>
              <a:t>Pas de serveur pour « centraliser », seulement des utilisateurs.</a:t>
            </a:r>
            <a:endParaRPr b="0" lang="fr-FR" sz="1800" spc="-1" strike="noStrike">
              <a:latin typeface="Arial"/>
            </a:endParaRPr>
          </a:p>
          <a:p>
            <a:pPr marL="285840" indent="-285480">
              <a:lnSpc>
                <a:spcPct val="100000"/>
              </a:lnSpc>
              <a:spcBef>
                <a:spcPts val="1001"/>
              </a:spcBef>
              <a:buClr>
                <a:srgbClr val="ffffff"/>
              </a:buClr>
              <a:buFont typeface="Arial"/>
              <a:buChar char="•"/>
            </a:pPr>
            <a:r>
              <a:rPr b="0" lang="fr-FR" sz="1800" spc="-1" strike="noStrike">
                <a:solidFill>
                  <a:srgbClr val="ffffff"/>
                </a:solidFill>
                <a:latin typeface="Calibri"/>
                <a:ea typeface="Calibri"/>
              </a:rPr>
              <a:t>Chaque utilisateur possède une version des sources. Il n’y a pas de serveur central disposant de la version officielle.</a:t>
            </a:r>
            <a:br/>
            <a:r>
              <a:rPr b="0" lang="fr-FR" sz="1800" spc="-1" strike="noStrike">
                <a:solidFill>
                  <a:srgbClr val="ffffff"/>
                </a:solidFill>
                <a:latin typeface="Calibri"/>
                <a:ea typeface="Calibri"/>
              </a:rPr>
              <a:t> </a:t>
            </a:r>
            <a:endParaRPr b="0" lang="fr-FR" sz="1800" spc="-1" strike="noStrike">
              <a:latin typeface="Arial"/>
            </a:endParaRPr>
          </a:p>
        </p:txBody>
      </p:sp>
      <p:pic>
        <p:nvPicPr>
          <p:cNvPr id="100" name="Google Shape;174;p7" descr="https://lh4.googleusercontent.com/8hj_RUdFzt7kxSRlN_q_77Z5L_huQ675QXttSaWZt-E_LeHfn_uJBWg2GnvRUbEufHqrdpmTh9BRoL0Vv_jh9OEPRFtrduaqSz42NqVuHPGaCcp9jj8h_KF0hu0EozUJWHno9oa8"/>
          <p:cNvPicPr/>
          <p:nvPr/>
        </p:nvPicPr>
        <p:blipFill>
          <a:blip r:embed="rId1"/>
          <a:stretch/>
        </p:blipFill>
        <p:spPr>
          <a:xfrm>
            <a:off x="5985720" y="2066040"/>
            <a:ext cx="5723640" cy="4123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80;p8"/>
          <p:cNvSpPr/>
          <p:nvPr/>
        </p:nvSpPr>
        <p:spPr>
          <a:xfrm>
            <a:off x="685800" y="609480"/>
            <a:ext cx="10130760" cy="1455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1" lang="fr-FR" sz="3600" spc="-1" strike="noStrike">
                <a:solidFill>
                  <a:srgbClr val="ffffff"/>
                </a:solidFill>
                <a:latin typeface="Calibri"/>
                <a:ea typeface="Calibri"/>
              </a:rPr>
              <a:t>LA GESTION DE VERSION DÉCENTRALISÉ (GIT)</a:t>
            </a:r>
            <a:endParaRPr b="0" lang="fr-FR" sz="3600" spc="-1" strike="noStrike">
              <a:latin typeface="Arial"/>
            </a:endParaRPr>
          </a:p>
        </p:txBody>
      </p:sp>
      <p:sp>
        <p:nvSpPr>
          <p:cNvPr id="102" name="Google Shape;181;p8"/>
          <p:cNvSpPr/>
          <p:nvPr/>
        </p:nvSpPr>
        <p:spPr>
          <a:xfrm>
            <a:off x="685800" y="2142000"/>
            <a:ext cx="10398600" cy="3648240"/>
          </a:xfrm>
          <a:prstGeom prst="rect">
            <a:avLst/>
          </a:prstGeom>
          <a:noFill/>
          <a:ln w="0">
            <a:noFill/>
          </a:ln>
        </p:spPr>
        <p:style>
          <a:lnRef idx="0"/>
          <a:fillRef idx="0"/>
          <a:effectRef idx="0"/>
          <a:fontRef idx="minor"/>
        </p:style>
        <p:txBody>
          <a:bodyPr anchor="ctr">
            <a:normAutofit/>
          </a:bodyPr>
          <a:p>
            <a:pPr marL="285840" indent="-285480">
              <a:lnSpc>
                <a:spcPct val="100000"/>
              </a:lnSpc>
              <a:buClr>
                <a:srgbClr val="ffffff"/>
              </a:buClr>
              <a:buFont typeface="Arial"/>
              <a:buChar char="•"/>
            </a:pPr>
            <a:r>
              <a:rPr b="0" lang="fr-FR" sz="1800" spc="-1" strike="noStrike">
                <a:solidFill>
                  <a:srgbClr val="ffffff"/>
                </a:solidFill>
                <a:latin typeface="Calibri"/>
                <a:ea typeface="Calibri"/>
              </a:rPr>
              <a:t>Le côté décentralisé de git lui vient de sa création. Git a été créé par Linus Torvald (le créateur de Linux). Le but était de pouvoir travailler à plusieurs sur un projet commun alors que les utilisateurs n'appartiennent pas à une structure commune.</a:t>
            </a:r>
            <a:endParaRPr b="0" lang="fr-FR" sz="1800" spc="-1" strike="noStrike">
              <a:latin typeface="Arial"/>
            </a:endParaRPr>
          </a:p>
          <a:p>
            <a:pPr marL="285840" indent="-285480">
              <a:lnSpc>
                <a:spcPct val="100000"/>
              </a:lnSpc>
              <a:spcBef>
                <a:spcPts val="1001"/>
              </a:spcBef>
              <a:buClr>
                <a:srgbClr val="ffffff"/>
              </a:buClr>
              <a:buFont typeface="Arial"/>
              <a:buChar char="•"/>
            </a:pPr>
            <a:r>
              <a:rPr b="0" lang="fr-FR" sz="1800" spc="-1" strike="noStrike">
                <a:solidFill>
                  <a:srgbClr val="ffffff"/>
                </a:solidFill>
                <a:latin typeface="Calibri"/>
                <a:ea typeface="Calibri"/>
              </a:rPr>
              <a:t>Finalement sa praticité à fait que ce système c’est imposé bien au delà du monde de l’open source.</a:t>
            </a:r>
            <a:endParaRPr b="0" lang="fr-FR" sz="1800" spc="-1" strike="noStrike">
              <a:latin typeface="Arial"/>
            </a:endParaRPr>
          </a:p>
          <a:p>
            <a:pPr marL="285840" indent="-285480">
              <a:lnSpc>
                <a:spcPct val="100000"/>
              </a:lnSpc>
              <a:spcBef>
                <a:spcPts val="1001"/>
              </a:spcBef>
              <a:buClr>
                <a:srgbClr val="ffffff"/>
              </a:buClr>
              <a:buFont typeface="Arial"/>
              <a:buChar char="•"/>
            </a:pPr>
            <a:r>
              <a:rPr b="0" lang="fr-FR" sz="1800" spc="-1" strike="noStrike">
                <a:solidFill>
                  <a:srgbClr val="ffffff"/>
                </a:solidFill>
                <a:latin typeface="Calibri"/>
                <a:ea typeface="Calibri"/>
              </a:rPr>
              <a:t>Avec git, la plupart des commandes utilisent le répertoire local.</a:t>
            </a:r>
            <a:endParaRPr b="0" lang="fr-FR" sz="1800" spc="-1" strike="noStrike">
              <a:latin typeface="Arial"/>
            </a:endParaRPr>
          </a:p>
          <a:p>
            <a:pPr marL="285840" indent="-285480">
              <a:lnSpc>
                <a:spcPct val="100000"/>
              </a:lnSpc>
              <a:spcBef>
                <a:spcPts val="1001"/>
              </a:spcBef>
              <a:buClr>
                <a:srgbClr val="ffffff"/>
              </a:buClr>
              <a:buFont typeface="Arial"/>
              <a:buChar char="•"/>
            </a:pPr>
            <a:r>
              <a:rPr b="0" lang="fr-FR" sz="1800" spc="-1" strike="noStrike">
                <a:solidFill>
                  <a:srgbClr val="ffffff"/>
                </a:solidFill>
                <a:latin typeface="Calibri"/>
                <a:ea typeface="Calibri"/>
              </a:rPr>
              <a:t>Git permet de gérer l’intégrité des données via checksum pour vérifier si les fichiers sont toujours les mêmes ou non.</a:t>
            </a:r>
            <a:br/>
            <a:r>
              <a:rPr b="0" lang="fr-FR" sz="1800" spc="-1" strike="noStrike">
                <a:solidFill>
                  <a:srgbClr val="ffffff"/>
                </a:solidFill>
                <a:latin typeface="Calibri"/>
                <a:ea typeface="Calibri"/>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2020-09-25T17:37:33Z</dcterms:created>
  <dc:creator>didier</dc:creator>
  <dc:description/>
  <dc:language>fr-FR</dc:language>
  <cp:lastModifiedBy/>
  <dcterms:modified xsi:type="dcterms:W3CDTF">2021-10-26T08:56:24Z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15</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16</vt:i4>
  </property>
</Properties>
</file>