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6" r:id="rId2"/>
    <p:sldId id="258" r:id="rId3"/>
    <p:sldId id="259" r:id="rId4"/>
    <p:sldId id="260" r:id="rId5"/>
    <p:sldId id="261" r:id="rId6"/>
    <p:sldId id="262" r:id="rId7"/>
    <p:sldId id="264" r:id="rId8"/>
    <p:sldId id="280" r:id="rId9"/>
    <p:sldId id="279" r:id="rId10"/>
    <p:sldId id="281" r:id="rId11"/>
    <p:sldId id="282" r:id="rId12"/>
    <p:sldId id="283" r:id="rId13"/>
    <p:sldId id="284" r:id="rId14"/>
    <p:sldId id="263" r:id="rId15"/>
    <p:sldId id="285" r:id="rId16"/>
    <p:sldId id="28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4"/>
    <p:restoredTop sz="79630"/>
  </p:normalViewPr>
  <p:slideViewPr>
    <p:cSldViewPr snapToGrid="0" snapToObjects="1">
      <p:cViewPr varScale="1">
        <p:scale>
          <a:sx n="117" d="100"/>
          <a:sy n="117" d="100"/>
        </p:scale>
        <p:origin x="1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powerpointkaraoke.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resentation" TargetMode="External"/><Relationship Id="rId4" Type="http://schemas.openxmlformats.org/officeDocument/2006/relationships/hyperlink" Target="https://en.wikipedia.org/wiki/Academic_conferenc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Don’t think of it as trying to compress a 20 minute (or longer) presentation into 5 minutes. </a:t>
            </a:r>
            <a:r>
              <a:rPr lang="en-US" baseline="0" dirty="0" smtClean="0"/>
              <a:t>It can be dangerous to start big and go small </a:t>
            </a:r>
            <a:r>
              <a:rPr lang="mr-IN" baseline="0" dirty="0" smtClean="0"/>
              <a:t>–</a:t>
            </a:r>
            <a:r>
              <a:rPr lang="en-US" baseline="0" dirty="0" smtClean="0"/>
              <a:t> you can loose key information in the condensing process. Start from the beginning and try to follow your own educational trajectory. If you learned about x this way, then have the audience learn the same way you did. Put yourself in the audience’s shoes.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good to pause. You don’t have to fill every second with talking. Give your audience a moment to digest what you’ve just said. Don’t overwhelm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100" kern="1200" dirty="0" smtClean="0">
                <a:solidFill>
                  <a:schemeClr val="tx1"/>
                </a:solidFill>
                <a:effectLst/>
                <a:latin typeface="+mn-lt"/>
                <a:ea typeface="+mn-ea"/>
                <a:cs typeface="+mn-cs"/>
              </a:rPr>
              <a:t>A cool way to practice: </a:t>
            </a:r>
            <a:r>
              <a:rPr lang="en-US" sz="1100" kern="1200" dirty="0" err="1" smtClean="0">
                <a:solidFill>
                  <a:schemeClr val="tx1"/>
                </a:solidFill>
                <a:effectLst/>
                <a:latin typeface="+mn-lt"/>
                <a:ea typeface="+mn-ea"/>
                <a:cs typeface="+mn-cs"/>
              </a:rPr>
              <a:t>Powerpoint</a:t>
            </a:r>
            <a:r>
              <a:rPr lang="en-US" sz="1100" kern="1200" dirty="0" smtClean="0">
                <a:solidFill>
                  <a:schemeClr val="tx1"/>
                </a:solidFill>
                <a:effectLst/>
                <a:latin typeface="+mn-lt"/>
                <a:ea typeface="+mn-ea"/>
                <a:cs typeface="+mn-cs"/>
              </a:rPr>
              <a:t> Karaoke </a:t>
            </a:r>
            <a:r>
              <a:rPr lang="en-US" sz="1100" u="sng" kern="1200" dirty="0" smtClean="0">
                <a:solidFill>
                  <a:schemeClr val="tx1"/>
                </a:solidFill>
                <a:effectLst/>
                <a:latin typeface="+mn-lt"/>
                <a:ea typeface="+mn-ea"/>
                <a:cs typeface="+mn-cs"/>
                <a:hlinkClick r:id="rId3"/>
              </a:rPr>
              <a:t>https://www.powerpointkaraoke.com/</a:t>
            </a:r>
            <a:endParaRPr lang="en-US" sz="1100" kern="1200" dirty="0" smtClean="0">
              <a:solidFill>
                <a:schemeClr val="tx1"/>
              </a:solidFill>
              <a:effectLst/>
              <a:latin typeface="+mn-lt"/>
              <a:ea typeface="+mn-ea"/>
              <a:cs typeface="+mn-cs"/>
            </a:endParaRPr>
          </a:p>
          <a:p>
            <a:r>
              <a:rPr lang="en-US" sz="1100" kern="1200" dirty="0" err="1" smtClean="0">
                <a:solidFill>
                  <a:schemeClr val="tx1"/>
                </a:solidFill>
                <a:effectLst/>
                <a:latin typeface="+mn-lt"/>
                <a:ea typeface="+mn-ea"/>
                <a:cs typeface="+mn-cs"/>
              </a:rPr>
              <a:t>Powerpoint</a:t>
            </a:r>
            <a:r>
              <a:rPr lang="en-US" sz="1100" kern="1200" dirty="0" smtClean="0">
                <a:solidFill>
                  <a:schemeClr val="tx1"/>
                </a:solidFill>
                <a:effectLst/>
                <a:latin typeface="+mn-lt"/>
                <a:ea typeface="+mn-ea"/>
                <a:cs typeface="+mn-cs"/>
              </a:rPr>
              <a:t> Karaoke (also called </a:t>
            </a:r>
            <a:r>
              <a:rPr lang="en-US" sz="1100" kern="1200" dirty="0" err="1" smtClean="0">
                <a:solidFill>
                  <a:schemeClr val="tx1"/>
                </a:solidFill>
                <a:effectLst/>
                <a:latin typeface="+mn-lt"/>
                <a:ea typeface="+mn-ea"/>
                <a:cs typeface="+mn-cs"/>
              </a:rPr>
              <a:t>powerpoint</a:t>
            </a:r>
            <a:r>
              <a:rPr lang="en-US" sz="1100" kern="1200" dirty="0" smtClean="0">
                <a:solidFill>
                  <a:schemeClr val="tx1"/>
                </a:solidFill>
                <a:effectLst/>
                <a:latin typeface="+mn-lt"/>
                <a:ea typeface="+mn-ea"/>
                <a:cs typeface="+mn-cs"/>
              </a:rPr>
              <a:t> roulette or </a:t>
            </a:r>
            <a:r>
              <a:rPr lang="en-US" sz="1100" kern="1200" dirty="0" err="1" smtClean="0">
                <a:solidFill>
                  <a:schemeClr val="tx1"/>
                </a:solidFill>
                <a:effectLst/>
                <a:latin typeface="+mn-lt"/>
                <a:ea typeface="+mn-ea"/>
                <a:cs typeface="+mn-cs"/>
              </a:rPr>
              <a:t>battledecks</a:t>
            </a:r>
            <a:r>
              <a:rPr lang="en-US" sz="1100" kern="1200" dirty="0" smtClean="0">
                <a:solidFill>
                  <a:schemeClr val="tx1"/>
                </a:solidFill>
                <a:effectLst/>
                <a:latin typeface="+mn-lt"/>
                <a:ea typeface="+mn-ea"/>
                <a:cs typeface="+mn-cs"/>
              </a:rPr>
              <a:t>) is an </a:t>
            </a:r>
            <a:r>
              <a:rPr lang="en-US" sz="1100" kern="1200" dirty="0" err="1" smtClean="0">
                <a:solidFill>
                  <a:schemeClr val="tx1"/>
                </a:solidFill>
                <a:effectLst/>
                <a:latin typeface="+mn-lt"/>
                <a:ea typeface="+mn-ea"/>
                <a:cs typeface="+mn-cs"/>
              </a:rPr>
              <a:t>improv</a:t>
            </a:r>
            <a:r>
              <a:rPr lang="en-US" sz="1100" kern="1200" dirty="0" smtClean="0">
                <a:solidFill>
                  <a:schemeClr val="tx1"/>
                </a:solidFill>
                <a:effectLst/>
                <a:latin typeface="+mn-lt"/>
                <a:ea typeface="+mn-ea"/>
                <a:cs typeface="+mn-cs"/>
              </a:rPr>
              <a:t> game where a person presents a slideshow to an audience without knowing the contents of the slides.</a:t>
            </a:r>
          </a:p>
          <a:p>
            <a:r>
              <a:rPr lang="en-US" sz="1100" kern="1200" dirty="0" smtClean="0">
                <a:solidFill>
                  <a:schemeClr val="tx1"/>
                </a:solidFill>
                <a:effectLst/>
                <a:latin typeface="+mn-lt"/>
                <a:ea typeface="+mn-ea"/>
                <a:cs typeface="+mn-cs"/>
              </a:rPr>
              <a:t> </a:t>
            </a:r>
          </a:p>
          <a:p>
            <a:r>
              <a:rPr lang="en-US" sz="1100" b="1" kern="1200" dirty="0" smtClean="0">
                <a:solidFill>
                  <a:schemeClr val="tx1"/>
                </a:solidFill>
                <a:effectLst/>
                <a:latin typeface="+mn-lt"/>
                <a:ea typeface="+mn-ea"/>
                <a:cs typeface="+mn-cs"/>
              </a:rPr>
              <a:t>Rules:</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The presenter cannot see the slides before presenting.</a:t>
            </a:r>
          </a:p>
          <a:p>
            <a:pPr lvl="0"/>
            <a:r>
              <a:rPr lang="en-US" sz="1100" kern="1200" dirty="0" smtClean="0">
                <a:solidFill>
                  <a:schemeClr val="tx1"/>
                </a:solidFill>
                <a:effectLst/>
                <a:latin typeface="+mn-lt"/>
                <a:ea typeface="+mn-ea"/>
                <a:cs typeface="+mn-cs"/>
              </a:rPr>
              <a:t>The presenter delivers each slide in succession without skipping slides or going back.</a:t>
            </a:r>
          </a:p>
          <a:p>
            <a:pPr lvl="0"/>
            <a:r>
              <a:rPr lang="en-US" sz="1100" kern="1200" dirty="0" smtClean="0">
                <a:solidFill>
                  <a:schemeClr val="tx1"/>
                </a:solidFill>
                <a:effectLst/>
                <a:latin typeface="+mn-lt"/>
                <a:ea typeface="+mn-ea"/>
                <a:cs typeface="+mn-cs"/>
              </a:rPr>
              <a:t>The presentation ends when all slides are presented, or after 6 minutes (whichever comes first).</a:t>
            </a:r>
          </a:p>
          <a:p>
            <a:r>
              <a:rPr lang="en-US" sz="1100" b="1" kern="1200" dirty="0" smtClean="0">
                <a:solidFill>
                  <a:schemeClr val="tx1"/>
                </a:solidFill>
                <a:effectLst/>
                <a:latin typeface="+mn-lt"/>
                <a:ea typeface="+mn-ea"/>
                <a:cs typeface="+mn-cs"/>
              </a:rPr>
              <a:t>Judging criteria:</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Content and Credibility (did it make any sense)</a:t>
            </a:r>
          </a:p>
          <a:p>
            <a:pPr lvl="0"/>
            <a:r>
              <a:rPr lang="en-US" sz="1100" kern="1200" dirty="0" smtClean="0">
                <a:solidFill>
                  <a:schemeClr val="tx1"/>
                </a:solidFill>
                <a:effectLst/>
                <a:latin typeface="+mn-lt"/>
                <a:ea typeface="+mn-ea"/>
                <a:cs typeface="+mn-cs"/>
              </a:rPr>
              <a:t>Poise and Gestures (were they comfortable)</a:t>
            </a:r>
          </a:p>
          <a:p>
            <a:pPr lvl="0"/>
            <a:r>
              <a:rPr lang="en-US" sz="1100" kern="1200" dirty="0" smtClean="0">
                <a:solidFill>
                  <a:schemeClr val="tx1"/>
                </a:solidFill>
                <a:effectLst/>
                <a:latin typeface="+mn-lt"/>
                <a:ea typeface="+mn-ea"/>
                <a:cs typeface="+mn-cs"/>
              </a:rPr>
              <a:t>Flow (minimal pauses and stammering)</a:t>
            </a:r>
          </a:p>
          <a:p>
            <a:pPr lvl="0"/>
            <a:r>
              <a:rPr lang="en-US" sz="1100" kern="1200" dirty="0" smtClean="0">
                <a:solidFill>
                  <a:schemeClr val="tx1"/>
                </a:solidFill>
                <a:effectLst/>
                <a:latin typeface="+mn-lt"/>
                <a:ea typeface="+mn-ea"/>
                <a:cs typeface="+mn-cs"/>
              </a:rPr>
              <a:t>Audience Response (was there any)</a:t>
            </a:r>
          </a:p>
          <a:p>
            <a:pPr lvl="0"/>
            <a:r>
              <a:rPr lang="en-US" sz="1100" kern="1200" dirty="0" smtClean="0">
                <a:solidFill>
                  <a:schemeClr val="tx1"/>
                </a:solidFill>
                <a:effectLst/>
                <a:latin typeface="+mn-lt"/>
                <a:ea typeface="+mn-ea"/>
                <a:cs typeface="+mn-cs"/>
              </a:rPr>
              <a:t>Getting through all the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Tree>
    <p:extLst>
      <p:ext uri="{BB962C8B-B14F-4D97-AF65-F5344CB8AC3E}">
        <p14:creationId xmlns:p14="http://schemas.microsoft.com/office/powerpoint/2010/main" val="420612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Mutual education</a:t>
            </a:r>
          </a:p>
        </p:txBody>
      </p:sp>
    </p:spTree>
    <p:extLst>
      <p:ext uri="{BB962C8B-B14F-4D97-AF65-F5344CB8AC3E}">
        <p14:creationId xmlns:p14="http://schemas.microsoft.com/office/powerpoint/2010/main" val="262868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Code chunks can be a lot to take in and can be really distracting from the overall presentation, but, alas, sometimes there’s no way to avoid that.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Ask yourself: can this be better displayed as a graphic? Do I need to provide a handout of source code?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There are lots of different opinions on live-coding vs. </a:t>
            </a:r>
            <a:r>
              <a:rPr lang="en-US" baseline="0" dirty="0" err="1" smtClean="0"/>
              <a:t>snippits</a:t>
            </a:r>
            <a:r>
              <a:rPr lang="en-US" baseline="0" dirty="0" smtClean="0"/>
              <a:t>: live-coding is awesome for a demo or tech-talk, but can be distracting or take up time in a lightning talk. Unless you have the time to carefully walk through the code, I would recommend using </a:t>
            </a:r>
            <a:r>
              <a:rPr lang="en-US" baseline="0" dirty="0" err="1" smtClean="0"/>
              <a:t>snippits</a:t>
            </a:r>
            <a:r>
              <a:rPr lang="en-US" baseline="0" dirty="0" smtClean="0"/>
              <a:t>. i.e. having everything typed up and ready to go, only having to run relevant functions (EX. Don’t make people watch you type sample data, or even type the function itself, just have the function ready to go so all you need to do is press enter.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Rstudio</a:t>
            </a:r>
            <a:r>
              <a:rPr lang="en-US" baseline="0" dirty="0" smtClean="0"/>
              <a:t> has made this question easier for us with different packages dedicated to presenting code such as </a:t>
            </a:r>
            <a:r>
              <a:rPr lang="en-US" baseline="0" dirty="0" err="1" smtClean="0"/>
              <a:t>Rmarkdown</a:t>
            </a:r>
            <a:r>
              <a:rPr lang="en-US" baseline="0" dirty="0" smtClean="0"/>
              <a:t> and Shiny.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p:txBody>
      </p:sp>
    </p:spTree>
    <p:extLst>
      <p:ext uri="{BB962C8B-B14F-4D97-AF65-F5344CB8AC3E}">
        <p14:creationId xmlns:p14="http://schemas.microsoft.com/office/powerpoint/2010/main" val="920552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p:txBody>
      </p:sp>
    </p:spTree>
    <p:extLst>
      <p:ext uri="{BB962C8B-B14F-4D97-AF65-F5344CB8AC3E}">
        <p14:creationId xmlns:p14="http://schemas.microsoft.com/office/powerpoint/2010/main" val="803599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What are some Pros and Cons?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Pros: </a:t>
            </a:r>
            <a:r>
              <a:rPr lang="en-US" sz="1100" kern="1200" dirty="0" smtClean="0">
                <a:solidFill>
                  <a:schemeClr val="tx1"/>
                </a:solidFill>
                <a:effectLst/>
                <a:latin typeface="+mn-lt"/>
                <a:ea typeface="+mn-ea"/>
                <a:cs typeface="+mn-cs"/>
              </a:rPr>
              <a:t>casual, humorous, visually appealing (in </a:t>
            </a:r>
            <a:r>
              <a:rPr lang="en-US" sz="1100" kern="1200" dirty="0" err="1" smtClean="0">
                <a:solidFill>
                  <a:schemeClr val="tx1"/>
                </a:solidFill>
                <a:effectLst/>
                <a:latin typeface="+mn-lt"/>
                <a:ea typeface="+mn-ea"/>
                <a:cs typeface="+mn-cs"/>
              </a:rPr>
              <a:t>minecraft</a:t>
            </a:r>
            <a:r>
              <a:rPr lang="en-US" sz="1100" kern="1200" dirty="0" smtClean="0">
                <a:solidFill>
                  <a:schemeClr val="tx1"/>
                </a:solidFill>
                <a:effectLst/>
                <a:latin typeface="+mn-lt"/>
                <a:ea typeface="+mn-ea"/>
                <a:cs typeface="+mn-cs"/>
              </a:rPr>
              <a:t> world), no “live-coding” (i.e. show’s code, but doesn’t walk through it), provides advice on next steps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kern="1200" baseline="0" dirty="0" smtClean="0">
                <a:solidFill>
                  <a:schemeClr val="tx1"/>
                </a:solidFill>
                <a:effectLst/>
                <a:latin typeface="+mn-lt"/>
                <a:ea typeface="+mn-ea"/>
                <a:cs typeface="+mn-cs"/>
              </a:rPr>
              <a:t>Cons: </a:t>
            </a:r>
            <a:r>
              <a:rPr lang="en-US" sz="1100" kern="1200" dirty="0" smtClean="0">
                <a:solidFill>
                  <a:schemeClr val="tx1"/>
                </a:solidFill>
                <a:effectLst/>
                <a:latin typeface="+mn-lt"/>
                <a:ea typeface="+mn-ea"/>
                <a:cs typeface="+mn-cs"/>
              </a:rPr>
              <a:t>text heavy – or is it? Was he reading the text or giving a visual of what the website will quickly looks like (i.e. it’s on </a:t>
            </a:r>
            <a:r>
              <a:rPr lang="en-US" sz="1100" kern="1200" dirty="0" err="1" smtClean="0">
                <a:solidFill>
                  <a:schemeClr val="tx1"/>
                </a:solidFill>
                <a:effectLst/>
                <a:latin typeface="+mn-lt"/>
                <a:ea typeface="+mn-ea"/>
                <a:cs typeface="+mn-cs"/>
              </a:rPr>
              <a:t>cran</a:t>
            </a:r>
            <a:r>
              <a:rPr lang="en-US" sz="110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p:txBody>
      </p:sp>
    </p:spTree>
    <p:extLst>
      <p:ext uri="{BB962C8B-B14F-4D97-AF65-F5344CB8AC3E}">
        <p14:creationId xmlns:p14="http://schemas.microsoft.com/office/powerpoint/2010/main" val="127456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Tree>
    <p:extLst>
      <p:ext uri="{BB962C8B-B14F-4D97-AF65-F5344CB8AC3E}">
        <p14:creationId xmlns:p14="http://schemas.microsoft.com/office/powerpoint/2010/main" val="138998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In the spirit of new years resolutions,</a:t>
            </a:r>
            <a:r>
              <a:rPr lang="en-US" baseline="0" dirty="0" smtClean="0"/>
              <a:t> I want to be more comfortable giving lightning talks. I thought we could start this year off by going through some guidelines. Hopefully this will inspire some of you to want to use this space to practice your own lightning talks. We can get more into goals for this year at the end of the presentation, if more folks are interested.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 want to start this off by saying</a:t>
            </a:r>
            <a:r>
              <a:rPr lang="en-US" baseline="0" dirty="0" smtClean="0"/>
              <a:t> that </a:t>
            </a:r>
            <a:r>
              <a:rPr lang="en-US" dirty="0" smtClean="0"/>
              <a:t>I’m not givin</a:t>
            </a:r>
            <a:r>
              <a:rPr lang="en-US" baseline="0" dirty="0" smtClean="0"/>
              <a:t>g a lightning talk. I know, it’s ironic that I’m going to spend about 30 minutes talking about how to give a 5 minute talk. Maybe I can learn to boil this down to 5 minutes, we’ll see.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0" i="0" kern="1200" dirty="0" smtClean="0">
                <a:solidFill>
                  <a:schemeClr val="tx1"/>
                </a:solidFill>
                <a:effectLst/>
                <a:latin typeface="+mn-lt"/>
                <a:ea typeface="+mn-ea"/>
                <a:cs typeface="+mn-cs"/>
              </a:rPr>
              <a:t>A </a:t>
            </a:r>
            <a:r>
              <a:rPr lang="en-US" sz="1100" b="1" i="0" kern="1200" dirty="0" smtClean="0">
                <a:solidFill>
                  <a:schemeClr val="tx1"/>
                </a:solidFill>
                <a:effectLst/>
                <a:latin typeface="+mn-lt"/>
                <a:ea typeface="+mn-ea"/>
                <a:cs typeface="+mn-cs"/>
              </a:rPr>
              <a:t>lightning talk</a:t>
            </a:r>
            <a:r>
              <a:rPr lang="en-US" sz="1100" b="0" i="0" kern="1200" dirty="0" smtClean="0">
                <a:solidFill>
                  <a:schemeClr val="tx1"/>
                </a:solidFill>
                <a:effectLst/>
                <a:latin typeface="+mn-lt"/>
                <a:ea typeface="+mn-ea"/>
                <a:cs typeface="+mn-cs"/>
              </a:rPr>
              <a:t> is a very short </a:t>
            </a:r>
            <a:r>
              <a:rPr lang="en-US" sz="1100" b="0" i="0" u="none" strike="noStrike" kern="1200" dirty="0" smtClean="0">
                <a:solidFill>
                  <a:schemeClr val="tx1"/>
                </a:solidFill>
                <a:effectLst/>
                <a:latin typeface="+mn-lt"/>
                <a:ea typeface="+mn-ea"/>
                <a:cs typeface="+mn-cs"/>
                <a:hlinkClick r:id="rId3" tooltip="Presentation"/>
              </a:rPr>
              <a:t>presentation</a:t>
            </a:r>
            <a:r>
              <a:rPr lang="en-US" sz="1100" b="0" i="0" kern="1200" dirty="0" smtClean="0">
                <a:solidFill>
                  <a:schemeClr val="tx1"/>
                </a:solidFill>
                <a:effectLst/>
                <a:latin typeface="+mn-lt"/>
                <a:ea typeface="+mn-ea"/>
                <a:cs typeface="+mn-cs"/>
              </a:rPr>
              <a:t> lasting only a few minutes, given at a </a:t>
            </a:r>
            <a:r>
              <a:rPr lang="en-US" sz="1100" b="0" i="0" u="none" strike="noStrike" kern="1200" dirty="0" smtClean="0">
                <a:solidFill>
                  <a:schemeClr val="tx1"/>
                </a:solidFill>
                <a:effectLst/>
                <a:latin typeface="+mn-lt"/>
                <a:ea typeface="+mn-ea"/>
                <a:cs typeface="+mn-cs"/>
                <a:hlinkClick r:id="rId4" tooltip="Academic conference"/>
              </a:rPr>
              <a:t>conference</a:t>
            </a:r>
            <a:r>
              <a:rPr lang="en-US" sz="1100" b="0" i="0" kern="1200" dirty="0" smtClean="0">
                <a:solidFill>
                  <a:schemeClr val="tx1"/>
                </a:solidFill>
                <a:effectLst/>
                <a:latin typeface="+mn-lt"/>
                <a:ea typeface="+mn-ea"/>
                <a:cs typeface="+mn-cs"/>
              </a:rPr>
              <a:t> or similar forum. Several lightning talks will usually be delivered by different speakers in a single session, sometimes called a </a:t>
            </a:r>
            <a:r>
              <a:rPr lang="en-US" sz="1100" b="1" i="0" kern="1200" dirty="0" smtClean="0">
                <a:solidFill>
                  <a:schemeClr val="tx1"/>
                </a:solidFill>
                <a:effectLst/>
                <a:latin typeface="+mn-lt"/>
                <a:ea typeface="+mn-ea"/>
                <a:cs typeface="+mn-cs"/>
              </a:rPr>
              <a:t>data blitz</a:t>
            </a:r>
            <a:r>
              <a:rPr lang="en-US" sz="1100" b="0" i="0" kern="1200" dirty="0" smtClean="0">
                <a:solidFill>
                  <a:schemeClr val="tx1"/>
                </a:solidFill>
                <a:effectLst/>
                <a:latin typeface="+mn-lt"/>
                <a:ea typeface="+mn-ea"/>
                <a:cs typeface="+mn-cs"/>
              </a:rPr>
              <a:t>. Another common theme for lighting talks is to have 20 slides</a:t>
            </a:r>
            <a:r>
              <a:rPr lang="en-US" sz="1100" b="0" i="0" kern="1200" baseline="0" dirty="0" smtClean="0">
                <a:solidFill>
                  <a:schemeClr val="tx1"/>
                </a:solidFill>
                <a:effectLst/>
                <a:latin typeface="+mn-lt"/>
                <a:ea typeface="+mn-ea"/>
                <a:cs typeface="+mn-cs"/>
              </a:rPr>
              <a:t> that auto-advance. This forces you to be concise and make easy transitions</a:t>
            </a:r>
            <a:endParaRPr lang="en-US" sz="1100" b="0" i="0" kern="120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We’ll get back to this</a:t>
            </a:r>
            <a:r>
              <a:rPr lang="en-US" sz="1100" b="0" i="0" kern="1200" baseline="0" dirty="0" smtClean="0">
                <a:solidFill>
                  <a:schemeClr val="tx1"/>
                </a:solidFill>
                <a:effectLst/>
                <a:latin typeface="+mn-lt"/>
                <a:ea typeface="+mn-ea"/>
                <a:cs typeface="+mn-cs"/>
              </a:rPr>
              <a:t> slide later</a:t>
            </a:r>
            <a:endParaRPr lang="en-US" sz="1100" b="0" i="0" kern="1200" dirty="0" smtClean="0">
              <a:solidFill>
                <a:schemeClr val="tx1"/>
              </a:solidFill>
              <a:effectLst/>
              <a:latin typeface="+mn-lt"/>
              <a:ea typeface="+mn-ea"/>
              <a:cs typeface="+mn-cs"/>
            </a:endParaRPr>
          </a:p>
          <a:p>
            <a:r>
              <a:rPr lang="en-US" dirty="0" smtClean="0"/>
              <a:t/>
            </a:r>
            <a:br>
              <a:rPr lang="en-US" dirty="0" smtClean="0"/>
            </a:b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Which</a:t>
            </a:r>
            <a:r>
              <a:rPr lang="en-US" baseline="0" dirty="0" smtClean="0"/>
              <a:t> leads to a key distinction between lightning talks and tech talks, or more in-depth educational talks: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So how do</a:t>
            </a:r>
            <a:r>
              <a:rPr lang="en-US" baseline="0" dirty="0" smtClean="0"/>
              <a:t> you write a lightning talk? </a:t>
            </a:r>
          </a:p>
          <a:p>
            <a:pPr lvl="0">
              <a:spcBef>
                <a:spcPts val="0"/>
              </a:spcBef>
              <a:buNone/>
            </a:pPr>
            <a:r>
              <a:rPr lang="en-US" baseline="0" dirty="0" smtClean="0"/>
              <a:t>Step 1 </a:t>
            </a:r>
            <a:r>
              <a:rPr lang="mr-IN" baseline="0" dirty="0" smtClean="0"/>
              <a:t>–</a:t>
            </a:r>
            <a:r>
              <a:rPr lang="en-US" baseline="0" dirty="0" smtClean="0"/>
              <a:t> pick something you’re genuinely interested in. You don’t have to be an expert, you’re just trying to pique someone’s interest. Worried that not enough people are interested in your topic? Tough. You’re talking for 5 minutes: if they aren’t interested in, they’re only suffering for 5 minutes. If they are interested: give them a taste of what more they can do if they investigate it. And think of it like this: can you get them to change their mind and become interested in 5 minutes? If so, you’ve gone above and beyond a successful lightning talk. </a:t>
            </a:r>
          </a:p>
          <a:p>
            <a:pPr lvl="0">
              <a:spcBef>
                <a:spcPts val="0"/>
              </a:spcBef>
              <a:buNone/>
            </a:pPr>
            <a:r>
              <a:rPr lang="en-US" baseline="0" dirty="0" smtClean="0"/>
              <a:t>Step 2 </a:t>
            </a:r>
            <a:r>
              <a:rPr lang="mr-IN" baseline="0" dirty="0" smtClean="0"/>
              <a:t>–</a:t>
            </a:r>
            <a:r>
              <a:rPr lang="en-US" baseline="0" dirty="0" smtClean="0"/>
              <a:t> try to break your main point down into 5 topics. For example, say I’m trying to present on why ggplot2 is the best platform ever for data visualization. Am I going to talk about why Hadley Wickham wrote this package? Unless it’s a cool story, there’s no need. I would instead say ggplot2 is the best because 1-layering functionality 2- visual appeal 3-easier to learn. Think high school SAT prep.</a:t>
            </a:r>
          </a:p>
          <a:p>
            <a:pPr lvl="0">
              <a:spcBef>
                <a:spcPts val="0"/>
              </a:spcBef>
              <a:buNone/>
            </a:pPr>
            <a:r>
              <a:rPr lang="en-US" dirty="0" smtClean="0"/>
              <a:t>Step 3 </a:t>
            </a:r>
            <a:r>
              <a:rPr lang="mr-IN" dirty="0" smtClean="0"/>
              <a:t>–</a:t>
            </a:r>
            <a:r>
              <a:rPr lang="en-US" dirty="0" smtClean="0"/>
              <a:t> chill out and have fun. Also Questions are good </a:t>
            </a:r>
            <a:r>
              <a:rPr lang="mr-IN" dirty="0" smtClean="0"/>
              <a:t>–</a:t>
            </a:r>
            <a:r>
              <a:rPr lang="en-US" dirty="0" smtClean="0"/>
              <a:t> it’s a</a:t>
            </a:r>
            <a:r>
              <a:rPr lang="en-US" baseline="0" dirty="0" smtClean="0"/>
              <a:t> chance for you to be able to learn.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Ask</a:t>
            </a:r>
            <a:r>
              <a:rPr lang="en-US" baseline="0" dirty="0" smtClean="0"/>
              <a:t> the team, what makes one bad?</a:t>
            </a:r>
          </a:p>
          <a:p>
            <a:pPr lvl="0">
              <a:spcBef>
                <a:spcPts val="0"/>
              </a:spcBef>
              <a:buNone/>
            </a:pPr>
            <a:endParaRPr lang="en-US" baseline="0" dirty="0" smtClean="0"/>
          </a:p>
          <a:p>
            <a:pPr marL="171450" lvl="0" indent="-171450">
              <a:spcBef>
                <a:spcPts val="0"/>
              </a:spcBef>
              <a:buFontTx/>
              <a:buChar char="-"/>
            </a:pPr>
            <a:r>
              <a:rPr lang="en-US" baseline="0" dirty="0" smtClean="0"/>
              <a:t>Death by </a:t>
            </a:r>
            <a:r>
              <a:rPr lang="en-US" baseline="0" dirty="0" err="1" smtClean="0"/>
              <a:t>powerpoint</a:t>
            </a:r>
            <a:endParaRPr lang="en-US" baseline="0" dirty="0" smtClean="0"/>
          </a:p>
          <a:p>
            <a:pPr marL="171450" lvl="0" indent="-171450">
              <a:spcBef>
                <a:spcPts val="0"/>
              </a:spcBef>
              <a:buFontTx/>
              <a:buChar char="-"/>
            </a:pPr>
            <a:r>
              <a:rPr lang="en-US" dirty="0" smtClean="0"/>
              <a:t>Too much reading </a:t>
            </a:r>
          </a:p>
          <a:p>
            <a:pPr marL="171450" lvl="0" indent="-171450">
              <a:spcBef>
                <a:spcPts val="0"/>
              </a:spcBef>
              <a:buFontTx/>
              <a:buChar char="-"/>
            </a:pPr>
            <a:r>
              <a:rPr lang="en-US" dirty="0" smtClean="0"/>
              <a:t>Too niche</a:t>
            </a:r>
          </a:p>
          <a:p>
            <a:pPr marL="171450" lvl="0" indent="-171450">
              <a:spcBef>
                <a:spcPts val="0"/>
              </a:spcBef>
              <a:buFontTx/>
              <a:buChar char="-"/>
            </a:pPr>
            <a:r>
              <a:rPr lang="en-US" dirty="0" smtClean="0"/>
              <a:t>Too much code</a:t>
            </a:r>
            <a:endParaRPr dirty="0"/>
          </a:p>
        </p:txBody>
      </p:sp>
    </p:spTree>
    <p:extLst>
      <p:ext uri="{BB962C8B-B14F-4D97-AF65-F5344CB8AC3E}">
        <p14:creationId xmlns:p14="http://schemas.microsoft.com/office/powerpoint/2010/main" val="208446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Try not to aim for a specific niche where you may end up covering all the information there is to cover i.e. “</a:t>
            </a:r>
            <a:r>
              <a:rPr lang="en-US" baseline="0" dirty="0" err="1" smtClean="0"/>
              <a:t>welp</a:t>
            </a:r>
            <a:r>
              <a:rPr lang="en-US" baseline="0" dirty="0" smtClean="0"/>
              <a:t>, that’s all you really need to 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Pictures are always good because they force you to </a:t>
            </a:r>
            <a:r>
              <a:rPr lang="en-US" baseline="0" dirty="0" err="1" smtClean="0"/>
              <a:t>steWhat</a:t>
            </a:r>
            <a:r>
              <a:rPr lang="en-US" baseline="0" dirty="0" smtClean="0"/>
              <a:t> if your topic is super niche? Find ways to expand on that. For example, say you’re presenting on a specific type of bacteria, in addition to informing everyone and getting your point across, think of how that bacteria interacts with others in a way that affects every day life. Bring it back down to Earth.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 away from the </a:t>
            </a:r>
            <a:r>
              <a:rPr lang="en-US" baseline="0" dirty="0" err="1" smtClean="0"/>
              <a:t>powerpoint</a:t>
            </a:r>
            <a:r>
              <a:rPr lang="en-US" baseline="0" dirty="0" smtClean="0"/>
              <a:t>. You won’t be able to read the words on the screen and You may even need to improvise a little. Plus pictures always elicit a visceral response, are more memorable, and provide a space for the audience to be less of a passive listener and more of an active </a:t>
            </a:r>
            <a:r>
              <a:rPr lang="en-US" baseline="0" dirty="0" err="1" smtClean="0"/>
              <a:t>analyer</a:t>
            </a:r>
            <a:r>
              <a:rPr lang="en-US" baseline="0" dirty="0" smtClean="0"/>
              <a:t>. For example, take this image here. I’m sure all of you are actively trying to figure out what’s going on. That right there made you more engaged.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Also, on the topic of pictures: it’s okay to use the same image or slide twice to really get your point across. </a:t>
            </a:r>
          </a:p>
        </p:txBody>
      </p:sp>
    </p:spTree>
    <p:extLst>
      <p:ext uri="{BB962C8B-B14F-4D97-AF65-F5344CB8AC3E}">
        <p14:creationId xmlns:p14="http://schemas.microsoft.com/office/powerpoint/2010/main" val="52753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655200" y="2856150"/>
            <a:ext cx="54300" cy="11919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1" name="Shape 11"/>
          <p:cNvSpPr txBox="1">
            <a:spLocks noGrp="1"/>
          </p:cNvSpPr>
          <p:nvPr>
            <p:ph type="ctrTitle"/>
          </p:nvPr>
        </p:nvSpPr>
        <p:spPr>
          <a:xfrm>
            <a:off x="762000" y="2851325"/>
            <a:ext cx="5412300" cy="1159800"/>
          </a:xfrm>
          <a:prstGeom prst="rect">
            <a:avLst/>
          </a:prstGeom>
        </p:spPr>
        <p:txBody>
          <a:bodyPr lIns="91425" tIns="91425" rIns="91425" bIns="91425" anchor="ctr" anchorCtr="0"/>
          <a:lstStyle>
            <a:lvl1pPr lvl="0">
              <a:spcBef>
                <a:spcPts val="0"/>
              </a:spcBef>
              <a:buClr>
                <a:srgbClr val="88398A"/>
              </a:buClr>
              <a:buSzPct val="100000"/>
              <a:buFont typeface="Helvetica Neue"/>
              <a:defRPr sz="4800">
                <a:solidFill>
                  <a:srgbClr val="88398A"/>
                </a:solidFill>
                <a:latin typeface="Helvetica Neue"/>
                <a:ea typeface="Helvetica Neue"/>
                <a:cs typeface="Helvetica Neue"/>
                <a:sym typeface="Helvetica Neue"/>
              </a:defRPr>
            </a:lvl1pPr>
            <a:lvl2pPr lvl="1">
              <a:spcBef>
                <a:spcPts val="0"/>
              </a:spcBef>
              <a:buClr>
                <a:srgbClr val="88398A"/>
              </a:buClr>
              <a:buSzPct val="100000"/>
              <a:defRPr sz="4800">
                <a:solidFill>
                  <a:srgbClr val="88398A"/>
                </a:solidFill>
              </a:defRPr>
            </a:lvl2pPr>
            <a:lvl3pPr lvl="2">
              <a:spcBef>
                <a:spcPts val="0"/>
              </a:spcBef>
              <a:buClr>
                <a:srgbClr val="88398A"/>
              </a:buClr>
              <a:buSzPct val="100000"/>
              <a:defRPr sz="4800">
                <a:solidFill>
                  <a:srgbClr val="88398A"/>
                </a:solidFill>
              </a:defRPr>
            </a:lvl3pPr>
            <a:lvl4pPr lvl="3">
              <a:spcBef>
                <a:spcPts val="0"/>
              </a:spcBef>
              <a:buClr>
                <a:srgbClr val="88398A"/>
              </a:buClr>
              <a:buSzPct val="100000"/>
              <a:defRPr sz="4800">
                <a:solidFill>
                  <a:srgbClr val="88398A"/>
                </a:solidFill>
              </a:defRPr>
            </a:lvl4pPr>
            <a:lvl5pPr lvl="4">
              <a:spcBef>
                <a:spcPts val="0"/>
              </a:spcBef>
              <a:buClr>
                <a:srgbClr val="88398A"/>
              </a:buClr>
              <a:buSzPct val="100000"/>
              <a:defRPr sz="4800">
                <a:solidFill>
                  <a:srgbClr val="88398A"/>
                </a:solidFill>
              </a:defRPr>
            </a:lvl5pPr>
            <a:lvl6pPr lvl="5">
              <a:spcBef>
                <a:spcPts val="0"/>
              </a:spcBef>
              <a:buClr>
                <a:srgbClr val="88398A"/>
              </a:buClr>
              <a:buSzPct val="100000"/>
              <a:defRPr sz="4800">
                <a:solidFill>
                  <a:srgbClr val="88398A"/>
                </a:solidFill>
              </a:defRPr>
            </a:lvl6pPr>
            <a:lvl7pPr lvl="6">
              <a:spcBef>
                <a:spcPts val="0"/>
              </a:spcBef>
              <a:buClr>
                <a:srgbClr val="88398A"/>
              </a:buClr>
              <a:buSzPct val="100000"/>
              <a:defRPr sz="4800">
                <a:solidFill>
                  <a:srgbClr val="88398A"/>
                </a:solidFill>
              </a:defRPr>
            </a:lvl7pPr>
            <a:lvl8pPr lvl="7">
              <a:spcBef>
                <a:spcPts val="0"/>
              </a:spcBef>
              <a:buClr>
                <a:srgbClr val="88398A"/>
              </a:buClr>
              <a:buSzPct val="100000"/>
              <a:defRPr sz="4800">
                <a:solidFill>
                  <a:srgbClr val="88398A"/>
                </a:solidFill>
              </a:defRPr>
            </a:lvl8pPr>
            <a:lvl9pPr lvl="8">
              <a:spcBef>
                <a:spcPts val="0"/>
              </a:spcBef>
              <a:buClr>
                <a:srgbClr val="88398A"/>
              </a:buClr>
              <a:buSzPct val="100000"/>
              <a:defRPr sz="4800">
                <a:solidFill>
                  <a:srgbClr val="88398A"/>
                </a:solidFill>
              </a:defRPr>
            </a:lvl9pPr>
          </a:lstStyle>
          <a:p>
            <a:endParaRPr/>
          </a:p>
        </p:txBody>
      </p:sp>
      <p:pic>
        <p:nvPicPr>
          <p:cNvPr id="12" name="Shape 12" descr="download.png"/>
          <p:cNvPicPr preferRelativeResize="0"/>
          <p:nvPr/>
        </p:nvPicPr>
        <p:blipFill>
          <a:blip r:embed="rId2">
            <a:alphaModFix/>
          </a:blip>
          <a:stretch>
            <a:fillRect/>
          </a:stretch>
        </p:blipFill>
        <p:spPr>
          <a:xfrm>
            <a:off x="6098100" y="357499"/>
            <a:ext cx="2858575" cy="951900"/>
          </a:xfrm>
          <a:prstGeom prst="rect">
            <a:avLst/>
          </a:prstGeom>
          <a:noFill/>
          <a:ln>
            <a:noFill/>
          </a:ln>
        </p:spPr>
      </p:pic>
      <p:sp>
        <p:nvSpPr>
          <p:cNvPr id="13" name="Shape 13"/>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655200" y="1417200"/>
            <a:ext cx="54300" cy="13632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6" name="Shape 16"/>
          <p:cNvSpPr txBox="1">
            <a:spLocks noGrp="1"/>
          </p:cNvSpPr>
          <p:nvPr>
            <p:ph type="ctrTitle"/>
          </p:nvPr>
        </p:nvSpPr>
        <p:spPr>
          <a:xfrm>
            <a:off x="902550" y="1214425"/>
            <a:ext cx="4638300" cy="1159800"/>
          </a:xfrm>
          <a:prstGeom prst="rect">
            <a:avLst/>
          </a:prstGeom>
        </p:spPr>
        <p:txBody>
          <a:bodyPr lIns="91425" tIns="91425" rIns="91425" bIns="91425" anchor="t" anchorCtr="0"/>
          <a:lstStyle>
            <a:lvl1pPr lvl="0" rtl="0">
              <a:spcBef>
                <a:spcPts val="0"/>
              </a:spcBef>
              <a:buClr>
                <a:srgbClr val="88398A"/>
              </a:buClr>
              <a:buSzPct val="100000"/>
              <a:buFont typeface="Helvetica Neue"/>
              <a:defRPr sz="3600">
                <a:solidFill>
                  <a:srgbClr val="88398A"/>
                </a:solidFill>
                <a:latin typeface="Helvetica Neue"/>
                <a:ea typeface="Helvetica Neue"/>
                <a:cs typeface="Helvetica Neue"/>
                <a:sym typeface="Helvetica Neue"/>
              </a:defRPr>
            </a:lvl1pPr>
            <a:lvl2pPr lvl="1" rtl="0">
              <a:spcBef>
                <a:spcPts val="0"/>
              </a:spcBef>
              <a:buClr>
                <a:srgbClr val="88398A"/>
              </a:buClr>
              <a:buSzPct val="100000"/>
              <a:defRPr sz="3600">
                <a:solidFill>
                  <a:srgbClr val="88398A"/>
                </a:solidFill>
              </a:defRPr>
            </a:lvl2pPr>
            <a:lvl3pPr lvl="2" rtl="0">
              <a:spcBef>
                <a:spcPts val="0"/>
              </a:spcBef>
              <a:buClr>
                <a:srgbClr val="88398A"/>
              </a:buClr>
              <a:buSzPct val="100000"/>
              <a:defRPr sz="3600">
                <a:solidFill>
                  <a:srgbClr val="88398A"/>
                </a:solidFill>
              </a:defRPr>
            </a:lvl3pPr>
            <a:lvl4pPr lvl="3" rtl="0">
              <a:spcBef>
                <a:spcPts val="0"/>
              </a:spcBef>
              <a:buClr>
                <a:srgbClr val="88398A"/>
              </a:buClr>
              <a:buSzPct val="100000"/>
              <a:defRPr sz="3600">
                <a:solidFill>
                  <a:srgbClr val="88398A"/>
                </a:solidFill>
              </a:defRPr>
            </a:lvl4pPr>
            <a:lvl5pPr lvl="4" rtl="0">
              <a:spcBef>
                <a:spcPts val="0"/>
              </a:spcBef>
              <a:buClr>
                <a:srgbClr val="88398A"/>
              </a:buClr>
              <a:buSzPct val="100000"/>
              <a:defRPr sz="3600">
                <a:solidFill>
                  <a:srgbClr val="88398A"/>
                </a:solidFill>
              </a:defRPr>
            </a:lvl5pPr>
            <a:lvl6pPr lvl="5" rtl="0">
              <a:spcBef>
                <a:spcPts val="0"/>
              </a:spcBef>
              <a:buClr>
                <a:srgbClr val="88398A"/>
              </a:buClr>
              <a:buSzPct val="100000"/>
              <a:defRPr sz="3600">
                <a:solidFill>
                  <a:srgbClr val="88398A"/>
                </a:solidFill>
              </a:defRPr>
            </a:lvl6pPr>
            <a:lvl7pPr lvl="6" rtl="0">
              <a:spcBef>
                <a:spcPts val="0"/>
              </a:spcBef>
              <a:buClr>
                <a:srgbClr val="88398A"/>
              </a:buClr>
              <a:buSzPct val="100000"/>
              <a:defRPr sz="3600">
                <a:solidFill>
                  <a:srgbClr val="88398A"/>
                </a:solidFill>
              </a:defRPr>
            </a:lvl7pPr>
            <a:lvl8pPr lvl="7" rtl="0">
              <a:spcBef>
                <a:spcPts val="0"/>
              </a:spcBef>
              <a:buClr>
                <a:srgbClr val="88398A"/>
              </a:buClr>
              <a:buSzPct val="100000"/>
              <a:defRPr sz="3600">
                <a:solidFill>
                  <a:srgbClr val="88398A"/>
                </a:solidFill>
              </a:defRPr>
            </a:lvl8pPr>
            <a:lvl9pPr lvl="8" rtl="0">
              <a:spcBef>
                <a:spcPts val="0"/>
              </a:spcBef>
              <a:buClr>
                <a:srgbClr val="88398A"/>
              </a:buClr>
              <a:buSzPct val="100000"/>
              <a:defRPr sz="3600">
                <a:solidFill>
                  <a:srgbClr val="88398A"/>
                </a:solidFill>
              </a:defRPr>
            </a:lvl9pPr>
          </a:lstStyle>
          <a:p>
            <a:endParaRPr/>
          </a:p>
        </p:txBody>
      </p:sp>
      <p:sp>
        <p:nvSpPr>
          <p:cNvPr id="17" name="Shape 17"/>
          <p:cNvSpPr txBox="1">
            <a:spLocks noGrp="1"/>
          </p:cNvSpPr>
          <p:nvPr>
            <p:ph type="subTitle" idx="1"/>
          </p:nvPr>
        </p:nvSpPr>
        <p:spPr>
          <a:xfrm>
            <a:off x="902550" y="2459050"/>
            <a:ext cx="7632000" cy="784800"/>
          </a:xfrm>
          <a:prstGeom prst="rect">
            <a:avLst/>
          </a:prstGeom>
        </p:spPr>
        <p:txBody>
          <a:bodyPr lIns="91425" tIns="91425" rIns="91425" bIns="91425" anchor="t" anchorCtr="0"/>
          <a:lstStyle>
            <a:lvl1pPr lvl="0" rtl="0">
              <a:spcBef>
                <a:spcPts val="0"/>
              </a:spcBef>
              <a:buClr>
                <a:srgbClr val="000000"/>
              </a:buClr>
              <a:buFont typeface="Helvetica Neue"/>
              <a:buNone/>
              <a:defRPr>
                <a:solidFill>
                  <a:srgbClr val="000000"/>
                </a:solidFill>
                <a:latin typeface="Helvetica Neue"/>
                <a:ea typeface="Helvetica Neue"/>
                <a:cs typeface="Helvetica Neue"/>
                <a:sym typeface="Helvetica Neue"/>
              </a:defRPr>
            </a:lvl1pPr>
            <a:lvl2pPr lvl="1" rtl="0">
              <a:spcBef>
                <a:spcPts val="0"/>
              </a:spcBef>
              <a:buClr>
                <a:srgbClr val="000000"/>
              </a:buClr>
              <a:buSzPct val="100000"/>
              <a:buNone/>
              <a:defRPr sz="3000">
                <a:solidFill>
                  <a:srgbClr val="000000"/>
                </a:solidFill>
              </a:defRPr>
            </a:lvl2pPr>
            <a:lvl3pPr lvl="2" rtl="0">
              <a:spcBef>
                <a:spcPts val="0"/>
              </a:spcBef>
              <a:buClr>
                <a:srgbClr val="000000"/>
              </a:buClr>
              <a:buSzPct val="100000"/>
              <a:buNone/>
              <a:defRPr sz="3000">
                <a:solidFill>
                  <a:srgbClr val="000000"/>
                </a:solidFill>
              </a:defRPr>
            </a:lvl3pPr>
            <a:lvl4pPr lvl="3" rtl="0">
              <a:spcBef>
                <a:spcPts val="0"/>
              </a:spcBef>
              <a:buClr>
                <a:srgbClr val="000000"/>
              </a:buClr>
              <a:buSzPct val="100000"/>
              <a:buNone/>
              <a:defRPr sz="3000">
                <a:solidFill>
                  <a:srgbClr val="000000"/>
                </a:solidFill>
              </a:defRPr>
            </a:lvl4pPr>
            <a:lvl5pPr lvl="4" rtl="0">
              <a:spcBef>
                <a:spcPts val="0"/>
              </a:spcBef>
              <a:buClr>
                <a:srgbClr val="000000"/>
              </a:buClr>
              <a:buSzPct val="100000"/>
              <a:buNone/>
              <a:defRPr sz="3000">
                <a:solidFill>
                  <a:srgbClr val="000000"/>
                </a:solidFill>
              </a:defRPr>
            </a:lvl5pPr>
            <a:lvl6pPr lvl="5" rtl="0">
              <a:spcBef>
                <a:spcPts val="0"/>
              </a:spcBef>
              <a:buClr>
                <a:srgbClr val="000000"/>
              </a:buClr>
              <a:buSzPct val="100000"/>
              <a:buNone/>
              <a:defRPr sz="3000">
                <a:solidFill>
                  <a:srgbClr val="000000"/>
                </a:solidFill>
              </a:defRPr>
            </a:lvl6pPr>
            <a:lvl7pPr lvl="6" rtl="0">
              <a:spcBef>
                <a:spcPts val="0"/>
              </a:spcBef>
              <a:buClr>
                <a:srgbClr val="000000"/>
              </a:buClr>
              <a:buSzPct val="100000"/>
              <a:buNone/>
              <a:defRPr sz="3000">
                <a:solidFill>
                  <a:srgbClr val="000000"/>
                </a:solidFill>
              </a:defRPr>
            </a:lvl7pPr>
            <a:lvl8pPr lvl="7" rtl="0">
              <a:spcBef>
                <a:spcPts val="0"/>
              </a:spcBef>
              <a:buClr>
                <a:srgbClr val="000000"/>
              </a:buClr>
              <a:buSzPct val="100000"/>
              <a:buNone/>
              <a:defRPr sz="3000">
                <a:solidFill>
                  <a:srgbClr val="000000"/>
                </a:solidFill>
              </a:defRPr>
            </a:lvl8pPr>
            <a:lvl9pPr lvl="8" rtl="0">
              <a:spcBef>
                <a:spcPts val="0"/>
              </a:spcBef>
              <a:buClr>
                <a:srgbClr val="000000"/>
              </a:buClr>
              <a:buSzPct val="100000"/>
              <a:buNone/>
              <a:defRPr sz="3000">
                <a:solidFill>
                  <a:srgbClr val="000000"/>
                </a:solidFill>
              </a:defRPr>
            </a:lvl9pPr>
          </a:lstStyle>
          <a:p>
            <a:endParaRPr/>
          </a:p>
        </p:txBody>
      </p:sp>
      <p:pic>
        <p:nvPicPr>
          <p:cNvPr id="18" name="Shape 18"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
        <p:nvSpPr>
          <p:cNvPr id="19" name="Shape 19"/>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1261050" y="905750"/>
            <a:ext cx="5404500" cy="2744400"/>
          </a:xfrm>
          <a:prstGeom prst="rect">
            <a:avLst/>
          </a:prstGeom>
        </p:spPr>
        <p:txBody>
          <a:bodyPr lIns="91425" tIns="91425" rIns="91425" bIns="91425" anchor="t" anchorCtr="0"/>
          <a:lstStyle>
            <a:lvl1pPr lvl="0"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1pPr>
            <a:lvl2pPr lvl="1"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2pPr>
            <a:lvl3pPr lvl="2"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3pPr>
            <a:lvl4pPr lvl="3"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4pPr>
            <a:lvl5pPr lvl="4"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5pPr>
            <a:lvl6pPr lvl="5"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6pPr>
            <a:lvl7pPr lvl="6"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7pPr>
            <a:lvl8pPr lvl="7"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8pPr>
            <a:lvl9pPr lvl="8">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9pPr>
          </a:lstStyle>
          <a:p>
            <a:endParaRPr/>
          </a:p>
        </p:txBody>
      </p:sp>
      <p:sp>
        <p:nvSpPr>
          <p:cNvPr id="22" name="Shape 22"/>
          <p:cNvSpPr txBox="1"/>
          <p:nvPr/>
        </p:nvSpPr>
        <p:spPr>
          <a:xfrm>
            <a:off x="439873" y="589943"/>
            <a:ext cx="1957200" cy="653700"/>
          </a:xfrm>
          <a:prstGeom prst="rect">
            <a:avLst/>
          </a:prstGeom>
          <a:noFill/>
          <a:ln>
            <a:noFill/>
          </a:ln>
        </p:spPr>
        <p:txBody>
          <a:bodyPr lIns="91425" tIns="91425" rIns="91425" bIns="91425" anchor="t" anchorCtr="0">
            <a:noAutofit/>
          </a:bodyPr>
          <a:lstStyle/>
          <a:p>
            <a:pPr lvl="0" rtl="0">
              <a:spcBef>
                <a:spcPts val="0"/>
              </a:spcBef>
              <a:buNone/>
            </a:pPr>
            <a:r>
              <a:rPr lang="en" sz="9600" b="1">
                <a:solidFill>
                  <a:srgbClr val="562457"/>
                </a:solidFill>
                <a:latin typeface="Helvetica Neue"/>
                <a:ea typeface="Helvetica Neue"/>
                <a:cs typeface="Helvetica Neue"/>
                <a:sym typeface="Helvetica Neue"/>
              </a:rPr>
              <a:t>“</a:t>
            </a:r>
          </a:p>
        </p:txBody>
      </p:sp>
      <p:sp>
        <p:nvSpPr>
          <p:cNvPr id="23" name="Shape 23"/>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24" name="Shape 24"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a:spcBef>
                <a:spcPts val="0"/>
              </a:spcBef>
              <a:buClr>
                <a:srgbClr val="181818"/>
              </a:buClr>
              <a:buFont typeface="Helvetica Neue"/>
              <a:defRPr>
                <a:solidFill>
                  <a:srgbClr val="181818"/>
                </a:solidFill>
                <a:latin typeface="Helvetica Neue"/>
                <a:ea typeface="Helvetica Neue"/>
                <a:cs typeface="Helvetica Neue"/>
                <a:sym typeface="Helvetica Neu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692025" y="1586325"/>
            <a:ext cx="5971500" cy="31485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a:endParaRPr/>
          </a:p>
        </p:txBody>
      </p:sp>
      <p:sp>
        <p:nvSpPr>
          <p:cNvPr id="28" name="Shape 28"/>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29" name="Shape 29"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692025" y="1584700"/>
            <a:ext cx="3407100" cy="32190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a:endParaRPr/>
          </a:p>
        </p:txBody>
      </p:sp>
      <p:sp>
        <p:nvSpPr>
          <p:cNvPr id="33" name="Shape 33"/>
          <p:cNvSpPr txBox="1">
            <a:spLocks noGrp="1"/>
          </p:cNvSpPr>
          <p:nvPr>
            <p:ph type="body" idx="2"/>
          </p:nvPr>
        </p:nvSpPr>
        <p:spPr>
          <a:xfrm>
            <a:off x="4244900" y="1584700"/>
            <a:ext cx="3407099" cy="321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4" name="Shape 34"/>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35" name="Shape 35"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692025" y="1610450"/>
            <a:ext cx="2257200" cy="33153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39" name="Shape 39"/>
          <p:cNvSpPr txBox="1">
            <a:spLocks noGrp="1"/>
          </p:cNvSpPr>
          <p:nvPr>
            <p:ph type="body" idx="2"/>
          </p:nvPr>
        </p:nvSpPr>
        <p:spPr>
          <a:xfrm>
            <a:off x="3064885" y="1610450"/>
            <a:ext cx="2257199" cy="33153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0" name="Shape 40"/>
          <p:cNvSpPr txBox="1">
            <a:spLocks noGrp="1"/>
          </p:cNvSpPr>
          <p:nvPr>
            <p:ph type="body" idx="3"/>
          </p:nvPr>
        </p:nvSpPr>
        <p:spPr>
          <a:xfrm>
            <a:off x="5437746" y="1610450"/>
            <a:ext cx="2257199" cy="33153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1" name="Shape 41"/>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42" name="Shape 4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6"/>
        <p:cNvGrpSpPr/>
        <p:nvPr/>
      </p:nvGrpSpPr>
      <p:grpSpPr>
        <a:xfrm>
          <a:off x="0" y="0"/>
          <a:ext cx="0" cy="0"/>
          <a:chOff x="0" y="0"/>
          <a:chExt cx="0" cy="0"/>
        </a:xfrm>
      </p:grpSpPr>
      <p:sp>
        <p:nvSpPr>
          <p:cNvPr id="57" name="Shape 57"/>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58" name="Shape 58"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633300" y="4285675"/>
            <a:ext cx="8053499" cy="519599"/>
          </a:xfrm>
          <a:prstGeom prst="rect">
            <a:avLst/>
          </a:prstGeom>
        </p:spPr>
        <p:txBody>
          <a:bodyPr lIns="91425" tIns="91425" rIns="91425" bIns="91425" anchor="t" anchorCtr="0"/>
          <a:lstStyle>
            <a:lvl1pPr lvl="0">
              <a:spcBef>
                <a:spcPts val="360"/>
              </a:spcBef>
              <a:buSzPct val="100000"/>
              <a:buNone/>
              <a:defRPr sz="1400"/>
            </a:lvl1pPr>
          </a:lstStyle>
          <a:p>
            <a:endParaRPr/>
          </a:p>
        </p:txBody>
      </p:sp>
      <p:sp>
        <p:nvSpPr>
          <p:cNvPr id="61" name="Shape 61"/>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2" name="Shape 6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color">
    <p:spTree>
      <p:nvGrpSpPr>
        <p:cNvPr id="1" name="Shape 66"/>
        <p:cNvGrpSpPr/>
        <p:nvPr/>
      </p:nvGrpSpPr>
      <p:grpSpPr>
        <a:xfrm>
          <a:off x="0" y="0"/>
          <a:ext cx="0" cy="0"/>
          <a:chOff x="0" y="0"/>
          <a:chExt cx="0" cy="0"/>
        </a:xfrm>
      </p:grpSpPr>
      <p:sp>
        <p:nvSpPr>
          <p:cNvPr id="67" name="Shape 67"/>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8" name="Shape 68"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422500"/>
            <a:ext cx="3226800" cy="857400"/>
          </a:xfrm>
          <a:prstGeom prst="rect">
            <a:avLst/>
          </a:prstGeom>
          <a:noFill/>
          <a:ln>
            <a:noFill/>
          </a:ln>
        </p:spPr>
        <p:txBody>
          <a:bodyPr lIns="91425" tIns="91425" rIns="91425" bIns="91425" anchor="t" anchorCtr="0"/>
          <a:lstStyle>
            <a:lvl1pPr lvl="0">
              <a:spcBef>
                <a:spcPts val="0"/>
              </a:spcBef>
              <a:buClr>
                <a:srgbClr val="181818"/>
              </a:buClr>
              <a:buSzPct val="100000"/>
              <a:buFont typeface="Helvetica Neue"/>
              <a:buNone/>
              <a:defRPr sz="2600" b="1">
                <a:solidFill>
                  <a:srgbClr val="181818"/>
                </a:solidFill>
                <a:latin typeface="Helvetica Neue"/>
                <a:ea typeface="Helvetica Neue"/>
                <a:cs typeface="Helvetica Neue"/>
                <a:sym typeface="Helvetica Neue"/>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endParaRPr/>
          </a:p>
        </p:txBody>
      </p:sp>
      <p:sp>
        <p:nvSpPr>
          <p:cNvPr id="7" name="Shape 7"/>
          <p:cNvSpPr txBox="1">
            <a:spLocks noGrp="1"/>
          </p:cNvSpPr>
          <p:nvPr>
            <p:ph type="body" idx="1"/>
          </p:nvPr>
        </p:nvSpPr>
        <p:spPr>
          <a:xfrm>
            <a:off x="723798" y="1586325"/>
            <a:ext cx="6092099" cy="3148499"/>
          </a:xfrm>
          <a:prstGeom prst="rect">
            <a:avLst/>
          </a:prstGeom>
          <a:noFill/>
          <a:ln>
            <a:noFill/>
          </a:ln>
        </p:spPr>
        <p:txBody>
          <a:bodyPr lIns="91425" tIns="91425" rIns="91425" bIns="91425" anchor="t" anchorCtr="0"/>
          <a:lstStyle>
            <a:lvl1pPr lvl="0">
              <a:spcBef>
                <a:spcPts val="60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1pPr>
            <a:lvl2pPr lvl="1">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2pPr>
            <a:lvl3pPr lvl="2">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3pPr>
            <a:lvl4pPr lvl="3">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4pPr>
            <a:lvl5pPr lvl="4">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5pPr>
            <a:lvl6pPr lvl="5">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6pPr>
            <a:lvl7pPr lvl="6">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7pPr>
            <a:lvl8pPr lvl="7">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8pPr>
            <a:lvl9pPr lvl="8">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9pPr>
          </a:lstStyle>
          <a:p>
            <a:endParaRPr/>
          </a:p>
        </p:txBody>
      </p:sp>
      <p:sp>
        <p:nvSpPr>
          <p:cNvPr id="8" name="Shape 8"/>
          <p:cNvSpPr/>
          <p:nvPr/>
        </p:nvSpPr>
        <p:spPr>
          <a:xfrm flipH="1">
            <a:off x="8575068" y="4574175"/>
            <a:ext cx="569400" cy="569400"/>
          </a:xfrm>
          <a:prstGeom prst="rtTriangle">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journal.r-project.org/archive/2011-1/RJournal_2011-1_Cook.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r-bloggers.com/r-in-minecraft-the-lightning-tal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rive.google.com/drive/folders/1dEMT9k6tlUWsTGKk6ioP-7ZmwLN1rym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762000" y="2851325"/>
            <a:ext cx="5412300" cy="1159800"/>
          </a:xfrm>
          <a:prstGeom prst="rect">
            <a:avLst/>
          </a:prstGeom>
        </p:spPr>
        <p:txBody>
          <a:bodyPr lIns="91425" tIns="91425" rIns="91425" bIns="91425" anchor="ctr" anchorCtr="0">
            <a:noAutofit/>
          </a:bodyPr>
          <a:lstStyle/>
          <a:p>
            <a:pPr lvl="0">
              <a:spcBef>
                <a:spcPts val="0"/>
              </a:spcBef>
              <a:buNone/>
            </a:pPr>
            <a:r>
              <a:rPr lang="en-US" dirty="0" smtClean="0"/>
              <a:t>Lightning Talk Writing Workshop</a:t>
            </a:r>
            <a:endParaRPr lang="en" dirty="0"/>
          </a:p>
        </p:txBody>
      </p:sp>
      <p:sp>
        <p:nvSpPr>
          <p:cNvPr id="74" name="Shape 74"/>
          <p:cNvSpPr txBox="1"/>
          <p:nvPr/>
        </p:nvSpPr>
        <p:spPr>
          <a:xfrm>
            <a:off x="579000" y="368875"/>
            <a:ext cx="4367700" cy="9507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0000FF"/>
                </a:solidFill>
                <a:latin typeface="Courier"/>
                <a:ea typeface="Courier"/>
                <a:cs typeface="Courier"/>
                <a:sym typeface="Courier"/>
              </a:rPr>
              <a:t>library</a:t>
            </a:r>
            <a:r>
              <a:rPr lang="en" dirty="0">
                <a:solidFill>
                  <a:srgbClr val="687687"/>
                </a:solidFill>
                <a:latin typeface="Courier"/>
                <a:ea typeface="Courier"/>
                <a:cs typeface="Courier"/>
                <a:sym typeface="Courier"/>
              </a:rPr>
              <a:t>(</a:t>
            </a:r>
            <a:r>
              <a:rPr lang="en" dirty="0" err="1">
                <a:latin typeface="Courier"/>
                <a:ea typeface="Courier"/>
                <a:cs typeface="Courier"/>
                <a:sym typeface="Courier"/>
              </a:rPr>
              <a:t>dplyr</a:t>
            </a:r>
            <a:r>
              <a:rPr lang="en" dirty="0">
                <a:solidFill>
                  <a:srgbClr val="687687"/>
                </a:solidFill>
                <a:latin typeface="Courier"/>
                <a:ea typeface="Courier"/>
                <a:cs typeface="Courier"/>
                <a:sym typeface="Courier"/>
              </a:rPr>
              <a:t>)</a:t>
            </a:r>
          </a:p>
          <a:p>
            <a:pPr lvl="0" rtl="0">
              <a:spcBef>
                <a:spcPts val="0"/>
              </a:spcBef>
              <a:buNone/>
            </a:pPr>
            <a:endParaRPr dirty="0">
              <a:latin typeface="Courier"/>
              <a:ea typeface="Courier"/>
              <a:cs typeface="Courier"/>
              <a:sym typeface="Courier"/>
            </a:endParaRPr>
          </a:p>
          <a:p>
            <a:pPr lvl="0" rtl="0">
              <a:spcBef>
                <a:spcPts val="0"/>
              </a:spcBef>
              <a:buNone/>
            </a:pPr>
            <a:r>
              <a:rPr lang="en" dirty="0" err="1">
                <a:latin typeface="Courier"/>
                <a:ea typeface="Courier"/>
                <a:cs typeface="Courier"/>
                <a:sym typeface="Courier"/>
              </a:rPr>
              <a:t>rladies_global</a:t>
            </a:r>
            <a:r>
              <a:rPr lang="en" dirty="0">
                <a:latin typeface="Courier"/>
                <a:ea typeface="Courier"/>
                <a:cs typeface="Courier"/>
                <a:sym typeface="Courier"/>
              </a:rPr>
              <a:t> </a:t>
            </a:r>
            <a:r>
              <a:rPr lang="en" dirty="0">
                <a:solidFill>
                  <a:srgbClr val="687687"/>
                </a:solidFill>
                <a:latin typeface="Courier"/>
                <a:ea typeface="Courier"/>
                <a:cs typeface="Courier"/>
                <a:sym typeface="Courier"/>
              </a:rPr>
              <a:t>%&gt;%</a:t>
            </a:r>
          </a:p>
          <a:p>
            <a:pPr lvl="0" rtl="0">
              <a:spcBef>
                <a:spcPts val="0"/>
              </a:spcBef>
              <a:buNone/>
            </a:pPr>
            <a:r>
              <a:rPr lang="en" dirty="0">
                <a:latin typeface="Courier"/>
                <a:ea typeface="Courier"/>
                <a:cs typeface="Courier"/>
                <a:sym typeface="Courier"/>
              </a:rPr>
              <a:t>  filter</a:t>
            </a:r>
            <a:r>
              <a:rPr lang="en" dirty="0">
                <a:solidFill>
                  <a:srgbClr val="687687"/>
                </a:solidFill>
                <a:latin typeface="Courier"/>
                <a:ea typeface="Courier"/>
                <a:cs typeface="Courier"/>
                <a:sym typeface="Courier"/>
              </a:rPr>
              <a:t>(</a:t>
            </a:r>
            <a:r>
              <a:rPr lang="en" dirty="0">
                <a:latin typeface="Courier"/>
                <a:ea typeface="Courier"/>
                <a:cs typeface="Courier"/>
                <a:sym typeface="Courier"/>
              </a:rPr>
              <a:t>city == </a:t>
            </a:r>
            <a:r>
              <a:rPr lang="en" dirty="0" smtClean="0">
                <a:solidFill>
                  <a:srgbClr val="036A07"/>
                </a:solidFill>
                <a:latin typeface="Courier"/>
                <a:ea typeface="Courier"/>
                <a:cs typeface="Courier"/>
                <a:sym typeface="Courier"/>
              </a:rPr>
              <a:t>’</a:t>
            </a:r>
            <a:r>
              <a:rPr lang="en-US" dirty="0" smtClean="0">
                <a:solidFill>
                  <a:srgbClr val="036A07"/>
                </a:solidFill>
                <a:latin typeface="Courier"/>
                <a:ea typeface="Courier"/>
                <a:cs typeface="Courier"/>
                <a:sym typeface="Courier"/>
              </a:rPr>
              <a:t>Charlottesville</a:t>
            </a:r>
            <a:r>
              <a:rPr lang="en" dirty="0" smtClean="0">
                <a:solidFill>
                  <a:srgbClr val="036A07"/>
                </a:solidFill>
                <a:latin typeface="Courier"/>
                <a:ea typeface="Courier"/>
                <a:cs typeface="Courier"/>
                <a:sym typeface="Courier"/>
              </a:rPr>
              <a:t>'</a:t>
            </a:r>
            <a:r>
              <a:rPr lang="en" dirty="0" smtClean="0">
                <a:solidFill>
                  <a:srgbClr val="687687"/>
                </a:solidFill>
                <a:latin typeface="Courier"/>
                <a:ea typeface="Courier"/>
                <a:cs typeface="Courier"/>
                <a:sym typeface="Courier"/>
              </a:rPr>
              <a:t>)</a:t>
            </a:r>
            <a:endParaRPr lang="en" dirty="0">
              <a:solidFill>
                <a:srgbClr val="687687"/>
              </a:solidFill>
              <a:latin typeface="Courier"/>
              <a:ea typeface="Courier"/>
              <a:cs typeface="Courier"/>
              <a:sym typeface="Courier"/>
            </a:endParaRPr>
          </a:p>
        </p:txBody>
      </p:sp>
      <p:sp>
        <p:nvSpPr>
          <p:cNvPr id="2" name="TextBox 1"/>
          <p:cNvSpPr txBox="1"/>
          <p:nvPr/>
        </p:nvSpPr>
        <p:spPr>
          <a:xfrm>
            <a:off x="7282543" y="4446554"/>
            <a:ext cx="1566454" cy="307777"/>
          </a:xfrm>
          <a:prstGeom prst="rect">
            <a:avLst/>
          </a:prstGeom>
          <a:noFill/>
        </p:spPr>
        <p:txBody>
          <a:bodyPr wrap="none" rtlCol="0">
            <a:spAutoFit/>
          </a:bodyPr>
          <a:lstStyle/>
          <a:p>
            <a:r>
              <a:rPr lang="en-US" dirty="0" smtClean="0">
                <a:solidFill>
                  <a:schemeClr val="tx2">
                    <a:lumMod val="75000"/>
                  </a:schemeClr>
                </a:solidFill>
              </a:rPr>
              <a:t>January 25, 2018</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Timing</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t>Don’t think of it as trying to compress a 20 minute (or longer) presentation into 5 minutes. </a:t>
            </a:r>
          </a:p>
          <a:p>
            <a:pPr marL="514350" indent="-285750">
              <a:buClrTx/>
              <a:buSzTx/>
            </a:pPr>
            <a:endParaRPr lang="en-US" dirty="0"/>
          </a:p>
          <a:p>
            <a:pPr marL="514350" lvl="0" indent="-285750">
              <a:buClrTx/>
              <a:buSzTx/>
            </a:pPr>
            <a:r>
              <a:rPr lang="en-US" dirty="0"/>
              <a:t>It’s good to pause. You don’t have to fill every second with talking. Give your audience a moment to digest what you’ve just said. </a:t>
            </a:r>
            <a:endParaRPr lang="en-US" dirty="0" smtClean="0"/>
          </a:p>
          <a:p>
            <a:pPr marL="514350" lvl="0" indent="-285750">
              <a:buClrTx/>
              <a:buSzTx/>
            </a:pPr>
            <a:endParaRPr lang="en-US" dirty="0"/>
          </a:p>
          <a:p>
            <a:pPr marL="514350" lvl="0" indent="-285750">
              <a:buClrTx/>
              <a:buSzTx/>
            </a:pPr>
            <a:r>
              <a:rPr lang="en-US" dirty="0" err="1" smtClean="0"/>
              <a:t>Powerpoint</a:t>
            </a:r>
            <a:r>
              <a:rPr lang="en-US" dirty="0" smtClean="0"/>
              <a:t> karaoke </a:t>
            </a:r>
            <a:r>
              <a:rPr lang="mr-IN" dirty="0" smtClean="0"/>
              <a:t>–</a:t>
            </a:r>
            <a:r>
              <a:rPr lang="en-US" dirty="0" smtClean="0"/>
              <a:t> a cool way to practice timing</a:t>
            </a:r>
          </a:p>
        </p:txBody>
      </p:sp>
    </p:spTree>
    <p:extLst>
      <p:ext uri="{BB962C8B-B14F-4D97-AF65-F5344CB8AC3E}">
        <p14:creationId xmlns:p14="http://schemas.microsoft.com/office/powerpoint/2010/main" val="1303950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Error-Proofing</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a:t>Build your talk into 4 or 5 chunks that can stand alone. That way if you get behind, or caught up on something, and fall off schedule, you’re able to jump back in anywhere and continue seamlessly without feeling like you’re leaving anything out</a:t>
            </a:r>
            <a:r>
              <a:rPr lang="en-US" dirty="0" smtClean="0"/>
              <a:t>.</a:t>
            </a:r>
          </a:p>
          <a:p>
            <a:pPr marL="514350" indent="-285750">
              <a:buClrTx/>
              <a:buSzTx/>
            </a:pPr>
            <a:endParaRPr lang="en-US" dirty="0" smtClean="0"/>
          </a:p>
          <a:p>
            <a:pPr marL="514350" indent="-285750">
              <a:buClrTx/>
              <a:buSzTx/>
            </a:pPr>
            <a:r>
              <a:rPr lang="en-US" dirty="0" smtClean="0"/>
              <a:t>Rehearse!</a:t>
            </a:r>
            <a:endParaRPr lang="en-US" dirty="0"/>
          </a:p>
          <a:p>
            <a:pPr marL="514350" indent="-285750">
              <a:buClrTx/>
              <a:buSzTx/>
            </a:pPr>
            <a:endParaRPr lang="en-US" dirty="0" smtClean="0"/>
          </a:p>
          <a:p>
            <a:pPr marL="514350" indent="-285750">
              <a:buClrTx/>
              <a:buSzTx/>
            </a:pPr>
            <a:r>
              <a:rPr lang="en-US" dirty="0" smtClean="0"/>
              <a:t>Know that it’s okay to answer a question with “no,” or ”I don’t know”</a:t>
            </a:r>
          </a:p>
        </p:txBody>
      </p:sp>
    </p:spTree>
    <p:extLst>
      <p:ext uri="{BB962C8B-B14F-4D97-AF65-F5344CB8AC3E}">
        <p14:creationId xmlns:p14="http://schemas.microsoft.com/office/powerpoint/2010/main" val="1986632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6100661"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Presenting code </a:t>
            </a:r>
            <a:r>
              <a:rPr lang="mr-IN" dirty="0" smtClean="0">
                <a:solidFill>
                  <a:srgbClr val="7030A0"/>
                </a:solidFill>
              </a:rPr>
              <a:t>–</a:t>
            </a:r>
            <a:r>
              <a:rPr lang="en-US" dirty="0" smtClean="0">
                <a:solidFill>
                  <a:srgbClr val="7030A0"/>
                </a:solidFill>
              </a:rPr>
              <a:t> this one’s tricky</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t>Ask yourself: can this be better displayed as a graphic? </a:t>
            </a:r>
          </a:p>
          <a:p>
            <a:pPr marL="514350" indent="-285750">
              <a:buClrTx/>
              <a:buSzTx/>
            </a:pPr>
            <a:endParaRPr lang="en-US" dirty="0"/>
          </a:p>
          <a:p>
            <a:pPr marL="514350" lvl="0" indent="-285750">
              <a:buClrTx/>
              <a:buSzTx/>
            </a:pPr>
            <a:r>
              <a:rPr lang="en-US" dirty="0"/>
              <a:t>If the code, itself, is the feature of your lightning </a:t>
            </a:r>
            <a:r>
              <a:rPr lang="en-US" dirty="0" smtClean="0"/>
              <a:t>talk, EX</a:t>
            </a:r>
            <a:r>
              <a:rPr lang="en-US" dirty="0"/>
              <a:t>. </a:t>
            </a:r>
            <a:r>
              <a:rPr lang="en-US" dirty="0"/>
              <a:t>y</a:t>
            </a:r>
            <a:r>
              <a:rPr lang="en-US" dirty="0" smtClean="0"/>
              <a:t>ou’re </a:t>
            </a:r>
            <a:r>
              <a:rPr lang="en-US" dirty="0"/>
              <a:t>talking about the specifics of piping %&lt;&gt;% vs %&lt;% then</a:t>
            </a:r>
            <a:r>
              <a:rPr lang="en-US" dirty="0" smtClean="0"/>
              <a:t>:</a:t>
            </a:r>
          </a:p>
          <a:p>
            <a:pPr marL="514350" lvl="1" indent="-285750">
              <a:buClrTx/>
              <a:buSzTx/>
            </a:pPr>
            <a:r>
              <a:rPr lang="en-US" dirty="0" smtClean="0"/>
              <a:t>Only present the relevant function</a:t>
            </a:r>
          </a:p>
          <a:p>
            <a:pPr marL="514350" lvl="1" indent="-285750">
              <a:buClrTx/>
              <a:buSzTx/>
            </a:pPr>
            <a:r>
              <a:rPr lang="en-US" dirty="0" smtClean="0"/>
              <a:t>Make the code big and readable (colors!)</a:t>
            </a:r>
          </a:p>
          <a:p>
            <a:pPr marL="514350" lvl="1" indent="-285750">
              <a:buClrTx/>
              <a:buSzTx/>
            </a:pPr>
            <a:r>
              <a:rPr lang="en-US" dirty="0" smtClean="0"/>
              <a:t>Minimize other distractions (plots, files, etc.)</a:t>
            </a:r>
            <a:endParaRPr lang="en-US" dirty="0"/>
          </a:p>
          <a:p>
            <a:pPr marL="514350" indent="-285750">
              <a:buClrTx/>
              <a:buSzTx/>
            </a:pPr>
            <a:endParaRPr lang="en-US" dirty="0" smtClean="0"/>
          </a:p>
          <a:p>
            <a:pPr marL="514350" indent="-285750">
              <a:buClrTx/>
              <a:buSzTx/>
            </a:pPr>
            <a:r>
              <a:rPr lang="en-US" dirty="0" smtClean="0"/>
              <a:t>Live-coding vs. </a:t>
            </a:r>
            <a:r>
              <a:rPr lang="en-US" dirty="0" err="1" smtClean="0"/>
              <a:t>snippits</a:t>
            </a:r>
            <a:r>
              <a:rPr lang="en-US" dirty="0" smtClean="0"/>
              <a:t> </a:t>
            </a:r>
            <a:endParaRPr lang="en-US" dirty="0" smtClean="0"/>
          </a:p>
        </p:txBody>
      </p:sp>
    </p:spTree>
    <p:extLst>
      <p:ext uri="{BB962C8B-B14F-4D97-AF65-F5344CB8AC3E}">
        <p14:creationId xmlns:p14="http://schemas.microsoft.com/office/powerpoint/2010/main" val="1675799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6100661"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Presenting R code</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hlinkClick r:id="rId3"/>
              </a:rPr>
              <a:t>Tips for Presenting R Code</a:t>
            </a:r>
            <a:r>
              <a:rPr lang="en-US" dirty="0"/>
              <a:t> - Dianne </a:t>
            </a:r>
            <a:r>
              <a:rPr lang="en-US" dirty="0" smtClean="0"/>
              <a:t>Cook for </a:t>
            </a:r>
            <a:r>
              <a:rPr lang="en-US" dirty="0" err="1" smtClean="0"/>
              <a:t>useR</a:t>
            </a:r>
            <a:r>
              <a:rPr lang="en-US" dirty="0" smtClean="0"/>
              <a:t>! 2011</a:t>
            </a:r>
          </a:p>
          <a:p>
            <a:pPr marL="514350" indent="-285750">
              <a:buClrTx/>
              <a:buSzTx/>
            </a:pPr>
            <a:endParaRPr lang="en-US" dirty="0"/>
          </a:p>
          <a:p>
            <a:pPr marL="514350" lvl="0" indent="-285750">
              <a:buClrTx/>
              <a:buSzTx/>
            </a:pPr>
            <a:r>
              <a:rPr lang="en-US" dirty="0" err="1" smtClean="0"/>
              <a:t>Rmarkdown</a:t>
            </a:r>
            <a:endParaRPr lang="en-US" dirty="0" smtClean="0"/>
          </a:p>
          <a:p>
            <a:pPr marL="514350" lvl="0" indent="-285750">
              <a:buClrTx/>
              <a:buSzTx/>
            </a:pPr>
            <a:r>
              <a:rPr lang="en-US" dirty="0" smtClean="0"/>
              <a:t>Shiny</a:t>
            </a:r>
          </a:p>
          <a:p>
            <a:pPr marL="514350" lvl="0" indent="-285750">
              <a:buClrTx/>
              <a:buSzTx/>
            </a:pPr>
            <a:r>
              <a:rPr lang="en-US" dirty="0" err="1" smtClean="0"/>
              <a:t>LaTeX</a:t>
            </a:r>
            <a:endParaRPr lang="en-US" dirty="0" smtClean="0"/>
          </a:p>
          <a:p>
            <a:pPr marL="514350" lvl="0" indent="-285750">
              <a:buClrTx/>
              <a:buSzTx/>
            </a:pPr>
            <a:r>
              <a:rPr lang="en-US" dirty="0" err="1" smtClean="0"/>
              <a:t>Slidify</a:t>
            </a:r>
            <a:endParaRPr lang="en-US" dirty="0" smtClean="0"/>
          </a:p>
          <a:p>
            <a:pPr marL="514350" lvl="0" indent="-285750">
              <a:buClrTx/>
              <a:buSzTx/>
            </a:pPr>
            <a:r>
              <a:rPr lang="en-US" dirty="0" err="1" smtClean="0"/>
              <a:t>RCharts</a:t>
            </a:r>
            <a:endParaRPr lang="en-US" dirty="0" smtClean="0"/>
          </a:p>
          <a:p>
            <a:pPr marL="514350" lvl="0" indent="-285750">
              <a:buClrTx/>
              <a:buSzTx/>
            </a:pPr>
            <a:endParaRPr lang="en-US" dirty="0"/>
          </a:p>
          <a:p>
            <a:pPr marL="514350" lvl="0" indent="-285750">
              <a:buClrTx/>
              <a:buSzTx/>
            </a:pPr>
            <a:r>
              <a:rPr lang="en-US" dirty="0" smtClean="0"/>
              <a:t>What have you used?</a:t>
            </a:r>
          </a:p>
        </p:txBody>
      </p:sp>
    </p:spTree>
    <p:extLst>
      <p:ext uri="{BB962C8B-B14F-4D97-AF65-F5344CB8AC3E}">
        <p14:creationId xmlns:p14="http://schemas.microsoft.com/office/powerpoint/2010/main" val="61463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92025" y="1584700"/>
            <a:ext cx="3407100" cy="3219000"/>
          </a:xfrm>
          <a:prstGeom prst="rect">
            <a:avLst/>
          </a:prstGeom>
        </p:spPr>
        <p:txBody>
          <a:bodyPr lIns="91425" tIns="91425" rIns="91425" bIns="91425" anchor="t" anchorCtr="0">
            <a:noAutofit/>
          </a:bodyPr>
          <a:lstStyle/>
          <a:p>
            <a:pPr marL="285750" lvl="0" indent="-285750">
              <a:spcBef>
                <a:spcPts val="0"/>
              </a:spcBef>
              <a:buFontTx/>
              <a:buChar char="-"/>
            </a:pPr>
            <a:r>
              <a:rPr lang="en-US" dirty="0" smtClean="0"/>
              <a:t>Attention &gt; education</a:t>
            </a:r>
          </a:p>
          <a:p>
            <a:pPr marL="285750" lvl="0" indent="-285750">
              <a:spcBef>
                <a:spcPts val="0"/>
              </a:spcBef>
              <a:buFontTx/>
              <a:buChar char="-"/>
            </a:pPr>
            <a:r>
              <a:rPr lang="en-US" dirty="0" smtClean="0"/>
              <a:t>Inspire &gt; inform</a:t>
            </a:r>
          </a:p>
          <a:p>
            <a:pPr marL="285750" lvl="0" indent="-285750">
              <a:spcBef>
                <a:spcPts val="0"/>
              </a:spcBef>
              <a:buFontTx/>
              <a:buChar char="-"/>
            </a:pPr>
            <a:r>
              <a:rPr lang="en-US" dirty="0" smtClean="0"/>
              <a:t>Casual &gt; formal</a:t>
            </a:r>
          </a:p>
          <a:p>
            <a:pPr marL="285750" lvl="0" indent="-285750">
              <a:spcBef>
                <a:spcPts val="0"/>
              </a:spcBef>
              <a:buFontTx/>
              <a:buChar char="-"/>
            </a:pPr>
            <a:r>
              <a:rPr lang="en-US" dirty="0" smtClean="0"/>
              <a:t>Pictures &gt; words</a:t>
            </a:r>
          </a:p>
          <a:p>
            <a:pPr marL="285750" lvl="0" indent="-285750">
              <a:spcBef>
                <a:spcPts val="0"/>
              </a:spcBef>
              <a:buFontTx/>
              <a:buChar char="-"/>
            </a:pPr>
            <a:r>
              <a:rPr lang="en-US" dirty="0" smtClean="0"/>
              <a:t>Mutual education</a:t>
            </a:r>
          </a:p>
          <a:p>
            <a:pPr marL="285750" lvl="0" indent="-285750">
              <a:spcBef>
                <a:spcPts val="0"/>
              </a:spcBef>
              <a:buFontTx/>
              <a:buChar char="-"/>
            </a:pPr>
            <a:r>
              <a:rPr lang="en-US" dirty="0" err="1" smtClean="0"/>
              <a:t>Rstudio</a:t>
            </a:r>
            <a:r>
              <a:rPr lang="en-US" dirty="0" smtClean="0"/>
              <a:t> has many features you help you present</a:t>
            </a:r>
            <a:endParaRPr lang="en-US" dirty="0" smtClean="0"/>
          </a:p>
          <a:p>
            <a:pPr marL="285750" lvl="0" indent="-285750">
              <a:spcBef>
                <a:spcPts val="0"/>
              </a:spcBef>
              <a:buFontTx/>
              <a:buChar char="-"/>
            </a:pPr>
            <a:endParaRPr lang="en-US" dirty="0" smtClean="0"/>
          </a:p>
          <a:p>
            <a:pPr marL="285750" lvl="0" indent="-285750">
              <a:spcBef>
                <a:spcPts val="0"/>
              </a:spcBef>
              <a:buFontTx/>
              <a:buChar char="-"/>
            </a:pPr>
            <a:endParaRPr lang="en" dirty="0"/>
          </a:p>
        </p:txBody>
      </p:sp>
      <p:sp>
        <p:nvSpPr>
          <p:cNvPr id="127" name="Shape 127"/>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a:spcBef>
                <a:spcPts val="0"/>
              </a:spcBef>
              <a:buNone/>
            </a:pPr>
            <a:r>
              <a:rPr lang="en-US" smtClean="0">
                <a:solidFill>
                  <a:srgbClr val="7030A0"/>
                </a:solidFill>
              </a:rPr>
              <a:t>To recap</a:t>
            </a:r>
            <a:endParaRPr lang="en" dirty="0">
              <a:solidFill>
                <a:srgbClr val="7030A0"/>
              </a:solidFill>
            </a:endParaRPr>
          </a:p>
        </p:txBody>
      </p:sp>
      <p:sp>
        <p:nvSpPr>
          <p:cNvPr id="128" name="Shape 128"/>
          <p:cNvSpPr txBox="1">
            <a:spLocks noGrp="1"/>
          </p:cNvSpPr>
          <p:nvPr>
            <p:ph type="body" idx="2"/>
          </p:nvPr>
        </p:nvSpPr>
        <p:spPr>
          <a:xfrm>
            <a:off x="4244900" y="1584700"/>
            <a:ext cx="3407099" cy="3219000"/>
          </a:xfrm>
          <a:prstGeom prst="rect">
            <a:avLst/>
          </a:prstGeom>
          <a:solidFill>
            <a:srgbClr val="88398A"/>
          </a:solidFill>
        </p:spPr>
        <p:txBody>
          <a:bodyPr lIns="91425" tIns="91425" rIns="91425" bIns="91425" anchor="t" anchorCtr="0">
            <a:noAutofit/>
          </a:bodyPr>
          <a:lstStyle/>
          <a:p>
            <a:pPr marL="285750" lvl="0" indent="-285750" rtl="0">
              <a:spcBef>
                <a:spcPts val="0"/>
              </a:spcBef>
              <a:buFontTx/>
              <a:buChar char="-"/>
            </a:pPr>
            <a:r>
              <a:rPr lang="en-US" dirty="0" smtClean="0">
                <a:solidFill>
                  <a:srgbClr val="FFFFFF"/>
                </a:solidFill>
              </a:rPr>
              <a:t>Death by PowerPoint</a:t>
            </a:r>
          </a:p>
          <a:p>
            <a:pPr marL="285750" lvl="0" indent="-285750" rtl="0">
              <a:spcBef>
                <a:spcPts val="0"/>
              </a:spcBef>
              <a:buFontTx/>
              <a:buChar char="-"/>
            </a:pPr>
            <a:r>
              <a:rPr lang="en-US" dirty="0" smtClean="0">
                <a:solidFill>
                  <a:srgbClr val="FFFFFF"/>
                </a:solidFill>
              </a:rPr>
              <a:t>Condensed thesis or tech talk</a:t>
            </a:r>
            <a:endParaRPr lang="en-US" dirty="0" smtClean="0">
              <a:solidFill>
                <a:srgbClr val="FFFFFF"/>
              </a:solidFill>
            </a:endParaRPr>
          </a:p>
          <a:p>
            <a:pPr marL="285750" lvl="0" indent="-285750" rtl="0">
              <a:spcBef>
                <a:spcPts val="0"/>
              </a:spcBef>
              <a:buFontTx/>
              <a:buChar char="-"/>
            </a:pPr>
            <a:r>
              <a:rPr lang="en-US" dirty="0" smtClean="0">
                <a:solidFill>
                  <a:srgbClr val="FFFFFF"/>
                </a:solidFill>
              </a:rPr>
              <a:t>Repetition &gt; overwhelming</a:t>
            </a:r>
          </a:p>
          <a:p>
            <a:pPr marL="285750" lvl="0" indent="-285750" rtl="0">
              <a:spcBef>
                <a:spcPts val="0"/>
              </a:spcBef>
              <a:buFontTx/>
              <a:buChar char="-"/>
            </a:pPr>
            <a:r>
              <a:rPr lang="en-US" dirty="0" smtClean="0">
                <a:solidFill>
                  <a:srgbClr val="FFFFFF"/>
                </a:solidFill>
              </a:rPr>
              <a:t>Live-coding is risky</a:t>
            </a:r>
          </a:p>
          <a:p>
            <a:pPr marL="285750" lvl="0" indent="-285750" rtl="0">
              <a:spcBef>
                <a:spcPts val="0"/>
              </a:spcBef>
              <a:buFontTx/>
              <a:buChar char="-"/>
            </a:pPr>
            <a:r>
              <a:rPr lang="en-US" dirty="0" smtClean="0">
                <a:solidFill>
                  <a:srgbClr val="FFFFFF"/>
                </a:solidFill>
              </a:rPr>
              <a:t>Less is more</a:t>
            </a:r>
          </a:p>
          <a:p>
            <a:pPr marL="285750" lvl="0" indent="-285750" rtl="0">
              <a:spcBef>
                <a:spcPts val="0"/>
              </a:spcBef>
              <a:buFontTx/>
              <a:buChar char="-"/>
            </a:pPr>
            <a:r>
              <a:rPr lang="en-US" dirty="0" smtClean="0">
                <a:solidFill>
                  <a:srgbClr val="FFFFFF"/>
                </a:solidFill>
              </a:rPr>
              <a:t>Weird-looking doggo is weird </a:t>
            </a:r>
            <a:endParaRPr lang="en" dirty="0">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25" y="1086634"/>
            <a:ext cx="312910" cy="3934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935" y="1100604"/>
            <a:ext cx="349132" cy="3794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067" y="1113119"/>
            <a:ext cx="312910" cy="39346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977" y="1156492"/>
            <a:ext cx="331176" cy="306714"/>
          </a:xfrm>
          <a:prstGeom prst="rect">
            <a:avLst/>
          </a:prstGeom>
        </p:spPr>
      </p:pic>
      <p:sp>
        <p:nvSpPr>
          <p:cNvPr id="6" name="TextBox 5"/>
          <p:cNvSpPr txBox="1"/>
          <p:nvPr/>
        </p:nvSpPr>
        <p:spPr>
          <a:xfrm>
            <a:off x="1926867" y="1083975"/>
            <a:ext cx="269626" cy="400110"/>
          </a:xfrm>
          <a:prstGeom prst="rect">
            <a:avLst/>
          </a:prstGeom>
          <a:noFill/>
        </p:spPr>
        <p:txBody>
          <a:bodyPr wrap="none" rtlCol="0">
            <a:spAutoFit/>
          </a:bodyPr>
          <a:lstStyle/>
          <a:p>
            <a:r>
              <a:rPr lang="en-US" sz="2000" b="1" dirty="0" smtClean="0"/>
              <a:t>:</a:t>
            </a:r>
            <a:endParaRPr lang="en-US" b="1"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1735" y="1113119"/>
            <a:ext cx="440206" cy="46235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3795" y="1090223"/>
            <a:ext cx="406395" cy="43925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8085" y="1150454"/>
            <a:ext cx="391345" cy="379365"/>
          </a:xfrm>
          <a:prstGeom prst="rect">
            <a:avLst/>
          </a:prstGeom>
        </p:spPr>
      </p:pic>
      <p:sp>
        <p:nvSpPr>
          <p:cNvPr id="14" name="TextBox 13"/>
          <p:cNvSpPr txBox="1"/>
          <p:nvPr/>
        </p:nvSpPr>
        <p:spPr>
          <a:xfrm>
            <a:off x="5440145" y="1172318"/>
            <a:ext cx="269626" cy="400110"/>
          </a:xfrm>
          <a:prstGeom prst="rect">
            <a:avLst/>
          </a:prstGeom>
          <a:noFill/>
        </p:spPr>
        <p:txBody>
          <a:bodyPr wrap="none" rtlCol="0">
            <a:spAutoFit/>
          </a:bodyPr>
          <a:lstStyle/>
          <a:p>
            <a:r>
              <a:rPr lang="en-US" sz="2000" b="1" dirty="0" smtClean="0"/>
              <a:t>:</a:t>
            </a: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6100661"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Sample</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marR="0" lvl="0" indent="-285750" defTabSz="914400" eaLnBrk="1" fontAlgn="auto" latinLnBrk="0" hangingPunct="1">
              <a:lnSpc>
                <a:spcPct val="100000"/>
              </a:lnSpc>
              <a:spcBef>
                <a:spcPts val="0"/>
              </a:spcBef>
              <a:spcAft>
                <a:spcPts val="0"/>
              </a:spcAft>
              <a:buClrTx/>
              <a:buSzTx/>
              <a:buFontTx/>
              <a:buNone/>
              <a:tabLst/>
              <a:defRPr/>
            </a:pPr>
            <a:endParaRPr lang="en-US" dirty="0" smtClean="0">
              <a:hlinkClick r:id="rId3"/>
            </a:endParaRPr>
          </a:p>
          <a:p>
            <a:pPr marL="514350" marR="0" lvl="0" indent="-285750" defTabSz="914400" eaLnBrk="1" fontAlgn="auto" latinLnBrk="0" hangingPunct="1">
              <a:lnSpc>
                <a:spcPct val="100000"/>
              </a:lnSpc>
              <a:spcBef>
                <a:spcPts val="0"/>
              </a:spcBef>
              <a:spcAft>
                <a:spcPts val="0"/>
              </a:spcAft>
              <a:buClrTx/>
              <a:buSzTx/>
              <a:buFontTx/>
              <a:buNone/>
              <a:tabLst/>
              <a:defRPr/>
            </a:pPr>
            <a:endParaRPr lang="en-US" dirty="0">
              <a:hlinkClick r:id="rId3"/>
            </a:endParaRPr>
          </a:p>
          <a:p>
            <a:pPr marL="514350" marR="0" lvl="0" indent="-285750" defTabSz="914400" eaLnBrk="1" fontAlgn="auto" latinLnBrk="0" hangingPunct="1">
              <a:lnSpc>
                <a:spcPct val="100000"/>
              </a:lnSpc>
              <a:spcBef>
                <a:spcPts val="0"/>
              </a:spcBef>
              <a:spcAft>
                <a:spcPts val="0"/>
              </a:spcAft>
              <a:buClrTx/>
              <a:buSzTx/>
              <a:buFontTx/>
              <a:buNone/>
              <a:tabLst/>
              <a:defRPr/>
            </a:pPr>
            <a:endParaRPr lang="en-US" dirty="0" smtClean="0">
              <a:hlinkClick r:id="rId3"/>
            </a:endParaRPr>
          </a:p>
          <a:p>
            <a:pPr marL="514350" marR="0" lvl="0" indent="-285750" defTabSz="914400" eaLnBrk="1" fontAlgn="auto" latinLnBrk="0" hangingPunct="1">
              <a:lnSpc>
                <a:spcPct val="100000"/>
              </a:lnSpc>
              <a:spcBef>
                <a:spcPts val="0"/>
              </a:spcBef>
              <a:spcAft>
                <a:spcPts val="0"/>
              </a:spcAft>
              <a:buClrTx/>
              <a:buSzTx/>
              <a:buFontTx/>
              <a:buNone/>
              <a:tabLst/>
              <a:defRPr/>
            </a:pPr>
            <a:r>
              <a:rPr lang="en-US" dirty="0" smtClean="0">
                <a:hlinkClick r:id="rId3"/>
              </a:rPr>
              <a:t>R in Minecraft: the Lightning Talk</a:t>
            </a:r>
            <a:r>
              <a:rPr lang="en-US" dirty="0" smtClean="0"/>
              <a:t> </a:t>
            </a:r>
            <a:r>
              <a:rPr lang="mr-IN" dirty="0" smtClean="0"/>
              <a:t>–</a:t>
            </a:r>
            <a:r>
              <a:rPr lang="en-US" dirty="0" smtClean="0"/>
              <a:t> David Smith, </a:t>
            </a:r>
            <a:r>
              <a:rPr lang="en-US" dirty="0" err="1" smtClean="0"/>
              <a:t>useR</a:t>
            </a:r>
            <a:r>
              <a:rPr lang="en-US" dirty="0" smtClean="0"/>
              <a:t>! 2017</a:t>
            </a:r>
          </a:p>
        </p:txBody>
      </p:sp>
    </p:spTree>
    <p:extLst>
      <p:ext uri="{BB962C8B-B14F-4D97-AF65-F5344CB8AC3E}">
        <p14:creationId xmlns:p14="http://schemas.microsoft.com/office/powerpoint/2010/main" val="1543575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Next steps</a:t>
            </a:r>
            <a:endParaRPr lang="en" dirty="0">
              <a:solidFill>
                <a:srgbClr val="7030A0"/>
              </a:solidFill>
            </a:endParaRPr>
          </a:p>
        </p:txBody>
      </p:sp>
      <p:sp>
        <p:nvSpPr>
          <p:cNvPr id="111" name="Shape 111"/>
          <p:cNvSpPr txBox="1">
            <a:spLocks noGrp="1"/>
          </p:cNvSpPr>
          <p:nvPr>
            <p:ph type="body" idx="1"/>
          </p:nvPr>
        </p:nvSpPr>
        <p:spPr>
          <a:xfrm>
            <a:off x="692024" y="1124598"/>
            <a:ext cx="7091261" cy="1662145"/>
          </a:xfrm>
          <a:prstGeom prst="rect">
            <a:avLst/>
          </a:prstGeom>
        </p:spPr>
        <p:txBody>
          <a:bodyPr lIns="91425" tIns="91425" rIns="91425" bIns="91425" anchor="t" anchorCtr="0">
            <a:noAutofit/>
          </a:bodyPr>
          <a:lstStyle/>
          <a:p>
            <a:pPr marL="514350" indent="-285750">
              <a:buClrTx/>
              <a:buSzTx/>
            </a:pPr>
            <a:r>
              <a:rPr lang="en-US" dirty="0" smtClean="0"/>
              <a:t>Give a lightning talk at the next R-Ladies Meetup!</a:t>
            </a:r>
          </a:p>
          <a:p>
            <a:pPr marL="514350" indent="-285750">
              <a:buClrTx/>
              <a:buSzTx/>
            </a:pPr>
            <a:endParaRPr lang="en-US" dirty="0" smtClean="0"/>
          </a:p>
          <a:p>
            <a:pPr marL="514350" indent="-285750">
              <a:buClrTx/>
              <a:buSzTx/>
            </a:pPr>
            <a:r>
              <a:rPr lang="en-US" dirty="0" smtClean="0">
                <a:hlinkClick r:id="rId3"/>
              </a:rPr>
              <a:t>2018 R-Ladies Charlottesville Goals </a:t>
            </a:r>
            <a:r>
              <a:rPr lang="mr-IN" dirty="0" smtClean="0"/>
              <a:t>–</a:t>
            </a:r>
            <a:r>
              <a:rPr lang="en-US" dirty="0" smtClean="0"/>
              <a:t> task force?</a:t>
            </a:r>
          </a:p>
          <a:p>
            <a:pPr marL="514350" indent="-285750">
              <a:buClrTx/>
              <a:buSzTx/>
            </a:pPr>
            <a:endParaRPr lang="en-US" dirty="0"/>
          </a:p>
          <a:p>
            <a:pPr marL="514350" indent="-285750">
              <a:buClrTx/>
              <a:buSzTx/>
            </a:pPr>
            <a:r>
              <a:rPr lang="en-US" dirty="0" smtClean="0"/>
              <a:t>Follow us on Twitter @</a:t>
            </a:r>
            <a:r>
              <a:rPr lang="en-US" dirty="0" err="1" smtClean="0"/>
              <a:t>RLadiesCville</a:t>
            </a:r>
            <a:endParaRPr lang="en-US" dirty="0" smtClean="0"/>
          </a:p>
        </p:txBody>
      </p:sp>
      <p:sp>
        <p:nvSpPr>
          <p:cNvPr id="4" name="Shape 110"/>
          <p:cNvSpPr txBox="1">
            <a:spLocks/>
          </p:cNvSpPr>
          <p:nvPr/>
        </p:nvSpPr>
        <p:spPr>
          <a:xfrm>
            <a:off x="3228397" y="3601128"/>
            <a:ext cx="3226800" cy="85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81818"/>
              </a:buClr>
              <a:buSzPct val="100000"/>
              <a:buFont typeface="Helvetica Neue"/>
              <a:buNone/>
              <a:defRPr sz="2600" b="1" i="0" u="none" strike="noStrike" cap="none">
                <a:solidFill>
                  <a:srgbClr val="181818"/>
                </a:solidFill>
                <a:latin typeface="Helvetica Neue"/>
                <a:ea typeface="Helvetica Neue"/>
                <a:cs typeface="Helvetica Neue"/>
                <a:sym typeface="Helvetica Neue"/>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r>
              <a:rPr lang="en-US" dirty="0" smtClean="0">
                <a:solidFill>
                  <a:srgbClr val="7030A0"/>
                </a:solidFill>
              </a:rPr>
              <a:t>Thank you!!</a:t>
            </a:r>
            <a:endParaRPr lang="en" dirty="0">
              <a:solidFill>
                <a:srgbClr val="7030A0"/>
              </a:solidFill>
            </a:endParaRPr>
          </a:p>
        </p:txBody>
      </p:sp>
    </p:spTree>
    <p:extLst>
      <p:ext uri="{BB962C8B-B14F-4D97-AF65-F5344CB8AC3E}">
        <p14:creationId xmlns:p14="http://schemas.microsoft.com/office/powerpoint/2010/main" val="1563898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idx="4294967295"/>
          </p:nvPr>
        </p:nvSpPr>
        <p:spPr>
          <a:xfrm>
            <a:off x="851025" y="804344"/>
            <a:ext cx="7097917" cy="1159800"/>
          </a:xfrm>
          <a:prstGeom prst="rect">
            <a:avLst/>
          </a:prstGeom>
        </p:spPr>
        <p:txBody>
          <a:bodyPr lIns="91425" tIns="91425" rIns="91425" bIns="91425" anchor="t" anchorCtr="0">
            <a:noAutofit/>
          </a:bodyPr>
          <a:lstStyle/>
          <a:p>
            <a:pPr lvl="0">
              <a:spcBef>
                <a:spcPts val="0"/>
              </a:spcBef>
              <a:buNone/>
            </a:pPr>
            <a:r>
              <a:rPr lang="en-US" sz="7200" dirty="0" smtClean="0">
                <a:solidFill>
                  <a:srgbClr val="88398A"/>
                </a:solidFill>
              </a:rPr>
              <a:t>Happy 2018!</a:t>
            </a:r>
            <a:endParaRPr lang="en" sz="7200" dirty="0">
              <a:solidFill>
                <a:srgbClr val="88398A"/>
              </a:solidFill>
            </a:endParaRPr>
          </a:p>
        </p:txBody>
      </p:sp>
      <p:sp>
        <p:nvSpPr>
          <p:cNvPr id="92" name="Shape 92"/>
          <p:cNvSpPr txBox="1">
            <a:spLocks noGrp="1"/>
          </p:cNvSpPr>
          <p:nvPr>
            <p:ph type="subTitle" idx="4294967295"/>
          </p:nvPr>
        </p:nvSpPr>
        <p:spPr>
          <a:xfrm>
            <a:off x="968721" y="1964144"/>
            <a:ext cx="7318729" cy="2243400"/>
          </a:xfrm>
          <a:prstGeom prst="rect">
            <a:avLst/>
          </a:prstGeom>
        </p:spPr>
        <p:txBody>
          <a:bodyPr lIns="91425" tIns="91425" rIns="91425" bIns="91425" anchor="t" anchorCtr="0">
            <a:noAutofit/>
          </a:bodyPr>
          <a:lstStyle/>
          <a:p>
            <a:pPr lvl="0">
              <a:spcBef>
                <a:spcPts val="0"/>
              </a:spcBef>
              <a:buClr>
                <a:schemeClr val="dk1"/>
              </a:buClr>
              <a:buSzPct val="30555"/>
              <a:buFont typeface="Arial"/>
              <a:buNone/>
            </a:pPr>
            <a:r>
              <a:rPr lang="en-US" dirty="0" smtClean="0">
                <a:solidFill>
                  <a:srgbClr val="000000"/>
                </a:solidFill>
              </a:rPr>
              <a:t>In the spirit of New Year’s resolutions</a:t>
            </a:r>
            <a:r>
              <a:rPr lang="mr-IN" dirty="0" smtClean="0">
                <a:solidFill>
                  <a:srgbClr val="000000"/>
                </a:solidFill>
              </a:rPr>
              <a:t>…</a:t>
            </a:r>
            <a:endParaRPr lang="en-US" dirty="0" smtClean="0">
              <a:solidFill>
                <a:srgbClr val="000000"/>
              </a:solidFill>
            </a:endParaRPr>
          </a:p>
          <a:p>
            <a:pPr marL="342900" lvl="0" indent="-342900">
              <a:spcBef>
                <a:spcPts val="0"/>
              </a:spcBef>
              <a:buClr>
                <a:schemeClr val="dk1"/>
              </a:buClr>
              <a:buSzPct val="30555"/>
              <a:buFont typeface="Arial"/>
              <a:buAutoNum type="arabicPeriod"/>
            </a:pPr>
            <a:endParaRPr lang="en"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902549" y="1214425"/>
            <a:ext cx="5643105" cy="1159800"/>
          </a:xfrm>
          <a:prstGeom prst="rect">
            <a:avLst/>
          </a:prstGeom>
        </p:spPr>
        <p:txBody>
          <a:bodyPr lIns="91425" tIns="91425" rIns="91425" bIns="91425" anchor="t" anchorCtr="0">
            <a:noAutofit/>
          </a:bodyPr>
          <a:lstStyle/>
          <a:p>
            <a:pPr lvl="0" rtl="0">
              <a:spcBef>
                <a:spcPts val="0"/>
              </a:spcBef>
              <a:buNone/>
            </a:pPr>
            <a:r>
              <a:rPr lang="en" dirty="0"/>
              <a:t>1.</a:t>
            </a:r>
          </a:p>
          <a:p>
            <a:pPr lvl="0" rtl="0">
              <a:spcBef>
                <a:spcPts val="0"/>
              </a:spcBef>
              <a:buNone/>
            </a:pPr>
            <a:r>
              <a:rPr lang="en-US" dirty="0" smtClean="0"/>
              <a:t>What is a lightning talk?</a:t>
            </a:r>
            <a:endParaRPr lang="en" dirty="0"/>
          </a:p>
        </p:txBody>
      </p:sp>
      <p:sp>
        <p:nvSpPr>
          <p:cNvPr id="99" name="Shape 99"/>
          <p:cNvSpPr txBox="1">
            <a:spLocks noGrp="1"/>
          </p:cNvSpPr>
          <p:nvPr>
            <p:ph type="subTitle" idx="1"/>
          </p:nvPr>
        </p:nvSpPr>
        <p:spPr>
          <a:xfrm>
            <a:off x="902550" y="2459050"/>
            <a:ext cx="7632000" cy="784800"/>
          </a:xfrm>
          <a:prstGeom prst="rect">
            <a:avLst/>
          </a:prstGeom>
        </p:spPr>
        <p:txBody>
          <a:bodyPr lIns="91425" tIns="91425" rIns="91425" bIns="91425" anchor="t" anchorCtr="0">
            <a:noAutofit/>
          </a:bodyPr>
          <a:lstStyle/>
          <a:p>
            <a:pPr lvl="0" rtl="0">
              <a:spcBef>
                <a:spcPts val="0"/>
              </a:spcBef>
              <a:buNone/>
            </a:pPr>
            <a:r>
              <a:rPr lang="en-US" dirty="0" smtClean="0"/>
              <a:t>Let’s start with the basics</a:t>
            </a: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1261050" y="905750"/>
            <a:ext cx="5404500" cy="1641600"/>
          </a:xfrm>
          <a:prstGeom prst="rect">
            <a:avLst/>
          </a:prstGeom>
        </p:spPr>
        <p:txBody>
          <a:bodyPr lIns="91425" tIns="91425" rIns="91425" bIns="91425" anchor="t" anchorCtr="0">
            <a:noAutofit/>
          </a:bodyPr>
          <a:lstStyle/>
          <a:p>
            <a:pPr lvl="0">
              <a:spcBef>
                <a:spcPts val="0"/>
              </a:spcBef>
              <a:buNone/>
            </a:pPr>
            <a:r>
              <a:rPr lang="en-US" dirty="0" smtClean="0"/>
              <a:t>!@$#% that slide advanced</a:t>
            </a:r>
            <a:r>
              <a:rPr lang="mr-IN" dirty="0" smtClean="0"/>
              <a:t>…</a:t>
            </a:r>
            <a:r>
              <a:rPr lang="en-US" dirty="0" smtClean="0"/>
              <a:t> let me just repeat it here</a:t>
            </a:r>
            <a:r>
              <a:rPr lang="mr-IN" dirty="0" smtClean="0"/>
              <a:t>…</a:t>
            </a:r>
            <a:r>
              <a:rPr lang="en-US" dirty="0" smtClean="0"/>
              <a:t>”</a:t>
            </a:r>
            <a:endParaRPr lang="en" dirty="0"/>
          </a:p>
        </p:txBody>
      </p:sp>
      <p:sp>
        <p:nvSpPr>
          <p:cNvPr id="105" name="Shape 105"/>
          <p:cNvSpPr txBox="1"/>
          <p:nvPr/>
        </p:nvSpPr>
        <p:spPr>
          <a:xfrm>
            <a:off x="1261050" y="2547349"/>
            <a:ext cx="5404500" cy="367867"/>
          </a:xfrm>
          <a:prstGeom prst="rect">
            <a:avLst/>
          </a:prstGeom>
          <a:noFill/>
          <a:ln>
            <a:noFill/>
          </a:ln>
        </p:spPr>
        <p:txBody>
          <a:bodyPr lIns="91425" tIns="91425" rIns="91425" bIns="91425" anchor="t" anchorCtr="0">
            <a:noAutofit/>
          </a:bodyPr>
          <a:lstStyle/>
          <a:p>
            <a:pPr lvl="0" algn="r" rtl="0">
              <a:spcBef>
                <a:spcPts val="600"/>
              </a:spcBef>
              <a:buNone/>
            </a:pPr>
            <a:r>
              <a:rPr lang="en" i="1" dirty="0" smtClean="0">
                <a:solidFill>
                  <a:srgbClr val="181818"/>
                </a:solidFill>
                <a:latin typeface="Helvetica Neue"/>
                <a:ea typeface="Helvetica Neue"/>
                <a:cs typeface="Helvetica Neue"/>
                <a:sym typeface="Helvetica Neue"/>
              </a:rPr>
              <a:t>—</a:t>
            </a:r>
            <a:r>
              <a:rPr lang="en-US" i="1" dirty="0" smtClean="0">
                <a:solidFill>
                  <a:srgbClr val="181818"/>
                </a:solidFill>
                <a:latin typeface="Helvetica Neue"/>
                <a:ea typeface="Helvetica Neue"/>
                <a:cs typeface="Helvetica Neue"/>
                <a:sym typeface="Helvetica Neue"/>
              </a:rPr>
              <a:t>Most </a:t>
            </a:r>
            <a:r>
              <a:rPr lang="en-US" i="1" dirty="0" err="1" smtClean="0">
                <a:solidFill>
                  <a:srgbClr val="181818"/>
                </a:solidFill>
                <a:latin typeface="Helvetica Neue"/>
                <a:ea typeface="Helvetica Neue"/>
                <a:cs typeface="Helvetica Neue"/>
                <a:sym typeface="Helvetica Neue"/>
              </a:rPr>
              <a:t>Powerpoint</a:t>
            </a:r>
            <a:r>
              <a:rPr lang="en-US" i="1" dirty="0" smtClean="0">
                <a:solidFill>
                  <a:srgbClr val="181818"/>
                </a:solidFill>
                <a:latin typeface="Helvetica Neue"/>
                <a:ea typeface="Helvetica Neue"/>
                <a:cs typeface="Helvetica Neue"/>
                <a:sym typeface="Helvetica Neue"/>
              </a:rPr>
              <a:t> Users</a:t>
            </a:r>
            <a:endParaRPr lang="en" i="1" dirty="0">
              <a:solidFill>
                <a:srgbClr val="181818"/>
              </a:solidFill>
              <a:latin typeface="Helvetica Neue"/>
              <a:ea typeface="Helvetica Neue"/>
              <a:cs typeface="Helvetica Neue"/>
              <a:sym typeface="Helvetica Neue"/>
            </a:endParaRPr>
          </a:p>
          <a:p>
            <a:pPr lvl="0">
              <a:spcBef>
                <a:spcPts val="0"/>
              </a:spcBef>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Why?</a:t>
            </a:r>
            <a:endParaRPr lang="en" dirty="0">
              <a:solidFill>
                <a:srgbClr val="7030A0"/>
              </a:solidFill>
            </a:endParaRPr>
          </a:p>
        </p:txBody>
      </p:sp>
      <p:sp>
        <p:nvSpPr>
          <p:cNvPr id="111" name="Shape 111"/>
          <p:cNvSpPr txBox="1">
            <a:spLocks noGrp="1"/>
          </p:cNvSpPr>
          <p:nvPr>
            <p:ph type="body" idx="1"/>
          </p:nvPr>
        </p:nvSpPr>
        <p:spPr>
          <a:xfrm>
            <a:off x="692025" y="1124598"/>
            <a:ext cx="5971500" cy="3148500"/>
          </a:xfrm>
          <a:prstGeom prst="rect">
            <a:avLst/>
          </a:prstGeom>
        </p:spPr>
        <p:txBody>
          <a:bodyPr lIns="91425" tIns="91425" rIns="91425" bIns="91425" anchor="t" anchorCtr="0">
            <a:noAutofit/>
          </a:bodyPr>
          <a:lstStyle/>
          <a:p>
            <a:pPr marL="514350" indent="-285750">
              <a:buClrTx/>
              <a:buSzTx/>
            </a:pPr>
            <a:r>
              <a:rPr lang="en-US" dirty="0" smtClean="0"/>
              <a:t>The goal of lightning talks is to articulate a topic in a </a:t>
            </a:r>
            <a:r>
              <a:rPr lang="en-US" b="1" dirty="0" smtClean="0">
                <a:solidFill>
                  <a:srgbClr val="7030A0"/>
                </a:solidFill>
              </a:rPr>
              <a:t>quick</a:t>
            </a:r>
            <a:r>
              <a:rPr lang="en-US" dirty="0" smtClean="0"/>
              <a:t>, </a:t>
            </a:r>
            <a:r>
              <a:rPr lang="en-US" b="1" dirty="0" smtClean="0">
                <a:solidFill>
                  <a:srgbClr val="7030A0"/>
                </a:solidFill>
              </a:rPr>
              <a:t>insightful</a:t>
            </a:r>
            <a:r>
              <a:rPr lang="en-US" dirty="0" smtClean="0"/>
              <a:t>, and </a:t>
            </a:r>
            <a:r>
              <a:rPr lang="en-US" b="1" dirty="0" smtClean="0">
                <a:solidFill>
                  <a:srgbClr val="7030A0"/>
                </a:solidFill>
              </a:rPr>
              <a:t>clear</a:t>
            </a:r>
            <a:r>
              <a:rPr lang="en-US" dirty="0" smtClean="0"/>
              <a:t> manner. </a:t>
            </a:r>
          </a:p>
          <a:p>
            <a:pPr marL="514350" indent="-285750">
              <a:buClrTx/>
              <a:buSzTx/>
            </a:pPr>
            <a:endParaRPr lang="en-US" dirty="0" smtClean="0"/>
          </a:p>
          <a:p>
            <a:pPr marL="514350" indent="-285750">
              <a:buClrTx/>
              <a:buSzTx/>
            </a:pPr>
            <a:r>
              <a:rPr lang="en-US" dirty="0" smtClean="0"/>
              <a:t>These </a:t>
            </a:r>
            <a:r>
              <a:rPr lang="en-US" b="1" dirty="0" smtClean="0">
                <a:solidFill>
                  <a:srgbClr val="7030A0"/>
                </a:solidFill>
              </a:rPr>
              <a:t>concise</a:t>
            </a:r>
            <a:r>
              <a:rPr lang="en-US" dirty="0" smtClean="0"/>
              <a:t> and </a:t>
            </a:r>
            <a:r>
              <a:rPr lang="en-US" b="1" dirty="0" smtClean="0">
                <a:solidFill>
                  <a:srgbClr val="7030A0"/>
                </a:solidFill>
              </a:rPr>
              <a:t>efficient</a:t>
            </a:r>
            <a:r>
              <a:rPr lang="en-US" dirty="0" smtClean="0"/>
              <a:t> talks </a:t>
            </a:r>
            <a:r>
              <a:rPr lang="en-US" dirty="0"/>
              <a:t>are intended to grab the attention of the audience, convey key information, and allow for several presenters to share their ideas in a brief period of </a:t>
            </a:r>
            <a:r>
              <a:rPr lang="en-US" dirty="0" smtClean="0"/>
              <a:t>time </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ctrTitle" idx="4294967295"/>
          </p:nvPr>
        </p:nvSpPr>
        <p:spPr>
          <a:xfrm>
            <a:off x="838206" y="914824"/>
            <a:ext cx="8069400" cy="3456929"/>
          </a:xfrm>
          <a:prstGeom prst="rect">
            <a:avLst/>
          </a:prstGeom>
        </p:spPr>
        <p:txBody>
          <a:bodyPr lIns="91425" tIns="91425" rIns="91425" bIns="91425" anchor="t" anchorCtr="0">
            <a:noAutofit/>
          </a:bodyPr>
          <a:lstStyle/>
          <a:p>
            <a:pPr lvl="0" rtl="0">
              <a:spcBef>
                <a:spcPts val="0"/>
              </a:spcBef>
              <a:buNone/>
            </a:pPr>
            <a:r>
              <a:rPr lang="en-US" sz="4000" dirty="0" smtClean="0">
                <a:solidFill>
                  <a:srgbClr val="88398A"/>
                </a:solidFill>
              </a:rPr>
              <a:t>Lightning talks are meant to grab the attention of the user and inspire independent research *NOT* completely educate</a:t>
            </a:r>
            <a:endParaRPr lang="en" sz="4000" dirty="0">
              <a:solidFill>
                <a:srgbClr val="88398A"/>
              </a:solidFill>
            </a:endParaRPr>
          </a:p>
        </p:txBody>
      </p:sp>
      <p:grpSp>
        <p:nvGrpSpPr>
          <p:cNvPr id="117" name="Shape 117"/>
          <p:cNvGrpSpPr/>
          <p:nvPr/>
        </p:nvGrpSpPr>
        <p:grpSpPr>
          <a:xfrm rot="2700000">
            <a:off x="6322632" y="4046015"/>
            <a:ext cx="711026" cy="710986"/>
            <a:chOff x="576250" y="4319400"/>
            <a:chExt cx="442075" cy="442050"/>
          </a:xfrm>
        </p:grpSpPr>
        <p:sp>
          <p:nvSpPr>
            <p:cNvPr id="118" name="Shape 11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692025" y="422500"/>
            <a:ext cx="6034700" cy="926466"/>
          </a:xfrm>
          <a:prstGeom prst="rect">
            <a:avLst/>
          </a:prstGeom>
        </p:spPr>
        <p:txBody>
          <a:bodyPr lIns="91425" tIns="91425" rIns="91425" bIns="91425" anchor="t" anchorCtr="0">
            <a:noAutofit/>
          </a:bodyPr>
          <a:lstStyle/>
          <a:p>
            <a:pPr lvl="0">
              <a:spcBef>
                <a:spcPts val="0"/>
              </a:spcBef>
              <a:buNone/>
            </a:pPr>
            <a:r>
              <a:rPr lang="en-US" dirty="0" smtClean="0">
                <a:solidFill>
                  <a:srgbClr val="7030A0"/>
                </a:solidFill>
              </a:rPr>
              <a:t>How?</a:t>
            </a:r>
            <a:endParaRPr lang="en" dirty="0">
              <a:solidFill>
                <a:srgbClr val="7030A0"/>
              </a:solidFill>
            </a:endParaRPr>
          </a:p>
        </p:txBody>
      </p:sp>
      <p:sp>
        <p:nvSpPr>
          <p:cNvPr id="134" name="Shape 134"/>
          <p:cNvSpPr txBox="1">
            <a:spLocks noGrp="1"/>
          </p:cNvSpPr>
          <p:nvPr>
            <p:ph type="body" idx="1"/>
          </p:nvPr>
        </p:nvSpPr>
        <p:spPr>
          <a:xfrm>
            <a:off x="692025" y="1610450"/>
            <a:ext cx="2257200" cy="2319293"/>
          </a:xfrm>
          <a:prstGeom prst="rect">
            <a:avLst/>
          </a:prstGeom>
        </p:spPr>
        <p:txBody>
          <a:bodyPr lIns="91425" tIns="91425" rIns="91425" bIns="91425" anchor="t" anchorCtr="0">
            <a:noAutofit/>
          </a:bodyPr>
          <a:lstStyle/>
          <a:p>
            <a:pPr lvl="0" rtl="0">
              <a:spcBef>
                <a:spcPts val="0"/>
              </a:spcBef>
              <a:buNone/>
            </a:pPr>
            <a:r>
              <a:rPr lang="en-US" sz="1600" b="1" dirty="0" smtClean="0">
                <a:solidFill>
                  <a:srgbClr val="88398A"/>
                </a:solidFill>
              </a:rPr>
              <a:t>Step 1:</a:t>
            </a:r>
            <a:endParaRPr lang="en" sz="1600" b="1" dirty="0">
              <a:solidFill>
                <a:srgbClr val="88398A"/>
              </a:solidFill>
            </a:endParaRPr>
          </a:p>
          <a:p>
            <a:pPr lvl="0">
              <a:spcBef>
                <a:spcPts val="0"/>
              </a:spcBef>
              <a:buNone/>
            </a:pPr>
            <a:r>
              <a:rPr lang="en-US" sz="1600" dirty="0" smtClean="0"/>
              <a:t>Pick something that you are genuinely interested in. You don’t have to be an expert in the topic </a:t>
            </a:r>
            <a:r>
              <a:rPr lang="mr-IN" sz="1600" dirty="0" smtClean="0"/>
              <a:t>–</a:t>
            </a:r>
            <a:r>
              <a:rPr lang="en-US" sz="1600" dirty="0" smtClean="0"/>
              <a:t> that’s not what these presentations are for.  </a:t>
            </a:r>
            <a:endParaRPr lang="en" sz="1600" dirty="0"/>
          </a:p>
        </p:txBody>
      </p:sp>
      <p:sp>
        <p:nvSpPr>
          <p:cNvPr id="135" name="Shape 135"/>
          <p:cNvSpPr txBox="1">
            <a:spLocks noGrp="1"/>
          </p:cNvSpPr>
          <p:nvPr>
            <p:ph type="body" idx="2"/>
          </p:nvPr>
        </p:nvSpPr>
        <p:spPr>
          <a:xfrm>
            <a:off x="3064885" y="1610450"/>
            <a:ext cx="2257199" cy="1594477"/>
          </a:xfrm>
          <a:prstGeom prst="rect">
            <a:avLst/>
          </a:prstGeom>
        </p:spPr>
        <p:txBody>
          <a:bodyPr lIns="91425" tIns="91425" rIns="91425" bIns="91425" anchor="t" anchorCtr="0">
            <a:noAutofit/>
          </a:bodyPr>
          <a:lstStyle/>
          <a:p>
            <a:pPr lvl="0" rtl="0">
              <a:spcBef>
                <a:spcPts val="0"/>
              </a:spcBef>
              <a:buNone/>
            </a:pPr>
            <a:r>
              <a:rPr lang="en-US" sz="1600" b="1" dirty="0" smtClean="0">
                <a:solidFill>
                  <a:srgbClr val="88398A"/>
                </a:solidFill>
              </a:rPr>
              <a:t>Step 2:</a:t>
            </a:r>
            <a:endParaRPr lang="en" sz="1600" b="1" dirty="0">
              <a:solidFill>
                <a:srgbClr val="88398A"/>
              </a:solidFill>
            </a:endParaRPr>
          </a:p>
          <a:p>
            <a:pPr lvl="0">
              <a:spcBef>
                <a:spcPts val="0"/>
              </a:spcBef>
              <a:buClr>
                <a:schemeClr val="dk1"/>
              </a:buClr>
              <a:buSzPct val="78571"/>
              <a:buFont typeface="Arial"/>
              <a:buNone/>
            </a:pPr>
            <a:r>
              <a:rPr lang="en-US" sz="1600" dirty="0" smtClean="0"/>
              <a:t>Get to your point early on and use the rest of your time to hammer it home. No need for big reveals or dramatic conclusions. </a:t>
            </a:r>
            <a:endParaRPr lang="en" sz="1600" dirty="0"/>
          </a:p>
        </p:txBody>
      </p:sp>
      <p:sp>
        <p:nvSpPr>
          <p:cNvPr id="136" name="Shape 136"/>
          <p:cNvSpPr txBox="1">
            <a:spLocks noGrp="1"/>
          </p:cNvSpPr>
          <p:nvPr>
            <p:ph type="body" idx="3"/>
          </p:nvPr>
        </p:nvSpPr>
        <p:spPr>
          <a:xfrm>
            <a:off x="5437746" y="1610450"/>
            <a:ext cx="2257199" cy="3315300"/>
          </a:xfrm>
          <a:prstGeom prst="rect">
            <a:avLst/>
          </a:prstGeom>
        </p:spPr>
        <p:txBody>
          <a:bodyPr lIns="91425" tIns="91425" rIns="91425" bIns="91425" anchor="t" anchorCtr="0">
            <a:noAutofit/>
          </a:bodyPr>
          <a:lstStyle/>
          <a:p>
            <a:pPr lvl="0" rtl="0">
              <a:spcBef>
                <a:spcPts val="0"/>
              </a:spcBef>
              <a:buNone/>
            </a:pPr>
            <a:r>
              <a:rPr lang="en-US" sz="1600" b="1" dirty="0" smtClean="0">
                <a:solidFill>
                  <a:srgbClr val="88398A"/>
                </a:solidFill>
              </a:rPr>
              <a:t>Step 3:</a:t>
            </a:r>
            <a:endParaRPr lang="en" sz="1600" b="1" dirty="0">
              <a:solidFill>
                <a:srgbClr val="88398A"/>
              </a:solidFill>
            </a:endParaRPr>
          </a:p>
          <a:p>
            <a:pPr lvl="0" rtl="0">
              <a:spcBef>
                <a:spcPts val="0"/>
              </a:spcBef>
              <a:buClr>
                <a:schemeClr val="dk1"/>
              </a:buClr>
              <a:buSzPct val="78571"/>
              <a:buFont typeface="Arial"/>
              <a:buNone/>
            </a:pPr>
            <a:r>
              <a:rPr lang="en-US" sz="1600" dirty="0" smtClean="0"/>
              <a:t>Chill out &amp; have fun. You’re not defending a thesis, or doing a live demo - you’re here to share your interest with other people, but rehearsing doesn’t hurt!</a:t>
            </a:r>
            <a:endParaRPr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902549" y="1214425"/>
            <a:ext cx="7795137" cy="1159800"/>
          </a:xfrm>
          <a:prstGeom prst="rect">
            <a:avLst/>
          </a:prstGeom>
        </p:spPr>
        <p:txBody>
          <a:bodyPr lIns="91425" tIns="91425" rIns="91425" bIns="91425" anchor="t" anchorCtr="0">
            <a:noAutofit/>
          </a:bodyPr>
          <a:lstStyle/>
          <a:p>
            <a:pPr lvl="0" rtl="0">
              <a:spcBef>
                <a:spcPts val="0"/>
              </a:spcBef>
              <a:buNone/>
            </a:pPr>
            <a:r>
              <a:rPr lang="en-US" dirty="0"/>
              <a:t>2</a:t>
            </a:r>
            <a:r>
              <a:rPr lang="en" dirty="0" smtClean="0"/>
              <a:t>.</a:t>
            </a:r>
            <a:endParaRPr lang="en" dirty="0"/>
          </a:p>
          <a:p>
            <a:pPr lvl="0" rtl="0">
              <a:spcBef>
                <a:spcPts val="0"/>
              </a:spcBef>
              <a:buNone/>
            </a:pPr>
            <a:r>
              <a:rPr lang="en-US" dirty="0" smtClean="0"/>
              <a:t>What makes a lightning talk good?</a:t>
            </a:r>
            <a:endParaRPr lang="en" dirty="0"/>
          </a:p>
        </p:txBody>
      </p:sp>
      <p:sp>
        <p:nvSpPr>
          <p:cNvPr id="99" name="Shape 99"/>
          <p:cNvSpPr txBox="1">
            <a:spLocks noGrp="1"/>
          </p:cNvSpPr>
          <p:nvPr>
            <p:ph type="subTitle" idx="1"/>
          </p:nvPr>
        </p:nvSpPr>
        <p:spPr>
          <a:xfrm>
            <a:off x="902549" y="2374225"/>
            <a:ext cx="7632000" cy="784800"/>
          </a:xfrm>
          <a:prstGeom prst="rect">
            <a:avLst/>
          </a:prstGeom>
        </p:spPr>
        <p:txBody>
          <a:bodyPr lIns="91425" tIns="91425" rIns="91425" bIns="91425" anchor="t" anchorCtr="0">
            <a:noAutofit/>
          </a:bodyPr>
          <a:lstStyle/>
          <a:p>
            <a:pPr lvl="0" rtl="0">
              <a:spcBef>
                <a:spcPts val="0"/>
              </a:spcBef>
              <a:buNone/>
            </a:pPr>
            <a:r>
              <a:rPr lang="en-US" dirty="0" smtClean="0"/>
              <a:t>Let’s dive a little deeper</a:t>
            </a:r>
            <a:r>
              <a:rPr lang="mr-IN" dirty="0" smtClean="0"/>
              <a:t>…</a:t>
            </a:r>
            <a:endParaRPr lang="en" dirty="0"/>
          </a:p>
        </p:txBody>
      </p:sp>
    </p:spTree>
    <p:extLst>
      <p:ext uri="{BB962C8B-B14F-4D97-AF65-F5344CB8AC3E}">
        <p14:creationId xmlns:p14="http://schemas.microsoft.com/office/powerpoint/2010/main" val="1383651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4696404"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Content</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t>Pick a topic that you are genuinely interested in that has many pathways of exploration </a:t>
            </a:r>
          </a:p>
          <a:p>
            <a:pPr marL="514350" indent="-285750">
              <a:buClrTx/>
              <a:buSzTx/>
            </a:pPr>
            <a:endParaRPr lang="en-US" dirty="0"/>
          </a:p>
          <a:p>
            <a:pPr marL="514350" indent="-285750">
              <a:buClrTx/>
              <a:buSzTx/>
            </a:pPr>
            <a:r>
              <a:rPr lang="en-US" dirty="0" smtClean="0"/>
              <a:t>Pictures are always good</a:t>
            </a:r>
          </a:p>
          <a:p>
            <a:pPr marL="514350" indent="-285750">
              <a:buClrTx/>
              <a:buSzTx/>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672" y="2374151"/>
            <a:ext cx="4585728" cy="2601045"/>
          </a:xfrm>
          <a:prstGeom prst="rect">
            <a:avLst/>
          </a:prstGeom>
        </p:spPr>
      </p:pic>
    </p:spTree>
    <p:extLst>
      <p:ext uri="{BB962C8B-B14F-4D97-AF65-F5344CB8AC3E}">
        <p14:creationId xmlns:p14="http://schemas.microsoft.com/office/powerpoint/2010/main" val="3566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1179</TotalTime>
  <Words>1614</Words>
  <Application>Microsoft Macintosh PowerPoint</Application>
  <PresentationFormat>On-screen Show (16:9)</PresentationFormat>
  <Paragraphs>139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Courier</vt:lpstr>
      <vt:lpstr>Titillium Web</vt:lpstr>
      <vt:lpstr>Helvetica Neue</vt:lpstr>
      <vt:lpstr>Mangal</vt:lpstr>
      <vt:lpstr>Arial</vt:lpstr>
      <vt:lpstr>R-Ladies Template</vt:lpstr>
      <vt:lpstr>Lightning Talk Writing Workshop</vt:lpstr>
      <vt:lpstr>Happy 2018!</vt:lpstr>
      <vt:lpstr>1. What is a lightning talk?</vt:lpstr>
      <vt:lpstr>PowerPoint Presentation</vt:lpstr>
      <vt:lpstr>Why?</vt:lpstr>
      <vt:lpstr>Lightning talks are meant to grab the attention of the user and inspire independent research *NOT* completely educate</vt:lpstr>
      <vt:lpstr>How?</vt:lpstr>
      <vt:lpstr>2. What makes a lightning talk good?</vt:lpstr>
      <vt:lpstr>Content</vt:lpstr>
      <vt:lpstr>Timing</vt:lpstr>
      <vt:lpstr>Error-Proofing</vt:lpstr>
      <vt:lpstr>Presenting code – this one’s tricky</vt:lpstr>
      <vt:lpstr>Presenting R code</vt:lpstr>
      <vt:lpstr>To recap</vt:lpstr>
      <vt:lpstr>Sample</vt:lpstr>
      <vt:lpstr>Next steps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Talk Writing Workshop</dc:title>
  <cp:lastModifiedBy>Samantha Toet</cp:lastModifiedBy>
  <cp:revision>20</cp:revision>
  <dcterms:modified xsi:type="dcterms:W3CDTF">2018-01-26T14:22:03Z</dcterms:modified>
</cp:coreProperties>
</file>