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256" r:id="rId2"/>
    <p:sldId id="277" r:id="rId3"/>
    <p:sldId id="258" r:id="rId4"/>
    <p:sldId id="278" r:id="rId5"/>
    <p:sldId id="279" r:id="rId6"/>
    <p:sldId id="280" r:id="rId7"/>
    <p:sldId id="285" r:id="rId8"/>
    <p:sldId id="289" r:id="rId9"/>
    <p:sldId id="287" r:id="rId10"/>
    <p:sldId id="290" r:id="rId11"/>
    <p:sldId id="312" r:id="rId12"/>
    <p:sldId id="309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5" r:id="rId23"/>
    <p:sldId id="326" r:id="rId24"/>
    <p:sldId id="306" r:id="rId25"/>
    <p:sldId id="307" r:id="rId26"/>
    <p:sldId id="298" r:id="rId27"/>
    <p:sldId id="260" r:id="rId28"/>
    <p:sldId id="297" r:id="rId29"/>
    <p:sldId id="300" r:id="rId30"/>
    <p:sldId id="299" r:id="rId31"/>
    <p:sldId id="301" r:id="rId32"/>
    <p:sldId id="302" r:id="rId33"/>
    <p:sldId id="304" r:id="rId34"/>
    <p:sldId id="291" r:id="rId35"/>
    <p:sldId id="292" r:id="rId36"/>
    <p:sldId id="293" r:id="rId37"/>
    <p:sldId id="294" r:id="rId38"/>
    <p:sldId id="295" r:id="rId39"/>
    <p:sldId id="305" r:id="rId40"/>
    <p:sldId id="314" r:id="rId41"/>
    <p:sldId id="296" r:id="rId42"/>
    <p:sldId id="313" r:id="rId43"/>
    <p:sldId id="270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Helvetica Neue" panose="02000503000000020004" pitchFamily="2" charset="0"/>
      <p:regular r:id="rId50"/>
      <p:bold r:id="rId51"/>
      <p:italic r:id="rId52"/>
      <p:boldItalic r:id="rId53"/>
    </p:embeddedFont>
    <p:embeddedFont>
      <p:font typeface="Titillium Web" pitchFamily="2" charset="77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98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9"/>
    <p:restoredTop sz="78153"/>
  </p:normalViewPr>
  <p:slideViewPr>
    <p:cSldViewPr snapToGrid="0" snapToObjects="1">
      <p:cViewPr>
        <p:scale>
          <a:sx n="119" d="100"/>
          <a:sy n="119" d="100"/>
        </p:scale>
        <p:origin x="7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yihui/rmarkdown/tufte-handouts.html" TargetMode="External"/><Relationship Id="rId3" Type="http://schemas.openxmlformats.org/officeDocument/2006/relationships/hyperlink" Target="https://bookdown.org/yihui/rmarkdown/html-document.html" TargetMode="External"/><Relationship Id="rId7" Type="http://schemas.openxmlformats.org/officeDocument/2006/relationships/hyperlink" Target="https://bookdown.org/yihui/rmarkdown/notebook.html" TargetMode="External"/><Relationship Id="rId12" Type="http://schemas.openxmlformats.org/officeDocument/2006/relationships/hyperlink" Target="https://rmarkdown.rstudio.com/format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ookdown.org/yihui/rmarkdown/ioslides-presentation.html" TargetMode="External"/><Relationship Id="rId11" Type="http://schemas.openxmlformats.org/officeDocument/2006/relationships/hyperlink" Target="https://bookdown.org/yihui/rmarkdown/r-package-vignette.html" TargetMode="External"/><Relationship Id="rId5" Type="http://schemas.openxmlformats.org/officeDocument/2006/relationships/hyperlink" Target="https://bookdown.org/yihui/rmarkdown/word-document.html" TargetMode="External"/><Relationship Id="rId10" Type="http://schemas.openxmlformats.org/officeDocument/2006/relationships/hyperlink" Target="https://rmarkdown.rstudio.com/flexdashboard/index.html" TargetMode="External"/><Relationship Id="rId4" Type="http://schemas.openxmlformats.org/officeDocument/2006/relationships/hyperlink" Target="https://bookdown.org/yihui/rmarkdown/pdf-document.html" TargetMode="External"/><Relationship Id="rId9" Type="http://schemas.openxmlformats.org/officeDocument/2006/relationships/hyperlink" Target="https://bookdown.org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ihui.name/knitr/option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authoring_pandoc_markdow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yihui/rmarkdown/rich-text-format-document.html" TargetMode="External"/><Relationship Id="rId13" Type="http://schemas.openxmlformats.org/officeDocument/2006/relationships/hyperlink" Target="https://bookdown.org/yihui/rmarkdown/beamer-presentation.html" TargetMode="External"/><Relationship Id="rId18" Type="http://schemas.openxmlformats.org/officeDocument/2006/relationships/hyperlink" Target="https://rmarkdown.rstudio.com/github_document_format.html" TargetMode="External"/><Relationship Id="rId3" Type="http://schemas.openxmlformats.org/officeDocument/2006/relationships/hyperlink" Target="https://bookdown.org/yihui/rmarkdown/notebook.html" TargetMode="External"/><Relationship Id="rId21" Type="http://schemas.openxmlformats.org/officeDocument/2006/relationships/hyperlink" Target="https://bookdown.org/yihui/rmarkdown/shiny-documents.html" TargetMode="External"/><Relationship Id="rId7" Type="http://schemas.openxmlformats.org/officeDocument/2006/relationships/hyperlink" Target="https://bookdown.org/yihui/rmarkdown/opendocument-text-document.html" TargetMode="External"/><Relationship Id="rId12" Type="http://schemas.openxmlformats.org/officeDocument/2006/relationships/hyperlink" Target="https://bookdown.org/yihui/rmarkdown/slidy-presentation.html" TargetMode="External"/><Relationship Id="rId17" Type="http://schemas.openxmlformats.org/officeDocument/2006/relationships/hyperlink" Target="https://bookdown.org/yihui/rmarkdown/r-package-vignette.html" TargetMode="External"/><Relationship Id="rId2" Type="http://schemas.openxmlformats.org/officeDocument/2006/relationships/slide" Target="../slides/slide19.xml"/><Relationship Id="rId16" Type="http://schemas.openxmlformats.org/officeDocument/2006/relationships/hyperlink" Target="https://bookdown.org/yihui/rmarkdown/tufte-handouts.html" TargetMode="External"/><Relationship Id="rId20" Type="http://schemas.openxmlformats.org/officeDocument/2006/relationships/hyperlink" Target="https://bookdown.org/yihui/rmarkdown/rmarkdown-site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ookdown.org/yihui/rmarkdown/word-document.html" TargetMode="External"/><Relationship Id="rId11" Type="http://schemas.openxmlformats.org/officeDocument/2006/relationships/hyperlink" Target="https://bookdown.org/yihui/rmarkdown/revealjs.html" TargetMode="External"/><Relationship Id="rId5" Type="http://schemas.openxmlformats.org/officeDocument/2006/relationships/hyperlink" Target="https://bookdown.org/yihui/rmarkdown/pdf-document.html" TargetMode="External"/><Relationship Id="rId15" Type="http://schemas.openxmlformats.org/officeDocument/2006/relationships/hyperlink" Target="https://rmarkdown.rstudio.com/flexdashboard/" TargetMode="External"/><Relationship Id="rId10" Type="http://schemas.openxmlformats.org/officeDocument/2006/relationships/hyperlink" Target="https://bookdown.org/yihui/rmarkdown/ioslides-presentation.html" TargetMode="External"/><Relationship Id="rId19" Type="http://schemas.openxmlformats.org/officeDocument/2006/relationships/hyperlink" Target="https://bookdown.org/" TargetMode="External"/><Relationship Id="rId4" Type="http://schemas.openxmlformats.org/officeDocument/2006/relationships/hyperlink" Target="https://bookdown.org/yihui/rmarkdown/html-document.html" TargetMode="External"/><Relationship Id="rId9" Type="http://schemas.openxmlformats.org/officeDocument/2006/relationships/hyperlink" Target="https://bookdown.org/yihui/rmarkdown/markdown-document.html" TargetMode="External"/><Relationship Id="rId14" Type="http://schemas.openxmlformats.org/officeDocument/2006/relationships/hyperlink" Target="https://bookdown.org/yihui/rmarkdown/powerpoint-presentation.html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pdf-document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ookdown.org/yihui/rmarkdown/installation.html#ref-R-tinytex" TargetMode="External"/><Relationship Id="rId4" Type="http://schemas.openxmlformats.org/officeDocument/2006/relationships/hyperlink" Target="https://yihui.name/tinytex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name/tinytex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yihui/knitr/issues/1365" TargetMode="External"/><Relationship Id="rId4" Type="http://schemas.openxmlformats.org/officeDocument/2006/relationships/hyperlink" Target="https://www.ghostscript.com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oda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4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Markdown files are designed to be used in three ways: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communicating to decision makers, who want to focus on the conclusions, not the code behind the analysis.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collaborating with other data scientists (including future you!), who are interested in both your conclusions, and how you reached them ( i.e. the code).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environment in which to </a:t>
            </a:r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science, as a modern day lab notebook where you can capture not only what you did, but also what you were thinking.</a:t>
            </a:r>
          </a:p>
          <a:p>
            <a:endParaRPr lang="en-US" dirty="0"/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three important types of content: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(optional)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header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surrounded by ---s.</a:t>
            </a:r>
          </a:p>
          <a:p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R code surrounded by ```.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mixed with simple text formatting like # heading and _italics_.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three important types of content: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(optional)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header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surrounded by ---s.</a:t>
            </a:r>
          </a:p>
          <a:p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R code surrounded by ```.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mixed with simple text formatting like # heading and _italics_.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2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run each code chunk by clicking the icon. 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 executes the code and display the results inline with your file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“Knit” button in the RStudio IDE to render the file and preview the output ((⇧⌘K).</a:t>
            </a:r>
          </a:p>
          <a:p>
            <a:r>
              <a:rPr lang="en-US" dirty="0">
                <a:effectLst/>
              </a:rPr>
              <a:t>R Markdown generates a new file that contains selected text, code, and results from the .Rmd file. </a:t>
            </a:r>
          </a:p>
          <a:p>
            <a:r>
              <a:rPr lang="en-US" dirty="0">
                <a:effectLst/>
              </a:rPr>
              <a:t>Pandoc document conversion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new file can be a finished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 page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PDF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MS Word ⧉</a:t>
            </a:r>
            <a:r>
              <a:rPr lang="en-US" dirty="0">
                <a:effectLst/>
              </a:rPr>
              <a:t> document,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slide show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notebook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handout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book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dashboard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package vignette ⧉</a:t>
            </a:r>
            <a:r>
              <a:rPr lang="en-US" dirty="0">
                <a:effectLst/>
              </a:rPr>
              <a:t> or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other format</a:t>
            </a:r>
            <a:r>
              <a:rPr lang="en-US" dirty="0">
                <a:effectLst/>
              </a:rPr>
              <a:t>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output can be customized with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knitr options ⧉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 set in the {} of a chunk header. 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= FALSE prevents code and results from appearing in the finished file. R Markdown still runs the code in the chunk, and the results can be used by other chunks.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= FALSE prevents code, but not the results from appearing in the finished file. This is a useful way to embed figures.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= FALSE prevents messages that are generated by code from appearing in the finished file.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 = FALSE prevents warnings that are generated by code from appearing in the finished.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fig.cap = "..." adds a caption to graphical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language engines include: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Rcpp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process a code chunk using an alternate language engine, replace the r at the start of your chunk declaration with the name of the language: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6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language engines include: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	Rcpp	CSS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	Stan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	JavaScript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process a code chunk using an alternate language engine, replace the r at the start of your chunk declaration with the name of the language: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chunk options like echo and results are all valid when using a language engine like python.</a:t>
            </a:r>
          </a:p>
        </p:txBody>
      </p:sp>
    </p:spTree>
    <p:extLst>
      <p:ext uri="{BB962C8B-B14F-4D97-AF65-F5344CB8AC3E}">
        <p14:creationId xmlns:p14="http://schemas.microsoft.com/office/powerpoint/2010/main" val="1443376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Pandoc’s Markdown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set of markup annotations for plain text files. 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render your file, Pandoc transforms the marked up text into formatted text in your final file format,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Pandoc’s Markdown to make: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	Block quotes	Images		Italicized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	Latex equations	Tables		Bold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	Horizontal rules	Footnotes		Superscripts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Subscripts	Slide Breaks	Bibliography		Strikethrough text</a:t>
            </a:r>
          </a:p>
        </p:txBody>
      </p:sp>
    </p:spTree>
    <p:extLst>
      <p:ext uri="{BB962C8B-B14F-4D97-AF65-F5344CB8AC3E}">
        <p14:creationId xmlns:p14="http://schemas.microsoft.com/office/powerpoint/2010/main" val="129848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html_notebook ⧉</a:t>
            </a:r>
            <a:r>
              <a:rPr lang="en-US" dirty="0">
                <a:effectLst/>
              </a:rPr>
              <a:t> - Interactive R Notebooks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html_document ⧉</a:t>
            </a:r>
            <a:r>
              <a:rPr lang="en-US" dirty="0">
                <a:effectLst/>
              </a:rPr>
              <a:t> - HTML document w/ Bootstrap CSS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pdf_document ⧉</a:t>
            </a:r>
            <a:r>
              <a:rPr lang="en-US" dirty="0">
                <a:effectLst/>
              </a:rPr>
              <a:t> - PDF document (via LaTeX template)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word_document ⧉</a:t>
            </a:r>
            <a:r>
              <a:rPr lang="en-US" dirty="0">
                <a:effectLst/>
              </a:rPr>
              <a:t> - Microsoft Word document (docx)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odt_document ⧉</a:t>
            </a:r>
            <a:r>
              <a:rPr lang="en-US" dirty="0">
                <a:effectLst/>
              </a:rPr>
              <a:t> - OpenDocument Text document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rtf_document ⧉</a:t>
            </a:r>
            <a:r>
              <a:rPr lang="en-US" dirty="0">
                <a:effectLst/>
              </a:rPr>
              <a:t> - Rich Text Format document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md_document ⧉</a:t>
            </a:r>
            <a:r>
              <a:rPr lang="en-US" dirty="0">
                <a:effectLst/>
              </a:rPr>
              <a:t> - Markdown document (various flavors)</a:t>
            </a:r>
          </a:p>
          <a:p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 (slides)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ioslides_presentation ⧉</a:t>
            </a:r>
            <a:r>
              <a:rPr lang="en-US" dirty="0">
                <a:effectLst/>
              </a:rPr>
              <a:t> - HTML presentation with ioslides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revealjs::revealjs_presentation ⧉</a:t>
            </a:r>
            <a:r>
              <a:rPr lang="en-US" dirty="0">
                <a:effectLst/>
              </a:rPr>
              <a:t> - HTML presentation with reveal.js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slidy_presentation ⧉</a:t>
            </a:r>
            <a:r>
              <a:rPr lang="en-US" dirty="0">
                <a:effectLst/>
              </a:rPr>
              <a:t> - HTML presentation with W3C Slidy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beamer_presentation ⧉</a:t>
            </a:r>
            <a:r>
              <a:rPr lang="en-US" dirty="0">
                <a:effectLst/>
              </a:rPr>
              <a:t> - PDF presentation with LaTeX Beamer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powerpoint_presentation ⧉</a:t>
            </a:r>
            <a:r>
              <a:rPr lang="en-US" dirty="0">
                <a:effectLst/>
              </a:rPr>
              <a:t>: PowerPoint presentation</a:t>
            </a:r>
          </a:p>
          <a:p>
            <a:endParaRPr lang="en-US" dirty="0">
              <a:effectLst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flexdashboard::flex_dashboard</a:t>
            </a:r>
            <a:r>
              <a:rPr lang="en-US" dirty="0">
                <a:effectLst/>
              </a:rPr>
              <a:t> - Interactive dashboards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tufte::tufte_handout ⧉</a:t>
            </a:r>
            <a:r>
              <a:rPr lang="en-US" dirty="0">
                <a:effectLst/>
              </a:rPr>
              <a:t> - PDF handouts in the style of Edward Tufte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tufte::tufte_html ⧉</a:t>
            </a:r>
            <a:r>
              <a:rPr lang="en-US" dirty="0">
                <a:effectLst/>
              </a:rPr>
              <a:t> - HTML handouts in the style of Edward Tufte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tufte::tufte_book ⧉</a:t>
            </a:r>
            <a:r>
              <a:rPr lang="en-US" dirty="0">
                <a:effectLst/>
              </a:rPr>
              <a:t> - PDF books in the style of Edward Tufte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html_vignette ⧉</a:t>
            </a:r>
            <a:r>
              <a:rPr lang="en-US" dirty="0">
                <a:effectLst/>
              </a:rPr>
              <a:t> - R package vignette (HTML)</a:t>
            </a:r>
          </a:p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github_document</a:t>
            </a:r>
            <a:r>
              <a:rPr lang="en-US" dirty="0">
                <a:effectLst/>
              </a:rPr>
              <a:t> - GitHub Flavored Markdown document</a:t>
            </a:r>
          </a:p>
          <a:p>
            <a:r>
              <a:rPr lang="en-US" dirty="0">
                <a:effectLst/>
              </a:rPr>
              <a:t>You can also build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books ⧉</a:t>
            </a:r>
            <a:r>
              <a:rPr lang="en-US" dirty="0">
                <a:effectLst/>
              </a:rPr>
              <a:t>,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websites ⧉</a:t>
            </a:r>
            <a:r>
              <a:rPr lang="en-US" dirty="0">
                <a:effectLst/>
              </a:rPr>
              <a:t>, and </a:t>
            </a:r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interactive documents ⧉</a:t>
            </a:r>
            <a:r>
              <a:rPr lang="en-US" dirty="0">
                <a:effectLst/>
              </a:rPr>
              <a:t> with R Markdown.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12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pdf_document ⧉</a:t>
            </a:r>
            <a:r>
              <a:rPr lang="en-US" dirty="0">
                <a:effectLst/>
              </a:rPr>
              <a:t> - PDF document (via LaTeX template)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 Markdown users who have not installed LaTeX before, we recommend that you install TinyTeX (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https://yihui.name/tinytex/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TinyTeX is a lightweight, portable, cross-platform, and easy-to-maintain LaTeX distribution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 companion package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tinytex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(Xie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2019e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can help you automatically install missing LaTeX packages when compiling LaTeX or R Markdown documents to PDF, and also ensures a LaTeX document is compiled for the correct number of times to resolve all cross-references. If you do not understand what these two things mean, you should probably follow our recommendation to install TinyTeX, because these details are often not worth your time or attention.</a:t>
            </a:r>
          </a:p>
          <a:p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85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Ask about experience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Fix hand</a:t>
            </a:r>
          </a:p>
        </p:txBody>
      </p:sp>
    </p:spTree>
    <p:extLst>
      <p:ext uri="{BB962C8B-B14F-4D97-AF65-F5344CB8AC3E}">
        <p14:creationId xmlns:p14="http://schemas.microsoft.com/office/powerpoint/2010/main" val="3766690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fig_width and fig_height can be used to control the default figure width and height (6x4.5 is used by default).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fig_crop controls whether the pdfcrop utility, if available in your system, is automatically applied to PDF figures (this is true by default).</a:t>
            </a:r>
          </a:p>
          <a:p>
            <a:pPr lvl="1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using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TinyTeX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your LaTeX distribution, we recommend that you run tinytex::tlmgr_install("pdfcrop") to install the LaTeX package pdfcrop. You also have to make sure the system package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ghostscript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available in your system for pdfcrop to work. For macOS users who have installed Homebrew, ghostscript can be installed via brew install ghostscript.</a:t>
            </a:r>
          </a:p>
          <a:p>
            <a:pPr lvl="1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graphics device is postscript, we recommend that you disable this feature (see more info in the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knitr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issue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#1365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fig_caption controls whether figures are rendered with captions (this is false by default).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 controls the graphics device used to render figures (defaults to pdf).</a:t>
            </a:r>
          </a:p>
        </p:txBody>
      </p:sp>
    </p:spTree>
    <p:extLst>
      <p:ext uri="{BB962C8B-B14F-4D97-AF65-F5344CB8AC3E}">
        <p14:creationId xmlns:p14="http://schemas.microsoft.com/office/powerpoint/2010/main" val="2608235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customized using </a:t>
            </a:r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top-level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metadata (note that these options do not appear underneath the </a:t>
            </a:r>
            <a:r>
              <a:rPr lang="en-US" dirty="0"/>
              <a:t>output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section, </a:t>
            </a: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fontsize: 11pt</a:t>
            </a:r>
            <a:r>
              <a:rPr lang="en-US" dirty="0"/>
              <a:t>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geometry: margin=1in</a:t>
            </a:r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675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238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“Tidy data” is a term that describes a standardized approach to structuring datasets to make analyses and visualizations easier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you’ve worked with SQL and relational databases, you’ll recognize most of these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5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 consistent data structure, it’s easier to learn the tools that work with it because they have an underlying uniformity.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a specific advantage to placing variables in columns because it allows R’s vectorized nature to shine; most built-in R functions work with vectors of values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0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45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https://hbctraining.github.io/Intro-to-R/lessons/tidyverse_data_wrangling.html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3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07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6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820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http://www.seec.uct.ac.za/r-tidyverse</a:t>
            </a:r>
          </a:p>
        </p:txBody>
      </p:sp>
    </p:spTree>
    <p:extLst>
      <p:ext uri="{BB962C8B-B14F-4D97-AF65-F5344CB8AC3E}">
        <p14:creationId xmlns:p14="http://schemas.microsoft.com/office/powerpoint/2010/main" val="613182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package in R for data manipulation.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47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boosts the power of </a:t>
            </a:r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data manipulation and pre-processing.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32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19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forcats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is dedicated to dealing with categorical variables or factors.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3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types of date/time data that refer to an instant in time: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Tibbles print this as &lt;date&gt;.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 day. Tibbles print this as &lt;time&gt;.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date-time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date plus a time: it uniquely identifies an instant in time (typically to the nearest second). Tibbles print this as &lt;dttm&gt;. Elsewhere in R these are called POSIXct,</a:t>
            </a:r>
          </a:p>
          <a:p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three new time span classes borrowed from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http://joda.org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durations, which measure the exact amount of time between two points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periods, which accurately track clock times despite leap years, leap seconds, and day light savings time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intervals, a protean summary of the time information between two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4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3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473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78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87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More women/ non-binary coders, developers, speakers, leaders</a:t>
            </a:r>
          </a:p>
        </p:txBody>
      </p:sp>
    </p:spTree>
    <p:extLst>
      <p:ext uri="{BB962C8B-B14F-4D97-AF65-F5344CB8AC3E}">
        <p14:creationId xmlns:p14="http://schemas.microsoft.com/office/powerpoint/2010/main" val="334789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88398A"/>
                </a:solidFill>
              </a:rPr>
              <a:t>Goals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Teach and learn 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Expand professional network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Meet amazing women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Get involved in the wider R community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/>
              <a:t>Get involved in local tech community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916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61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 review of the main dplyr verbs plus some lesser known ones like case_when() and magrittr's pipe would be really valuable takeaways. I'm happy to do an overview of purrr or forcats, 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Wrangling and Transformation</a:t>
            </a:r>
          </a:p>
          <a:p>
            <a:pPr lvl="1"/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 </a:t>
            </a:r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stringr</a:t>
            </a:r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forcats</a:t>
            </a:r>
            <a:endParaRPr lang="en-US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4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 dirty="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name/tinyte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rladies.org/" TargetMode="External"/><Relationship Id="rId7" Type="http://schemas.openxmlformats.org/officeDocument/2006/relationships/hyperlink" Target="mailto:charlottesville@rladies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ladies-charlottesville" TargetMode="External"/><Relationship Id="rId5" Type="http://schemas.openxmlformats.org/officeDocument/2006/relationships/hyperlink" Target="https://www.meetup.com/rladies-charlottesville/" TargetMode="External"/><Relationship Id="rId4" Type="http://schemas.openxmlformats.org/officeDocument/2006/relationships/hyperlink" Target="https://twitter.com/RLadiesCvil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r-markdown.html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 for DSI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'Charlottesville'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E4B2-8F11-B54B-AB2B-0CCFC10D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R4DS</a:t>
            </a:r>
            <a:br>
              <a:rPr lang="en-US" dirty="0"/>
            </a:br>
            <a:r>
              <a:rPr lang="en-US" sz="2000" dirty="0"/>
              <a:t>https://r4ds.had.co.nz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50BD1-5137-F945-AC32-C30367307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08"/>
          <a:stretch/>
        </p:blipFill>
        <p:spPr>
          <a:xfrm>
            <a:off x="692024" y="1535943"/>
            <a:ext cx="1828539" cy="2540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FABD8-B543-9B4E-9CA4-207F6C76B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08"/>
          <a:stretch/>
        </p:blipFill>
        <p:spPr>
          <a:xfrm>
            <a:off x="2743461" y="1535943"/>
            <a:ext cx="1828539" cy="234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A0077-46C3-3145-91F7-405C9222E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31"/>
          <a:stretch/>
        </p:blipFill>
        <p:spPr>
          <a:xfrm>
            <a:off x="4794898" y="1535943"/>
            <a:ext cx="1828539" cy="153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7D133-1A4A-DD47-A3DE-729299AF3B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006"/>
          <a:stretch/>
        </p:blipFill>
        <p:spPr>
          <a:xfrm>
            <a:off x="4794898" y="3225888"/>
            <a:ext cx="1828539" cy="1310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1AE01-D1D7-6540-A952-63D8C3B68E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231"/>
          <a:stretch/>
        </p:blipFill>
        <p:spPr>
          <a:xfrm>
            <a:off x="6846336" y="1535943"/>
            <a:ext cx="1828540" cy="1547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F35939-0BB1-1345-98EC-9B1F2C6525AE}"/>
              </a:ext>
            </a:extLst>
          </p:cNvPr>
          <p:cNvSpPr/>
          <p:nvPr/>
        </p:nvSpPr>
        <p:spPr>
          <a:xfrm>
            <a:off x="4794895" y="2067340"/>
            <a:ext cx="1828541" cy="256410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6BD997-4363-0649-8FC5-7D6BA60207E9}"/>
              </a:ext>
            </a:extLst>
          </p:cNvPr>
          <p:cNvSpPr/>
          <p:nvPr/>
        </p:nvSpPr>
        <p:spPr>
          <a:xfrm>
            <a:off x="6846331" y="2050793"/>
            <a:ext cx="1828541" cy="272957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49E7FC-790F-D842-A60C-AFB94F336C93}"/>
              </a:ext>
            </a:extLst>
          </p:cNvPr>
          <p:cNvSpPr/>
          <p:nvPr/>
        </p:nvSpPr>
        <p:spPr>
          <a:xfrm>
            <a:off x="2743454" y="2067340"/>
            <a:ext cx="1828541" cy="256410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A74C0-B382-7744-8F40-407EB6E2DE71}"/>
              </a:ext>
            </a:extLst>
          </p:cNvPr>
          <p:cNvSpPr/>
          <p:nvPr/>
        </p:nvSpPr>
        <p:spPr>
          <a:xfrm>
            <a:off x="2724980" y="2563340"/>
            <a:ext cx="1828541" cy="1317859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RMarkdown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84BFF-AA3F-FA41-9BDE-3FFDE4B3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08" y="1214425"/>
            <a:ext cx="2027580" cy="22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279900"/>
            <a:ext cx="5741048" cy="3454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Three main uses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Communication with decision makers who want to focus on conclusions, not code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Collaboration with other data scientists who are interested in both conclusions and code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An environment in which to do data science that captures both code and thought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BA4FD-D1B3-A84C-91C1-A105C05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7871" y="1586325"/>
            <a:ext cx="1904104" cy="21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3460427" cy="35729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Three types of content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(optional) </a:t>
            </a:r>
            <a:r>
              <a:rPr lang="en-US" b="1" dirty="0">
                <a:solidFill>
                  <a:srgbClr val="873989"/>
                </a:solidFill>
              </a:rPr>
              <a:t>YAML header</a:t>
            </a:r>
            <a:r>
              <a:rPr lang="en-US" b="1" dirty="0"/>
              <a:t> </a:t>
            </a:r>
            <a:r>
              <a:rPr lang="en-US" dirty="0"/>
              <a:t>surrounded by 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---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873989"/>
                </a:solidFill>
              </a:rPr>
              <a:t> </a:t>
            </a:r>
            <a:r>
              <a:rPr lang="en-US" b="1" dirty="0">
                <a:solidFill>
                  <a:srgbClr val="873989"/>
                </a:solidFill>
              </a:rPr>
              <a:t>Chunks</a:t>
            </a:r>
            <a:r>
              <a:rPr lang="en-US" dirty="0"/>
              <a:t> of R code surrounded by 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```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Text mixed with </a:t>
            </a:r>
            <a:r>
              <a:rPr lang="en-US" b="1" dirty="0">
                <a:solidFill>
                  <a:srgbClr val="873989"/>
                </a:solidFill>
              </a:rPr>
              <a:t>simple text formatting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# heading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_italics_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E45B4-3064-9849-8BBD-BAFE865C4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5" r="48480" b="19365"/>
          <a:stretch/>
        </p:blipFill>
        <p:spPr>
          <a:xfrm>
            <a:off x="4387928" y="978946"/>
            <a:ext cx="4376019" cy="38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7759950" cy="35729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Run each code chunk by clicking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dirty="0"/>
              <a:t>executes code and displays results inline with file</a:t>
            </a:r>
          </a:p>
          <a:p>
            <a:pPr>
              <a:spcAft>
                <a:spcPts val="600"/>
              </a:spcAft>
            </a:pPr>
            <a:r>
              <a:rPr lang="en-US" dirty="0"/>
              <a:t>Render the file by clicking 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generates a new file containing text, code, and results from .Rmd file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file types: web page, PDF, MS Word, HTML5 slides, books, dashboards, and others </a:t>
            </a:r>
          </a:p>
        </p:txBody>
      </p:sp>
      <p:sp>
        <p:nvSpPr>
          <p:cNvPr id="7" name="Shape 493">
            <a:extLst>
              <a:ext uri="{FF2B5EF4-FFF2-40B4-BE49-F238E27FC236}">
                <a16:creationId xmlns:a16="http://schemas.microsoft.com/office/drawing/2014/main" id="{6A4DE922-4A0D-FA48-BC8C-8986ACA6BB36}"/>
              </a:ext>
            </a:extLst>
          </p:cNvPr>
          <p:cNvSpPr/>
          <p:nvPr/>
        </p:nvSpPr>
        <p:spPr>
          <a:xfrm>
            <a:off x="4496696" y="1334527"/>
            <a:ext cx="139558" cy="1657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AD13B-70F0-D04E-8C85-99688AC4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98" y="3342197"/>
            <a:ext cx="6176852" cy="1046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E05BA-AB69-F848-AD90-0EEB143AA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65" y="2040742"/>
            <a:ext cx="774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4955740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Code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7759950" cy="35729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Insert code chunks by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Keyboard shortcut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Ctrl + Alt + 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 (OS X: 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Cmd + Option + 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Add Chunk       command in editor toolbar 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dirty="0"/>
              <a:t>Typing chunk delimiters 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```{r}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```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233363" indent="-233363">
              <a:spcAft>
                <a:spcPts val="600"/>
              </a:spcAft>
            </a:pPr>
            <a:r>
              <a:rPr lang="en-US" dirty="0"/>
              <a:t>Common Options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>
                <a:latin typeface="Courier" pitchFamily="2" charset="0"/>
              </a:rPr>
              <a:t>include = FALSE</a:t>
            </a:r>
            <a:r>
              <a:rPr lang="en-US" dirty="0"/>
              <a:t> prevents code </a:t>
            </a:r>
            <a:r>
              <a:rPr lang="en-US" b="1" dirty="0"/>
              <a:t>and</a:t>
            </a:r>
            <a:r>
              <a:rPr lang="en-US" dirty="0"/>
              <a:t> results from appearing (figure embedding)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>
                <a:latin typeface="Courier" pitchFamily="2" charset="0"/>
              </a:rPr>
              <a:t>Echo = FALSE</a:t>
            </a:r>
            <a:r>
              <a:rPr lang="en-US" dirty="0"/>
              <a:t> prevents code, </a:t>
            </a:r>
            <a:r>
              <a:rPr lang="en-US" b="1" dirty="0"/>
              <a:t>but not</a:t>
            </a:r>
            <a:r>
              <a:rPr lang="en-US" dirty="0"/>
              <a:t> results, from appearing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>
                <a:latin typeface="Courier" pitchFamily="2" charset="0"/>
              </a:rPr>
              <a:t>Message = FALSE</a:t>
            </a:r>
            <a:r>
              <a:rPr lang="en-US" dirty="0"/>
              <a:t> suppresses messages generated from code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>
                <a:latin typeface="Courier" pitchFamily="2" charset="0"/>
              </a:rPr>
              <a:t>Warning = FALSE</a:t>
            </a:r>
            <a:r>
              <a:rPr lang="en-US" dirty="0"/>
              <a:t> suppresses warnings generated from code</a:t>
            </a:r>
          </a:p>
        </p:txBody>
      </p:sp>
      <p:sp>
        <p:nvSpPr>
          <p:cNvPr id="7" name="Shape 493">
            <a:extLst>
              <a:ext uri="{FF2B5EF4-FFF2-40B4-BE49-F238E27FC236}">
                <a16:creationId xmlns:a16="http://schemas.microsoft.com/office/drawing/2014/main" id="{6A4DE922-4A0D-FA48-BC8C-8986ACA6BB36}"/>
              </a:ext>
            </a:extLst>
          </p:cNvPr>
          <p:cNvSpPr/>
          <p:nvPr/>
        </p:nvSpPr>
        <p:spPr>
          <a:xfrm>
            <a:off x="4496696" y="1334527"/>
            <a:ext cx="139558" cy="1657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9F6BE2-7BEB-C84F-AE0F-458ACA77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13" y="1907819"/>
            <a:ext cx="394424" cy="3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4955740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Inline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7759950" cy="357299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insert directly into the text enclosing the code with 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`r `</a:t>
            </a:r>
          </a:p>
          <a:p>
            <a:pPr>
              <a:spcAft>
                <a:spcPts val="600"/>
              </a:spcAft>
            </a:pPr>
            <a:r>
              <a:rPr lang="en-US" dirty="0"/>
              <a:t>RMarkdown will always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display the results of inline code, but not the code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dirty="0"/>
              <a:t>apply relevant text formatting to the results</a:t>
            </a:r>
          </a:p>
          <a:p>
            <a:pPr marL="233363" indent="-223838"/>
            <a:r>
              <a:rPr lang="en-US" dirty="0"/>
              <a:t>As a result, inline output is indistinguishable from the surrounding text and does not take knitr options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5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Code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7759950" cy="35729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Available language engines</a:t>
            </a:r>
            <a:endParaRPr lang="en-US" dirty="0">
              <a:highlight>
                <a:srgbClr val="D3D3D3"/>
              </a:highlight>
              <a:latin typeface="Courier" pitchFamily="2" charset="0"/>
            </a:endParaRP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Python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Bash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SQL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Rcpp</a:t>
            </a:r>
          </a:p>
          <a:p>
            <a:pPr marL="233363" indent="-223838">
              <a:spcBef>
                <a:spcPts val="1200"/>
              </a:spcBef>
            </a:pPr>
            <a:r>
              <a:rPr lang="en-US" dirty="0"/>
              <a:t>Replace </a:t>
            </a:r>
            <a:r>
              <a:rPr lang="en-US" dirty="0">
                <a:highlight>
                  <a:srgbClr val="D3D3D3"/>
                </a:highlight>
                <a:latin typeface="Courier" pitchFamily="2" charset="0"/>
              </a:rPr>
              <a:t>r</a:t>
            </a:r>
            <a:r>
              <a:rPr lang="en-US" dirty="0"/>
              <a:t> at the start of the code chunk declaration with name of the language</a:t>
            </a:r>
          </a:p>
          <a:p>
            <a:pPr marL="233363" indent="-223838">
              <a:spcBef>
                <a:spcPts val="1200"/>
              </a:spcBef>
            </a:pPr>
            <a:r>
              <a:rPr lang="en-US" dirty="0"/>
              <a:t>Chunk options like echo and results are still valid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A838F1-A2DA-3C4B-A250-D6E64DBBA476}"/>
              </a:ext>
            </a:extLst>
          </p:cNvPr>
          <p:cNvSpPr txBox="1">
            <a:spLocks/>
          </p:cNvSpPr>
          <p:nvPr/>
        </p:nvSpPr>
        <p:spPr>
          <a:xfrm>
            <a:off x="2398955" y="1169517"/>
            <a:ext cx="2173045" cy="176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8788" lvl="1" indent="-225425">
              <a:spcAft>
                <a:spcPts val="600"/>
              </a:spcAft>
            </a:pPr>
            <a:endParaRPr lang="en-US" dirty="0"/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JavaScript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CSS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Stan</a:t>
            </a:r>
          </a:p>
        </p:txBody>
      </p:sp>
    </p:spTree>
    <p:extLst>
      <p:ext uri="{BB962C8B-B14F-4D97-AF65-F5344CB8AC3E}">
        <p14:creationId xmlns:p14="http://schemas.microsoft.com/office/powerpoint/2010/main" val="277413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Pandoc Markdown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409393"/>
            <a:ext cx="7759950" cy="131570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 set of markup annotations for plain text files</a:t>
            </a:r>
          </a:p>
          <a:p>
            <a:pPr>
              <a:spcAft>
                <a:spcPts val="1200"/>
              </a:spcAft>
            </a:pPr>
            <a:r>
              <a:rPr lang="en-US" dirty="0"/>
              <a:t>Transforms marked up text into formatted text in final file format</a:t>
            </a:r>
          </a:p>
          <a:p>
            <a:pPr>
              <a:spcAft>
                <a:spcPts val="600"/>
              </a:spcAft>
            </a:pPr>
            <a:r>
              <a:rPr lang="en-US" dirty="0"/>
              <a:t>Types of formatted text</a:t>
            </a:r>
            <a:endParaRPr lang="en-US" dirty="0">
              <a:highlight>
                <a:srgbClr val="D3D3D3"/>
              </a:highlight>
              <a:latin typeface="Courier" pitchFamily="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A838F1-A2DA-3C4B-A250-D6E64DBBA476}"/>
              </a:ext>
            </a:extLst>
          </p:cNvPr>
          <p:cNvSpPr txBox="1">
            <a:spLocks/>
          </p:cNvSpPr>
          <p:nvPr/>
        </p:nvSpPr>
        <p:spPr>
          <a:xfrm>
            <a:off x="4462657" y="3047688"/>
            <a:ext cx="1747236" cy="1430183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Links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Equations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Tables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4DE717-C603-A347-9EB5-981DE9673E3C}"/>
              </a:ext>
            </a:extLst>
          </p:cNvPr>
          <p:cNvSpPr txBox="1">
            <a:spLocks/>
          </p:cNvSpPr>
          <p:nvPr/>
        </p:nvSpPr>
        <p:spPr>
          <a:xfrm>
            <a:off x="6209893" y="3036925"/>
            <a:ext cx="1826069" cy="1430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Tables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Images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Footnotes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Bibliography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4A121-4F44-FD41-BC30-F7E72D7E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91" y="422499"/>
            <a:ext cx="1816276" cy="116922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00F2DB-D3CB-8042-9932-0DAB1B7BFC72}"/>
              </a:ext>
            </a:extLst>
          </p:cNvPr>
          <p:cNvSpPr txBox="1">
            <a:spLocks/>
          </p:cNvSpPr>
          <p:nvPr/>
        </p:nvSpPr>
        <p:spPr>
          <a:xfrm>
            <a:off x="813085" y="3046343"/>
            <a:ext cx="1747235" cy="1430183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Headers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Lists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Italics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Bold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294C76-086D-CB47-B532-D2DD50A4108B}"/>
              </a:ext>
            </a:extLst>
          </p:cNvPr>
          <p:cNvSpPr txBox="1">
            <a:spLocks/>
          </p:cNvSpPr>
          <p:nvPr/>
        </p:nvSpPr>
        <p:spPr>
          <a:xfrm>
            <a:off x="2560320" y="3036926"/>
            <a:ext cx="1902337" cy="1430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Superscript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Subscript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Strikethrough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Block quote</a:t>
            </a:r>
          </a:p>
        </p:txBody>
      </p:sp>
    </p:spTree>
    <p:extLst>
      <p:ext uri="{BB962C8B-B14F-4D97-AF65-F5344CB8AC3E}">
        <p14:creationId xmlns:p14="http://schemas.microsoft.com/office/powerpoint/2010/main" val="340473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Output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075766"/>
            <a:ext cx="7759950" cy="141299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Setting format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Set the output field of YAML header for default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Manually set the </a:t>
            </a:r>
            <a:r>
              <a:rPr lang="en-US" sz="1600" dirty="0">
                <a:latin typeface="Courier" pitchFamily="2" charset="0"/>
              </a:rPr>
              <a:t>output_format</a:t>
            </a:r>
            <a:r>
              <a:rPr lang="en-US" sz="1600" dirty="0"/>
              <a:t> argument of </a:t>
            </a:r>
            <a:r>
              <a:rPr lang="en-US" sz="1600" dirty="0">
                <a:latin typeface="Courier" pitchFamily="2" charset="0"/>
              </a:rPr>
              <a:t>render()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sz="1600" dirty="0"/>
              <a:t>Click the dropdown menu beside the knit button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A838F1-A2DA-3C4B-A250-D6E64DBBA476}"/>
              </a:ext>
            </a:extLst>
          </p:cNvPr>
          <p:cNvSpPr txBox="1">
            <a:spLocks/>
          </p:cNvSpPr>
          <p:nvPr/>
        </p:nvSpPr>
        <p:spPr>
          <a:xfrm>
            <a:off x="3102700" y="2571750"/>
            <a:ext cx="2938601" cy="193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9525">
              <a:spcAft>
                <a:spcPts val="600"/>
              </a:spcAft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873989"/>
                </a:solidFill>
              </a:rPr>
              <a:t>Presentations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ioslides_presentation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revealjs_presentation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slidy_presentation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beamer_presentation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powerpoint_presentation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AAA07F-94B9-FF44-927D-32C1FF880C02}"/>
              </a:ext>
            </a:extLst>
          </p:cNvPr>
          <p:cNvSpPr txBox="1">
            <a:spLocks/>
          </p:cNvSpPr>
          <p:nvPr/>
        </p:nvSpPr>
        <p:spPr>
          <a:xfrm>
            <a:off x="6041301" y="2571750"/>
            <a:ext cx="2410674" cy="1979264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9525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Other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flex_dashboard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html_vignette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github_document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books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websites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C38EC35-935B-234E-9F8E-6CB815D65ACB}"/>
              </a:ext>
            </a:extLst>
          </p:cNvPr>
          <p:cNvSpPr txBox="1">
            <a:spLocks/>
          </p:cNvSpPr>
          <p:nvPr/>
        </p:nvSpPr>
        <p:spPr>
          <a:xfrm>
            <a:off x="848893" y="2571750"/>
            <a:ext cx="2286481" cy="1935761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9525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Documents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html_notebook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html_document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b="1" dirty="0">
                <a:solidFill>
                  <a:schemeClr val="bg1"/>
                </a:solidFill>
              </a:rPr>
              <a:t>pdf_document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word_document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</a:rPr>
              <a:t>md_document</a:t>
            </a:r>
          </a:p>
        </p:txBody>
      </p:sp>
    </p:spTree>
    <p:extLst>
      <p:ext uri="{BB962C8B-B14F-4D97-AF65-F5344CB8AC3E}">
        <p14:creationId xmlns:p14="http://schemas.microsoft.com/office/powerpoint/2010/main" val="30857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53268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dirty="0">
                <a:solidFill>
                  <a:srgbClr val="88398A"/>
                </a:solidFill>
              </a:rPr>
              <a:t>Welcome!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4294967295"/>
          </p:nvPr>
        </p:nvSpPr>
        <p:spPr>
          <a:xfrm>
            <a:off x="2361750" y="2289100"/>
            <a:ext cx="5400600" cy="224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You’re in the right place.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Whether you’re a R novice or R expert, this group is for you!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31600"/>
            <a:ext cx="2056950" cy="2071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50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PDF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075766"/>
            <a:ext cx="7419241" cy="36590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PDF documents are created via LaTeX template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b="1" dirty="0">
                <a:solidFill>
                  <a:srgbClr val="873989"/>
                </a:solidFill>
              </a:rPr>
              <a:t>PDF output (including Beamer slides) requires an installation of LaTeX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600" dirty="0"/>
              <a:t>TinyTex is recommended if you have not previously installed LaTeX</a:t>
            </a:r>
          </a:p>
          <a:p>
            <a:pPr marL="233363" lvl="1">
              <a:spcAft>
                <a:spcPts val="300"/>
              </a:spcAft>
              <a:buNone/>
            </a:pPr>
            <a:r>
              <a:rPr lang="en-US" sz="1600" b="1" dirty="0">
                <a:latin typeface="Courier" pitchFamily="2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install.packages</a:t>
            </a:r>
            <a:r>
              <a:rPr lang="en-US" sz="1600" dirty="0">
                <a:latin typeface="Courier" pitchFamily="2" charset="0"/>
              </a:rPr>
              <a:t>("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tinytex</a:t>
            </a:r>
            <a:r>
              <a:rPr lang="en-US" sz="1600" dirty="0">
                <a:latin typeface="Courier" pitchFamily="2" charset="0"/>
              </a:rPr>
              <a:t>") </a:t>
            </a:r>
          </a:p>
          <a:p>
            <a:pPr marL="233363" lvl="1">
              <a:spcAft>
                <a:spcPts val="1800"/>
              </a:spcAft>
              <a:buNone/>
            </a:pPr>
            <a:r>
              <a:rPr lang="en-US" sz="1600" dirty="0">
                <a:latin typeface="Courier" pitchFamily="2" charset="0"/>
              </a:rPr>
              <a:t>	tinytex::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install_tinytex</a:t>
            </a:r>
            <a:r>
              <a:rPr lang="en-US" sz="1600" dirty="0">
                <a:latin typeface="Courier" pitchFamily="2" charset="0"/>
              </a:rPr>
              <a:t>()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# install TinyTeX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pPr marL="233363" indent="-223838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TinyTeX </a:t>
            </a:r>
            <a:r>
              <a:rPr lang="en-US" sz="1600" kern="1200" dirty="0">
                <a:solidFill>
                  <a:schemeClr val="tx1"/>
                </a:solidFill>
              </a:rPr>
              <a:t>(</a:t>
            </a:r>
            <a:r>
              <a:rPr lang="en-US" sz="1600" kern="1200" dirty="0">
                <a:solidFill>
                  <a:schemeClr val="tx1"/>
                </a:solidFill>
                <a:hlinkClick r:id="rId3"/>
              </a:rPr>
              <a:t>https://yihui.name/tinytex/</a:t>
            </a:r>
            <a:r>
              <a:rPr lang="en-US" sz="1600" kern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  <a:highlight>
                <a:srgbClr val="D3D3D3"/>
              </a:highlight>
              <a:latin typeface="Courier" pitchFamily="2" charset="0"/>
            </a:endParaRP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lightweight, portable, cross-platform, easy-to-maintain LaTeX distribution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Automatically installs missing LaTeX packages during compilation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/>
              <a:t>Ensures document is compiled correct number of times to resolve cross-references</a:t>
            </a:r>
          </a:p>
        </p:txBody>
      </p:sp>
    </p:spTree>
    <p:extLst>
      <p:ext uri="{BB962C8B-B14F-4D97-AF65-F5344CB8AC3E}">
        <p14:creationId xmlns:p14="http://schemas.microsoft.com/office/powerpoint/2010/main" val="20022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PDF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075766"/>
            <a:ext cx="7419241" cy="36590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YAML Header</a:t>
            </a: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/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Figure options</a:t>
            </a:r>
            <a:endParaRPr lang="en-US" dirty="0">
              <a:solidFill>
                <a:schemeClr val="tx1"/>
              </a:solidFill>
              <a:highlight>
                <a:srgbClr val="D3D3D3"/>
              </a:highlight>
              <a:latin typeface="Courier" pitchFamily="2" charset="0"/>
            </a:endParaRP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latin typeface="Courier" pitchFamily="2" charset="0"/>
              </a:rPr>
              <a:t>fig_width</a:t>
            </a:r>
            <a:r>
              <a:rPr lang="en-US" sz="1600" dirty="0"/>
              <a:t> and </a:t>
            </a:r>
            <a:r>
              <a:rPr lang="en-US" sz="1600" dirty="0">
                <a:latin typeface="Courier" pitchFamily="2" charset="0"/>
              </a:rPr>
              <a:t>fig_height</a:t>
            </a:r>
            <a:r>
              <a:rPr lang="en-US" sz="1600" dirty="0"/>
              <a:t> control default figure width and height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latin typeface="Courier" pitchFamily="2" charset="0"/>
              </a:rPr>
              <a:t>fig_caption</a:t>
            </a:r>
            <a:r>
              <a:rPr lang="en-US" sz="1600" dirty="0"/>
              <a:t> controls whether figures are rendered with captions (default = FALSE)</a:t>
            </a:r>
          </a:p>
          <a:p>
            <a:pPr marL="458788" lvl="1" indent="-225425">
              <a:spcAft>
                <a:spcPts val="300"/>
              </a:spcAft>
            </a:pPr>
            <a:r>
              <a:rPr lang="en-US" sz="1600" dirty="0">
                <a:latin typeface="Courier" pitchFamily="2" charset="0"/>
              </a:rPr>
              <a:t>dev</a:t>
            </a:r>
            <a:r>
              <a:rPr lang="en-US" sz="1600" dirty="0"/>
              <a:t> controls graphics device used to render figure (default = pdf)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7D79-E2AD-6B4C-9A2D-C6456E79C1D6}"/>
              </a:ext>
            </a:extLst>
          </p:cNvPr>
          <p:cNvSpPr txBox="1"/>
          <p:nvPr/>
        </p:nvSpPr>
        <p:spPr>
          <a:xfrm>
            <a:off x="1161824" y="1495314"/>
            <a:ext cx="4679577" cy="1513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---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title: "Homework 1"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author: Brigitte Hogan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date: August 27, 2019</a:t>
            </a:r>
            <a:endParaRPr lang="en-US" dirty="0">
              <a:latin typeface="Courier" pitchFamily="2" charset="0"/>
            </a:endParaRP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output: pdf_document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---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4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B03C-2243-CD4F-9B82-FC9CAF9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63347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RMarkdown</a:t>
            </a:r>
            <a:r>
              <a:rPr lang="en-US" b="0" dirty="0"/>
              <a:t> – PDF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DE38-4DDB-974A-A893-F58D1B7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075766"/>
            <a:ext cx="7666667" cy="36590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Customizing using top-level YAML metadata (not under output section)</a:t>
            </a:r>
          </a:p>
          <a:p>
            <a:pPr>
              <a:spcAft>
                <a:spcPts val="600"/>
              </a:spcAft>
            </a:pPr>
            <a:r>
              <a:rPr lang="en-US" dirty="0"/>
              <a:t>YAML Header</a:t>
            </a: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33363" indent="-223838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7D79-E2AD-6B4C-9A2D-C6456E79C1D6}"/>
              </a:ext>
            </a:extLst>
          </p:cNvPr>
          <p:cNvSpPr txBox="1"/>
          <p:nvPr/>
        </p:nvSpPr>
        <p:spPr>
          <a:xfrm>
            <a:off x="1050636" y="1933166"/>
            <a:ext cx="4679577" cy="1513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---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title: Homework 2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output: pdf_document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fontsize: 11 pt</a:t>
            </a:r>
          </a:p>
          <a:p>
            <a:pPr>
              <a:spcAft>
                <a:spcPts val="200"/>
              </a:spcAft>
            </a:pPr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geometry: margin=1in</a:t>
            </a:r>
            <a:endParaRPr lang="en-US" dirty="0">
              <a:latin typeface="Courier" pitchFamily="2" charset="0"/>
            </a:endParaRPr>
          </a:p>
          <a:p>
            <a:r>
              <a:rPr lang="en-US" kern="1200" dirty="0">
                <a:solidFill>
                  <a:schemeClr val="tx1"/>
                </a:solidFill>
                <a:latin typeface="Courier" pitchFamily="2" charset="0"/>
              </a:rPr>
              <a:t>---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7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902550" y="1547912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tidy data?</a:t>
            </a:r>
          </a:p>
        </p:txBody>
      </p:sp>
    </p:spTree>
    <p:extLst>
      <p:ext uri="{BB962C8B-B14F-4D97-AF65-F5344CB8AC3E}">
        <p14:creationId xmlns:p14="http://schemas.microsoft.com/office/powerpoint/2010/main" val="144803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628-539F-4B40-94DC-6A78D001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Tidy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D3B6-3DB7-504B-9E93-CBB9771A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161826"/>
            <a:ext cx="5971500" cy="194713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 standardized approach to structuring datasets</a:t>
            </a:r>
          </a:p>
          <a:p>
            <a:pPr>
              <a:spcAft>
                <a:spcPts val="600"/>
              </a:spcAft>
            </a:pPr>
            <a:r>
              <a:rPr lang="en-US" dirty="0"/>
              <a:t>Core principles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Variables make up the columns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Observations make up the rows</a:t>
            </a:r>
          </a:p>
          <a:p>
            <a:pPr marL="57626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Values go into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79A39-76F5-4C4A-A04A-320DC730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29" b="9347"/>
          <a:stretch/>
        </p:blipFill>
        <p:spPr>
          <a:xfrm>
            <a:off x="1839557" y="3108961"/>
            <a:ext cx="5464885" cy="13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DA11-1FAF-C642-9A08-57AA1BB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Tidy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1D4D-3568-3241-B16A-B97E5522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279901"/>
            <a:ext cx="7451514" cy="11602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Advantages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Consistent data structure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Variables in columns makes it easy to use R’s vectorized functions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66CB4D-4BE3-F645-A08D-A85220C5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80505"/>
              </p:ext>
            </p:extLst>
          </p:nvPr>
        </p:nvGraphicFramePr>
        <p:xfrm>
          <a:off x="1369784" y="2569957"/>
          <a:ext cx="2593216" cy="1160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959">
                  <a:extLst>
                    <a:ext uri="{9D8B030D-6E8A-4147-A177-3AD203B41FA5}">
                      <a16:colId xmlns:a16="http://schemas.microsoft.com/office/drawing/2014/main" val="1172556383"/>
                    </a:ext>
                  </a:extLst>
                </a:gridCol>
                <a:gridCol w="742278">
                  <a:extLst>
                    <a:ext uri="{9D8B030D-6E8A-4147-A177-3AD203B41FA5}">
                      <a16:colId xmlns:a16="http://schemas.microsoft.com/office/drawing/2014/main" val="2252979473"/>
                    </a:ext>
                  </a:extLst>
                </a:gridCol>
                <a:gridCol w="767979">
                  <a:extLst>
                    <a:ext uri="{9D8B030D-6E8A-4147-A177-3AD203B41FA5}">
                      <a16:colId xmlns:a16="http://schemas.microsoft.com/office/drawing/2014/main" val="3981960205"/>
                    </a:ext>
                  </a:extLst>
                </a:gridCol>
              </a:tblGrid>
              <a:tr h="2436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1999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1968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Afghanistan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745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2666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198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Brazil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37737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80488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82988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212258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213766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875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D30E18-2188-6E49-8B11-D12324048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4168"/>
              </p:ext>
            </p:extLst>
          </p:nvPr>
        </p:nvGraphicFramePr>
        <p:xfrm>
          <a:off x="5391250" y="2569957"/>
          <a:ext cx="2593216" cy="204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959">
                  <a:extLst>
                    <a:ext uri="{9D8B030D-6E8A-4147-A177-3AD203B41FA5}">
                      <a16:colId xmlns:a16="http://schemas.microsoft.com/office/drawing/2014/main" val="1172556383"/>
                    </a:ext>
                  </a:extLst>
                </a:gridCol>
                <a:gridCol w="742278">
                  <a:extLst>
                    <a:ext uri="{9D8B030D-6E8A-4147-A177-3AD203B41FA5}">
                      <a16:colId xmlns:a16="http://schemas.microsoft.com/office/drawing/2014/main" val="2252979473"/>
                    </a:ext>
                  </a:extLst>
                </a:gridCol>
                <a:gridCol w="767979">
                  <a:extLst>
                    <a:ext uri="{9D8B030D-6E8A-4147-A177-3AD203B41FA5}">
                      <a16:colId xmlns:a16="http://schemas.microsoft.com/office/drawing/2014/main" val="3981960205"/>
                    </a:ext>
                  </a:extLst>
                </a:gridCol>
              </a:tblGrid>
              <a:tr h="2436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cases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1968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Afghanistan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1999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745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198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Afghanistan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2666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82988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Brazil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1999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37737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87587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Brazil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80488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73648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1999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212258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29776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213766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9099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05F927C-32AC-FB4F-92E6-E2FDBF849748}"/>
              </a:ext>
            </a:extLst>
          </p:cNvPr>
          <p:cNvSpPr/>
          <p:nvPr/>
        </p:nvSpPr>
        <p:spPr>
          <a:xfrm>
            <a:off x="2452744" y="2850776"/>
            <a:ext cx="1510256" cy="879401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B858-D99C-7B48-BDD5-FE7CB4903AF6}"/>
              </a:ext>
            </a:extLst>
          </p:cNvPr>
          <p:cNvSpPr/>
          <p:nvPr/>
        </p:nvSpPr>
        <p:spPr>
          <a:xfrm>
            <a:off x="7207624" y="2850775"/>
            <a:ext cx="776842" cy="1765302"/>
          </a:xfrm>
          <a:prstGeom prst="rect">
            <a:avLst/>
          </a:prstGeom>
          <a:noFill/>
          <a:ln w="50800">
            <a:solidFill>
              <a:srgbClr val="873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7D162CD-EB48-644C-AA14-004AC73F649E}"/>
              </a:ext>
            </a:extLst>
          </p:cNvPr>
          <p:cNvSpPr/>
          <p:nvPr/>
        </p:nvSpPr>
        <p:spPr>
          <a:xfrm>
            <a:off x="4270786" y="3367144"/>
            <a:ext cx="935915" cy="363033"/>
          </a:xfrm>
          <a:prstGeom prst="rightArrow">
            <a:avLst/>
          </a:prstGeom>
          <a:solidFill>
            <a:srgbClr val="873989"/>
          </a:solidFill>
          <a:ln>
            <a:solidFill>
              <a:srgbClr val="873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tidyverse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2426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49" y="905750"/>
            <a:ext cx="7445629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tidyverse is a collection of R packages that share common philosophies and are designed to work together.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91070" y="2547350"/>
            <a:ext cx="5615608" cy="871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—Harvard Chan Bioinformatics Core</a:t>
            </a:r>
          </a:p>
          <a:p>
            <a:pPr algn="r">
              <a:spcBef>
                <a:spcPts val="600"/>
              </a:spcBef>
              <a:buClr>
                <a:schemeClr val="dk1"/>
              </a:buClr>
              <a:buSzPct val="91666"/>
            </a:pPr>
            <a:r>
              <a:rPr lang="en-US" sz="1200" dirty="0"/>
              <a:t>(from “Introduction to R”)</a:t>
            </a:r>
            <a:br>
              <a:rPr lang="en-US" sz="1200" dirty="0"/>
            </a:br>
            <a:r>
              <a:rPr lang="en-US" sz="1200" dirty="0"/>
              <a:t>https://hbctraining.github.io/Intro-to-R/lessons/tidyverse_data_wrangling.html</a:t>
            </a:r>
            <a:endParaRPr lang="en" sz="1200" i="1" dirty="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56D970-1FFE-B644-9A7E-2CDDFB44D085}"/>
              </a:ext>
            </a:extLst>
          </p:cNvPr>
          <p:cNvGrpSpPr/>
          <p:nvPr/>
        </p:nvGrpSpPr>
        <p:grpSpPr>
          <a:xfrm>
            <a:off x="375730" y="3587809"/>
            <a:ext cx="8567253" cy="837422"/>
            <a:chOff x="139425" y="4080968"/>
            <a:chExt cx="8567253" cy="8374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691278-D832-2E41-BDC1-6ECD74D5B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63" b="57126"/>
            <a:stretch/>
          </p:blipFill>
          <p:spPr>
            <a:xfrm>
              <a:off x="139425" y="4080968"/>
              <a:ext cx="4280450" cy="8138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73A2CE-7D92-5C4D-A24D-A2DA07B9F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83" b="32806"/>
            <a:stretch/>
          </p:blipFill>
          <p:spPr>
            <a:xfrm>
              <a:off x="4426228" y="4104528"/>
              <a:ext cx="4280450" cy="813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54E1-014B-A646-86D8-251BBB4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Tidyverse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59AA-992F-0245-BE76-20EC08912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two most basic changes tidyverse implements are: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Tibbles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B1532-40B2-CD4C-9260-87BEDC883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" r="5802"/>
          <a:stretch/>
        </p:blipFill>
        <p:spPr>
          <a:xfrm>
            <a:off x="6833170" y="1682749"/>
            <a:ext cx="1786655" cy="20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76-C4A2-254A-9CF2-81D86227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1.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3D1C-05BA-0446-8F2E-2FF18999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586325"/>
            <a:ext cx="5971500" cy="2112372"/>
          </a:xfrm>
        </p:spPr>
        <p:txBody>
          <a:bodyPr/>
          <a:lstStyle/>
          <a:p>
            <a:pPr marL="234950" indent="-225425">
              <a:spcAft>
                <a:spcPts val="600"/>
              </a:spcAft>
            </a:pPr>
            <a:r>
              <a:rPr lang="en-US" dirty="0"/>
              <a:t>The pipe, %&gt;%, comes from the ‘magrittr’ package</a:t>
            </a:r>
          </a:p>
          <a:p>
            <a:pPr marL="234950" indent="-225425">
              <a:spcAft>
                <a:spcPts val="600"/>
              </a:spcAft>
            </a:pPr>
            <a:r>
              <a:rPr lang="en-US" dirty="0"/>
              <a:t>Installed automatically with the tidyverse</a:t>
            </a:r>
          </a:p>
          <a:p>
            <a:pPr marL="234950" indent="-225425">
              <a:spcAft>
                <a:spcPts val="600"/>
              </a:spcAft>
            </a:pPr>
            <a:r>
              <a:rPr lang="en-US" dirty="0"/>
              <a:t>Makes R code more human-readable</a:t>
            </a:r>
          </a:p>
          <a:p>
            <a:pPr marL="234950" indent="-225425">
              <a:spcAft>
                <a:spcPts val="600"/>
              </a:spcAft>
            </a:pPr>
            <a:r>
              <a:rPr lang="en-US" dirty="0"/>
              <a:t>Eliminates need for (most) nested functions</a:t>
            </a:r>
          </a:p>
          <a:p>
            <a:pPr marL="234950" indent="-225425">
              <a:spcAft>
                <a:spcPts val="600"/>
              </a:spcAft>
            </a:pPr>
            <a:r>
              <a:rPr lang="en-US" dirty="0"/>
              <a:t>Allows the output of a previous command to be used as the input to another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D2265-047E-AA45-9190-6B46A5B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47" y="1586324"/>
            <a:ext cx="1991760" cy="22515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5D0B2C-3BB4-BD44-8E8A-D36EF6287EC5}"/>
              </a:ext>
            </a:extLst>
          </p:cNvPr>
          <p:cNvSpPr txBox="1">
            <a:spLocks/>
          </p:cNvSpPr>
          <p:nvPr/>
        </p:nvSpPr>
        <p:spPr>
          <a:xfrm>
            <a:off x="692025" y="4275107"/>
            <a:ext cx="7578673" cy="445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800" dirty="0">
                <a:solidFill>
                  <a:srgbClr val="873989"/>
                </a:solidFill>
              </a:rPr>
              <a:t>Note:</a:t>
            </a:r>
            <a:r>
              <a:rPr lang="en-US" sz="1800" b="0" dirty="0"/>
              <a:t> The keyboard shortcut for a pipe is</a:t>
            </a:r>
            <a:r>
              <a:rPr lang="en-US" sz="1600" b="0" dirty="0"/>
              <a:t>  </a:t>
            </a:r>
            <a:r>
              <a:rPr lang="en-US" sz="1600" b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 + command + M </a:t>
            </a:r>
          </a:p>
        </p:txBody>
      </p:sp>
    </p:spTree>
    <p:extLst>
      <p:ext uri="{BB962C8B-B14F-4D97-AF65-F5344CB8AC3E}">
        <p14:creationId xmlns:p14="http://schemas.microsoft.com/office/powerpoint/2010/main" val="99945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 for today: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902550" y="1895200"/>
            <a:ext cx="7632000" cy="187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Introductions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R-Ladies?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 Tutorial: Intro to RMarkdown &amp; the Tidyverse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67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E4AA-3093-CD45-A5C0-1902607D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91" y="422500"/>
            <a:ext cx="2468333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20A7-C577-9343-A152-5907EB58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2568150"/>
            <a:ext cx="3879975" cy="223555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873989"/>
                </a:solidFill>
              </a:rPr>
              <a:t>Before pipes:</a:t>
            </a:r>
          </a:p>
          <a:p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nchar(round(sqrt(83), digit=2))</a:t>
            </a:r>
          </a:p>
          <a:p>
            <a:pPr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0847E-2E48-C243-84C6-4B5C7B6BDC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6386" y="2568150"/>
            <a:ext cx="3879975" cy="223555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873989"/>
                </a:solidFill>
              </a:rPr>
              <a:t>With pipes:</a:t>
            </a:r>
          </a:p>
          <a:p>
            <a:pPr>
              <a:buNone/>
            </a:pPr>
            <a:endParaRPr lang="en-US" dirty="0"/>
          </a:p>
          <a:p>
            <a:pPr marL="234950" indent="-225425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sqrt(83) %&gt;% round(digit=2) %&gt;% nchar()</a:t>
            </a:r>
          </a:p>
          <a:p>
            <a:pPr>
              <a:spcAft>
                <a:spcPts val="60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0D8B1-CFD6-F348-9F24-A9FF7B10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3" y="339800"/>
            <a:ext cx="758469" cy="8574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18221-9C63-1848-8BF8-5E00140E59BE}"/>
              </a:ext>
            </a:extLst>
          </p:cNvPr>
          <p:cNvSpPr txBox="1">
            <a:spLocks/>
          </p:cNvSpPr>
          <p:nvPr/>
        </p:nvSpPr>
        <p:spPr>
          <a:xfrm>
            <a:off x="692023" y="1536364"/>
            <a:ext cx="7924338" cy="77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4950" indent="-225425"/>
            <a:r>
              <a:rPr lang="en-US" dirty="0"/>
              <a:t>Take the square root of 83, round to two decimal places, and check that there are four characters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A530-1BE9-C646-99AC-6603C9F6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2. Tibbles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A6F4-7FF0-E14C-9765-369E02340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363" indent="-223838">
              <a:spcAft>
                <a:spcPts val="600"/>
              </a:spcAft>
            </a:pPr>
            <a:r>
              <a:rPr lang="en-US" dirty="0"/>
              <a:t>Tibbles are a rework of the standard </a:t>
            </a:r>
            <a:r>
              <a:rPr lang="en-US" sz="1600" dirty="0">
                <a:latin typeface="Courier" pitchFamily="2" charset="0"/>
              </a:rPr>
              <a:t>data.frame</a:t>
            </a:r>
            <a:endParaRPr lang="en-US" dirty="0">
              <a:latin typeface="Courier" pitchFamily="2" charset="0"/>
            </a:endParaRP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Tibbles are data frames that follow different rules</a:t>
            </a: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You can create a tibble directly using </a:t>
            </a:r>
            <a:r>
              <a:rPr lang="en-US" sz="1600" dirty="0">
                <a:latin typeface="Courier" pitchFamily="2" charset="0"/>
              </a:rPr>
              <a:t>tibble()</a:t>
            </a:r>
            <a:r>
              <a:rPr lang="en-US" dirty="0"/>
              <a:t> or convert a data frame using </a:t>
            </a:r>
            <a:r>
              <a:rPr lang="en-US" sz="1600" dirty="0">
                <a:latin typeface="Courier" pitchFamily="2" charset="0"/>
              </a:rPr>
              <a:t>as_tibble()</a:t>
            </a:r>
            <a:endParaRPr lang="en-US" dirty="0">
              <a:latin typeface="Courier" pitchFamily="2" charset="0"/>
            </a:endParaRPr>
          </a:p>
          <a:p>
            <a:pPr marL="458788" lvl="1" indent="-225425">
              <a:spcAft>
                <a:spcPts val="600"/>
              </a:spcAft>
            </a:pPr>
            <a:r>
              <a:rPr lang="en-US" sz="1300" dirty="0">
                <a:latin typeface="Courier" pitchFamily="2" charset="0"/>
              </a:rPr>
              <a:t>as_tibble()</a:t>
            </a:r>
            <a:r>
              <a:rPr lang="en-US" sz="1600" dirty="0"/>
              <a:t> ignores row names (use </a:t>
            </a:r>
            <a:r>
              <a:rPr lang="en-US" sz="1300" dirty="0">
                <a:latin typeface="Courier" pitchFamily="2" charset="0"/>
              </a:rPr>
              <a:t>rownames_to_column</a:t>
            </a:r>
            <a:r>
              <a:rPr lang="en-US" sz="1600" dirty="0"/>
              <a:t>)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sz="1300" dirty="0">
                <a:latin typeface="Courier" pitchFamily="2" charset="0"/>
              </a:rPr>
              <a:t>as_tibble()</a:t>
            </a:r>
            <a:r>
              <a:rPr lang="en-US" sz="1300" dirty="0"/>
              <a:t> </a:t>
            </a:r>
            <a:r>
              <a:rPr lang="en-US" sz="1600" dirty="0"/>
              <a:t>does not coerce chars to factors by default</a:t>
            </a:r>
          </a:p>
          <a:p>
            <a:pPr marL="233363" indent="-223838">
              <a:spcAft>
                <a:spcPts val="600"/>
              </a:spcAft>
            </a:pPr>
            <a:endParaRPr lang="en-US" dirty="0"/>
          </a:p>
          <a:p>
            <a:pPr marL="233363" indent="-223838"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20688-7B44-F449-828F-CBCBF92BE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t="6371" r="13221" b="6571"/>
          <a:stretch/>
        </p:blipFill>
        <p:spPr>
          <a:xfrm>
            <a:off x="6676962" y="1586325"/>
            <a:ext cx="2047490" cy="22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A530-1BE9-C646-99AC-6603C9F6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25" y="422500"/>
            <a:ext cx="3130474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Tibbles</a:t>
            </a:r>
            <a:r>
              <a:rPr lang="en-US" b="0" dirty="0">
                <a:solidFill>
                  <a:schemeClr val="tx1"/>
                </a:solidFill>
              </a:rPr>
              <a:t> -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A6F4-7FF0-E14C-9765-369E0234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367656"/>
            <a:ext cx="7806516" cy="1289483"/>
          </a:xfrm>
        </p:spPr>
        <p:txBody>
          <a:bodyPr/>
          <a:lstStyle/>
          <a:p>
            <a:pPr marL="233363" indent="-223838">
              <a:spcAft>
                <a:spcPts val="600"/>
              </a:spcAft>
            </a:pPr>
            <a:r>
              <a:rPr lang="en-US" dirty="0"/>
              <a:t>Default for </a:t>
            </a:r>
            <a:r>
              <a:rPr lang="en-US" sz="1600" dirty="0">
                <a:latin typeface="Courier" pitchFamily="2" charset="0"/>
              </a:rPr>
              <a:t>print()</a:t>
            </a:r>
            <a:r>
              <a:rPr lang="en-US" dirty="0"/>
              <a:t> shows only first 10 rows &amp; columns that fit screen</a:t>
            </a: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Change rows &amp; columns displayed by adjusting </a:t>
            </a:r>
            <a:r>
              <a:rPr lang="en-US" sz="1600" dirty="0">
                <a:latin typeface="Courier" pitchFamily="2" charset="0"/>
              </a:rPr>
              <a:t>n</a:t>
            </a:r>
            <a:r>
              <a:rPr lang="en-US" dirty="0"/>
              <a:t> and </a:t>
            </a:r>
            <a:r>
              <a:rPr lang="en-US" sz="1600" dirty="0">
                <a:latin typeface="Courier" pitchFamily="2" charset="0"/>
              </a:rPr>
              <a:t>width</a:t>
            </a:r>
            <a:r>
              <a:rPr lang="en-US" dirty="0"/>
              <a:t> in </a:t>
            </a:r>
            <a:r>
              <a:rPr lang="en-US" sz="1600" dirty="0">
                <a:latin typeface="Courier" pitchFamily="2" charset="0"/>
              </a:rPr>
              <a:t>print()</a:t>
            </a:r>
            <a:r>
              <a:rPr lang="en-US" dirty="0"/>
              <a:t>:</a:t>
            </a:r>
          </a:p>
          <a:p>
            <a:pPr marL="9525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&gt; print(n = 20, width = Inf)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064F2-1614-554A-90E0-4929EB47B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t="6371" r="13221" b="6571"/>
          <a:stretch/>
        </p:blipFill>
        <p:spPr>
          <a:xfrm>
            <a:off x="692024" y="339801"/>
            <a:ext cx="749501" cy="84034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DB1673-F0C6-A44B-989B-953D7D0A5480}"/>
              </a:ext>
            </a:extLst>
          </p:cNvPr>
          <p:cNvSpPr txBox="1">
            <a:spLocks/>
          </p:cNvSpPr>
          <p:nvPr/>
        </p:nvSpPr>
        <p:spPr>
          <a:xfrm>
            <a:off x="692024" y="2571750"/>
            <a:ext cx="3879975" cy="21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dirty="0">
                <a:solidFill>
                  <a:srgbClr val="873989"/>
                </a:solidFill>
              </a:rPr>
              <a:t>Data.frames</a:t>
            </a:r>
          </a:p>
          <a:p>
            <a:pPr>
              <a:buNone/>
            </a:pPr>
            <a:endParaRPr lang="en-US" sz="1050" dirty="0"/>
          </a:p>
          <a:p>
            <a:pPr>
              <a:buFont typeface="Helvetica Neue"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iris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Sepal.Length Sepal.Width</a:t>
            </a:r>
          </a:p>
          <a:p>
            <a:pPr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5.1         3.5</a:t>
            </a:r>
          </a:p>
          <a:p>
            <a:pPr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4.9         3.0</a:t>
            </a:r>
          </a:p>
          <a:p>
            <a:pPr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4.7         3.2</a:t>
            </a:r>
          </a:p>
          <a:p>
            <a:pPr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4.6         3.1</a:t>
            </a:r>
          </a:p>
          <a:p>
            <a:pPr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5.0         3.6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B5060E3-07BF-6A4B-AD38-179EEF29CFFA}"/>
              </a:ext>
            </a:extLst>
          </p:cNvPr>
          <p:cNvSpPr txBox="1">
            <a:spLocks/>
          </p:cNvSpPr>
          <p:nvPr/>
        </p:nvSpPr>
        <p:spPr>
          <a:xfrm>
            <a:off x="4736386" y="2571750"/>
            <a:ext cx="3879975" cy="2149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873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Tibbles</a:t>
            </a:r>
          </a:p>
          <a:p>
            <a:endParaRPr lang="en-US" sz="1000" dirty="0"/>
          </a:p>
          <a:p>
            <a:pPr marL="234950" indent="-225425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as_tibble(iris)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tibble: 150 x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Sepal.Length Sepal.Width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&lt;dbl&gt;       &lt;dbl&gt;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5.1         3.5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4.9         3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4.7         3.2</a:t>
            </a:r>
          </a:p>
        </p:txBody>
      </p:sp>
    </p:spTree>
    <p:extLst>
      <p:ext uri="{BB962C8B-B14F-4D97-AF65-F5344CB8AC3E}">
        <p14:creationId xmlns:p14="http://schemas.microsoft.com/office/powerpoint/2010/main" val="2889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A530-1BE9-C646-99AC-6603C9F6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25" y="422500"/>
            <a:ext cx="3474720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Tibbles</a:t>
            </a:r>
            <a:r>
              <a:rPr lang="en-US" b="0" dirty="0">
                <a:solidFill>
                  <a:schemeClr val="tx1"/>
                </a:solidFill>
              </a:rPr>
              <a:t> - subsetting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A6F4-7FF0-E14C-9765-369E0234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335382"/>
            <a:ext cx="7924336" cy="1501704"/>
          </a:xfrm>
        </p:spPr>
        <p:txBody>
          <a:bodyPr/>
          <a:lstStyle/>
          <a:p>
            <a:pPr marL="233363" indent="-223838">
              <a:spcAft>
                <a:spcPts val="600"/>
              </a:spcAft>
            </a:pPr>
            <a:r>
              <a:rPr lang="en-US" dirty="0"/>
              <a:t>Base R simplifies a subset to the simplest data structure </a:t>
            </a: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Subsetting a column of a tibble returns another tibble</a:t>
            </a: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Some older functions will not work with tibbles</a:t>
            </a:r>
          </a:p>
          <a:p>
            <a:pPr marL="233363" indent="-223838">
              <a:spcAft>
                <a:spcPts val="600"/>
              </a:spcAft>
            </a:pPr>
            <a:r>
              <a:rPr lang="en-US" dirty="0"/>
              <a:t>When piping to subset a data frame, use the placeholder . prior to [ ] or $ </a:t>
            </a:r>
          </a:p>
          <a:p>
            <a:pPr marL="233363" indent="-223838"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064F2-1614-554A-90E0-4929EB47B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t="6371" r="13221" b="6571"/>
          <a:stretch/>
        </p:blipFill>
        <p:spPr>
          <a:xfrm>
            <a:off x="692024" y="339801"/>
            <a:ext cx="749501" cy="84034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DB1673-F0C6-A44B-989B-953D7D0A5480}"/>
              </a:ext>
            </a:extLst>
          </p:cNvPr>
          <p:cNvSpPr txBox="1">
            <a:spLocks/>
          </p:cNvSpPr>
          <p:nvPr/>
        </p:nvSpPr>
        <p:spPr>
          <a:xfrm>
            <a:off x="692024" y="2969110"/>
            <a:ext cx="3879975" cy="2001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dirty="0">
                <a:solidFill>
                  <a:srgbClr val="873989"/>
                </a:solidFill>
              </a:rPr>
              <a:t>Data.frames</a:t>
            </a:r>
          </a:p>
          <a:p>
            <a:pPr>
              <a:buNone/>
            </a:pPr>
            <a:endParaRPr lang="en-US" sz="1050" dirty="0"/>
          </a:p>
          <a:p>
            <a:pPr>
              <a:buFont typeface="Helvetica Neue"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seplen &lt;- iris[,1]</a:t>
            </a:r>
          </a:p>
          <a:p>
            <a:pPr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class(seplen)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“numeric”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B5060E3-07BF-6A4B-AD38-179EEF29CFFA}"/>
              </a:ext>
            </a:extLst>
          </p:cNvPr>
          <p:cNvSpPr txBox="1">
            <a:spLocks/>
          </p:cNvSpPr>
          <p:nvPr/>
        </p:nvSpPr>
        <p:spPr>
          <a:xfrm>
            <a:off x="4736386" y="2969110"/>
            <a:ext cx="3879975" cy="20015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873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Tibbles</a:t>
            </a:r>
          </a:p>
          <a:p>
            <a:endParaRPr lang="en-US" sz="1000" dirty="0"/>
          </a:p>
          <a:p>
            <a:pPr marL="234950" indent="-225425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irisTib &lt;- as_tibble(iris)</a:t>
            </a:r>
          </a:p>
          <a:p>
            <a:pPr marL="234950" indent="-225425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Seplen &lt;- irisTib[,1]</a:t>
            </a:r>
          </a:p>
          <a:p>
            <a:pPr marL="234950" indent="-225425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class(seplen)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“tbl_df” “tbl” “data.frame”</a:t>
            </a:r>
          </a:p>
        </p:txBody>
      </p:sp>
    </p:spTree>
    <p:extLst>
      <p:ext uri="{BB962C8B-B14F-4D97-AF65-F5344CB8AC3E}">
        <p14:creationId xmlns:p14="http://schemas.microsoft.com/office/powerpoint/2010/main" val="18575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04B2-642B-8749-A923-B4F2ED3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51" y="444688"/>
            <a:ext cx="2145355" cy="870404"/>
          </a:xfrm>
        </p:spPr>
        <p:txBody>
          <a:bodyPr/>
          <a:lstStyle/>
          <a:p>
            <a:r>
              <a:rPr lang="en-US" dirty="0"/>
              <a:t>Tidyverse Workflow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A32EF-60D9-4340-8BEE-65B1DFCF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698" y="694272"/>
            <a:ext cx="5258964" cy="38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65E8-94B5-844B-BDDF-F489F344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4364069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 </a:t>
            </a:r>
            <a:r>
              <a:rPr lang="en-US" dirty="0"/>
              <a:t>- dplyr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CDA7-6C65-374A-8C0E-01D3F4C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279900"/>
            <a:ext cx="6112488" cy="3454925"/>
          </a:xfrm>
        </p:spPr>
        <p:txBody>
          <a:bodyPr/>
          <a:lstStyle/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select()</a:t>
            </a:r>
            <a:r>
              <a:rPr lang="en-US" b="1" dirty="0"/>
              <a:t>:</a:t>
            </a:r>
            <a:r>
              <a:rPr lang="en-US" dirty="0"/>
              <a:t> select columns from dataset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filter()</a:t>
            </a:r>
            <a:r>
              <a:rPr lang="en-US" b="1" dirty="0"/>
              <a:t>:</a:t>
            </a:r>
            <a:r>
              <a:rPr lang="en-US" dirty="0"/>
              <a:t> filter out certain rows that meet criteria(s)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group_by()</a:t>
            </a:r>
            <a:r>
              <a:rPr lang="en-US" b="1" dirty="0"/>
              <a:t>:</a:t>
            </a:r>
            <a:r>
              <a:rPr lang="en-US" dirty="0"/>
              <a:t> group different observations together without changing original dataset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summarise()</a:t>
            </a:r>
            <a:r>
              <a:rPr lang="en-US" b="1" dirty="0"/>
              <a:t>:</a:t>
            </a:r>
            <a:r>
              <a:rPr lang="en-US" dirty="0"/>
              <a:t> summarize any of above functions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arrange()</a:t>
            </a:r>
            <a:r>
              <a:rPr lang="en-US" b="1" dirty="0"/>
              <a:t>:</a:t>
            </a:r>
            <a:r>
              <a:rPr lang="en-US" dirty="0"/>
              <a:t> arrange cols in ascend-/descending order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_join()</a:t>
            </a:r>
            <a:r>
              <a:rPr lang="en-US" b="1" dirty="0"/>
              <a:t>:</a:t>
            </a:r>
            <a:r>
              <a:rPr lang="en-US" dirty="0"/>
              <a:t> perform left, right, full, and inner joins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rename()</a:t>
            </a:r>
            <a:r>
              <a:rPr lang="en-US" b="1" dirty="0"/>
              <a:t>:</a:t>
            </a:r>
            <a:r>
              <a:rPr lang="en-US" dirty="0"/>
              <a:t> easily change col name</a:t>
            </a:r>
            <a:endParaRPr lang="en-US" b="1" dirty="0">
              <a:latin typeface="Courier" pitchFamily="2" charset="0"/>
            </a:endParaRP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mutate()</a:t>
            </a:r>
            <a:r>
              <a:rPr lang="en-US" b="1" dirty="0"/>
              <a:t>:</a:t>
            </a:r>
            <a:r>
              <a:rPr lang="en-US" dirty="0"/>
              <a:t> create new cols, but keep existing variables</a:t>
            </a:r>
          </a:p>
          <a:p>
            <a:pPr marL="234950" indent="-225425">
              <a:spcAft>
                <a:spcPts val="6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23A00-0B11-4543-9984-8D1A1A79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513" y="1344702"/>
            <a:ext cx="1784910" cy="20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7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D81-042D-6F49-8FC9-683E52F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3987551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tidyr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5CD5-BA42-374A-A8ED-676B587C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279900"/>
            <a:ext cx="5902413" cy="3454925"/>
          </a:xfrm>
        </p:spPr>
        <p:txBody>
          <a:bodyPr/>
          <a:lstStyle/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gather()</a:t>
            </a:r>
            <a:r>
              <a:rPr lang="en-US" b="1" dirty="0"/>
              <a:t>: </a:t>
            </a:r>
            <a:r>
              <a:rPr lang="en-US" dirty="0"/>
              <a:t>“gathers” multiple cols and convert into key-value pairs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spread()</a:t>
            </a:r>
            <a:r>
              <a:rPr lang="en-US" b="1" dirty="0"/>
              <a:t>: </a:t>
            </a:r>
            <a:r>
              <a:rPr lang="en-US" dirty="0"/>
              <a:t>take two cols and “spread” into multiple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separate()</a:t>
            </a:r>
            <a:r>
              <a:rPr lang="en-US" b="1" dirty="0"/>
              <a:t>:</a:t>
            </a:r>
            <a:r>
              <a:rPr lang="en-US" dirty="0"/>
              <a:t> helps separate single col into many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unite()</a:t>
            </a:r>
            <a:r>
              <a:rPr lang="en-US" b="1" dirty="0"/>
              <a:t>: </a:t>
            </a:r>
            <a:r>
              <a:rPr lang="en-US" dirty="0"/>
              <a:t>helps combine two or more cols into one</a:t>
            </a:r>
          </a:p>
          <a:p>
            <a:pPr marL="234950" indent="-225425"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68500-7F91-D444-BE87-841ECEB1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2" y="1279900"/>
            <a:ext cx="1966859" cy="22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2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79F8-6021-B34B-8DB0-03C296D7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4234977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stringr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9EB6-D1F8-2F4E-87DB-C16EA3B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279900"/>
            <a:ext cx="5820797" cy="3454925"/>
          </a:xfrm>
        </p:spPr>
        <p:txBody>
          <a:bodyPr/>
          <a:lstStyle/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str_sub()</a:t>
            </a:r>
            <a:r>
              <a:rPr lang="en-US" dirty="0"/>
              <a:t>: extract substrings from a char vector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str_trim()</a:t>
            </a:r>
            <a:r>
              <a:rPr lang="en-US" b="1" dirty="0"/>
              <a:t>: </a:t>
            </a:r>
            <a:r>
              <a:rPr lang="en-US" dirty="0"/>
              <a:t>trim white space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str_length()</a:t>
            </a:r>
            <a:r>
              <a:rPr lang="en-US" b="1" dirty="0"/>
              <a:t>: </a:t>
            </a:r>
            <a:r>
              <a:rPr lang="en-US" dirty="0"/>
              <a:t>check length of the string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str_to_upper</a:t>
            </a:r>
            <a:r>
              <a:rPr lang="en-US" b="1" dirty="0"/>
              <a:t>: </a:t>
            </a:r>
            <a:r>
              <a:rPr lang="en-US" dirty="0"/>
              <a:t>converts the string into upper case</a:t>
            </a:r>
          </a:p>
          <a:p>
            <a:pPr marL="234950" indent="-225425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str_to_lower</a:t>
            </a:r>
            <a:r>
              <a:rPr lang="en-US" b="1" dirty="0"/>
              <a:t>: </a:t>
            </a:r>
            <a:r>
              <a:rPr lang="en-US" dirty="0"/>
              <a:t>converts the string into lower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CE5E2-5DFA-DE46-BCB0-AD410B5A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91" y="1376976"/>
            <a:ext cx="1796526" cy="20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189-AF38-524E-AC7B-FB2192F3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4299523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forcats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422D-60F8-AD4A-8812-EEF8704F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279900"/>
            <a:ext cx="5971500" cy="3454925"/>
          </a:xfrm>
        </p:spPr>
        <p:txBody>
          <a:bodyPr/>
          <a:lstStyle/>
          <a:p>
            <a:pPr marL="233363" indent="-223838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fct_reorder()</a:t>
            </a:r>
            <a:r>
              <a:rPr lang="en-US" b="1" dirty="0"/>
              <a:t>:</a:t>
            </a:r>
            <a:r>
              <a:rPr lang="en-US" dirty="0"/>
              <a:t> reorder a factor by another variable</a:t>
            </a:r>
          </a:p>
          <a:p>
            <a:pPr marL="233363" indent="-223838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fct_infreq()</a:t>
            </a:r>
            <a:r>
              <a:rPr lang="en-US" b="1" dirty="0"/>
              <a:t>:</a:t>
            </a:r>
            <a:r>
              <a:rPr lang="en-US" dirty="0"/>
              <a:t> reorder by the frequency of values</a:t>
            </a:r>
          </a:p>
          <a:p>
            <a:pPr marL="233363" indent="-223838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fct_relevel()</a:t>
            </a:r>
            <a:r>
              <a:rPr lang="en-US" b="1" dirty="0"/>
              <a:t>:</a:t>
            </a:r>
            <a:r>
              <a:rPr lang="en-US" dirty="0"/>
              <a:t> change order of a factor by hand</a:t>
            </a:r>
          </a:p>
          <a:p>
            <a:pPr marL="233363" indent="-223838">
              <a:spcAft>
                <a:spcPts val="600"/>
              </a:spcAft>
            </a:pPr>
            <a:r>
              <a:rPr lang="en-US" b="1" dirty="0">
                <a:latin typeface="Courier" pitchFamily="2" charset="0"/>
              </a:rPr>
              <a:t>fct_lump()</a:t>
            </a:r>
            <a:r>
              <a:rPr lang="en-US" b="1" dirty="0"/>
              <a:t>:</a:t>
            </a:r>
            <a:r>
              <a:rPr lang="en-US" dirty="0"/>
              <a:t> collapse least/ most frequent values of a factor into “other”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5F3C2-9791-A34C-AD6F-F2781E66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69" y="1344449"/>
            <a:ext cx="1825178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3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79F8-6021-B34B-8DB0-03C296D7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4460888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lubridate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9EB6-D1F8-2F4E-87DB-C16EA3B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3" y="1279900"/>
            <a:ext cx="7759951" cy="3454925"/>
          </a:xfrm>
        </p:spPr>
        <p:txBody>
          <a:bodyPr/>
          <a:lstStyle/>
          <a:p>
            <a:pPr marL="234950" indent="-225425">
              <a:spcAft>
                <a:spcPts val="600"/>
              </a:spcAft>
            </a:pPr>
            <a:r>
              <a:rPr lang="en-US" dirty="0"/>
              <a:t>Types of date/time data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b="1" dirty="0"/>
              <a:t>date &lt;date&gt;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b="1" dirty="0"/>
              <a:t>time &lt;time&gt;</a:t>
            </a:r>
            <a:endParaRPr lang="en-US" dirty="0"/>
          </a:p>
          <a:p>
            <a:pPr marL="458788" lvl="1" indent="-225425">
              <a:spcAft>
                <a:spcPts val="1200"/>
              </a:spcAft>
            </a:pPr>
            <a:r>
              <a:rPr lang="en-US" b="1" dirty="0"/>
              <a:t>date-time &lt;dttm&gt;:</a:t>
            </a:r>
            <a:r>
              <a:rPr lang="en-US" dirty="0"/>
              <a:t> date + time (aka POSIXct)</a:t>
            </a:r>
          </a:p>
          <a:p>
            <a:pPr marL="458788" lvl="1" indent="-225425"/>
            <a:endParaRPr lang="en-US" dirty="0"/>
          </a:p>
          <a:p>
            <a:pPr marL="234950" indent="-225425">
              <a:spcAft>
                <a:spcPts val="600"/>
              </a:spcAft>
            </a:pPr>
            <a:r>
              <a:rPr lang="en-US" dirty="0"/>
              <a:t>Time span classes</a:t>
            </a:r>
          </a:p>
          <a:p>
            <a:pPr marL="458788" lvl="1" indent="-225425">
              <a:spcAft>
                <a:spcPts val="600"/>
              </a:spcAft>
            </a:pPr>
            <a:r>
              <a:rPr lang="en-US" b="1" dirty="0"/>
              <a:t>duration: </a:t>
            </a:r>
            <a:r>
              <a:rPr lang="en-US" dirty="0"/>
              <a:t>exact amount of time between two points</a:t>
            </a:r>
            <a:endParaRPr lang="en-US" b="1" dirty="0"/>
          </a:p>
          <a:p>
            <a:pPr marL="458788" lvl="1" indent="-225425">
              <a:spcAft>
                <a:spcPts val="600"/>
              </a:spcAft>
            </a:pPr>
            <a:r>
              <a:rPr lang="en-US" b="1" dirty="0"/>
              <a:t>period:</a:t>
            </a:r>
            <a:r>
              <a:rPr lang="en-US" dirty="0"/>
              <a:t> tracks clock times despite leap years/seconds and DST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b="1" dirty="0"/>
              <a:t>interval:</a:t>
            </a:r>
            <a:r>
              <a:rPr lang="en-US" dirty="0"/>
              <a:t> protean summary of time information between two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BE411-ED5F-E448-B2F7-6048946A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50" y="1365963"/>
            <a:ext cx="176625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is R-Ladies?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749" y="1135800"/>
            <a:ext cx="2343300" cy="219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764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79F8-6021-B34B-8DB0-03C296D7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4471646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lubridate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9EB6-D1F8-2F4E-87DB-C16EA3B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279900"/>
            <a:ext cx="6633934" cy="3454925"/>
          </a:xfrm>
        </p:spPr>
        <p:txBody>
          <a:bodyPr/>
          <a:lstStyle/>
          <a:p>
            <a:pPr marL="234950" indent="-225425">
              <a:spcAft>
                <a:spcPts val="1200"/>
              </a:spcAft>
            </a:pPr>
            <a:r>
              <a:rPr lang="en-US" dirty="0"/>
              <a:t>Parsing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dirty="0"/>
              <a:t>Date-times</a:t>
            </a:r>
            <a:br>
              <a:rPr lang="en-US" dirty="0"/>
            </a:br>
            <a:r>
              <a:rPr lang="en-US" sz="1600" dirty="0">
                <a:latin typeface="Courier" pitchFamily="2" charset="0"/>
              </a:rPr>
              <a:t>ymd()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dmy()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myd()</a:t>
            </a:r>
            <a:r>
              <a:rPr lang="en-US" dirty="0"/>
              <a:t>, …</a:t>
            </a:r>
          </a:p>
          <a:p>
            <a:pPr marL="458788" lvl="1" indent="-225425">
              <a:spcAft>
                <a:spcPts val="1200"/>
              </a:spcAft>
            </a:pPr>
            <a:r>
              <a:rPr lang="en-US" dirty="0"/>
              <a:t>Get and set components</a:t>
            </a:r>
            <a:br>
              <a:rPr lang="en-US" dirty="0"/>
            </a:br>
            <a:r>
              <a:rPr lang="en-US" sz="1600" dirty="0">
                <a:latin typeface="Courier" pitchFamily="2" charset="0"/>
              </a:rPr>
              <a:t>year()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month()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mday()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hour()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minute()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second()</a:t>
            </a:r>
            <a:endParaRPr lang="en-US" dirty="0">
              <a:latin typeface="Courier" pitchFamily="2" charset="0"/>
            </a:endParaRPr>
          </a:p>
          <a:p>
            <a:pPr marL="458788" lvl="1" indent="-225425">
              <a:spcAft>
                <a:spcPts val="600"/>
              </a:spcAft>
            </a:pPr>
            <a:r>
              <a:rPr lang="en-US" dirty="0"/>
              <a:t>Helper functions for time zones</a:t>
            </a:r>
            <a:br>
              <a:rPr lang="en-US" dirty="0"/>
            </a:br>
            <a:r>
              <a:rPr lang="en-US" sz="1600" dirty="0">
                <a:latin typeface="Courier" pitchFamily="2" charset="0"/>
              </a:rPr>
              <a:t>with_tz()</a:t>
            </a:r>
            <a:r>
              <a:rPr lang="en-US" dirty="0"/>
              <a:t>, </a:t>
            </a:r>
            <a:r>
              <a:rPr lang="en-US" sz="1600" dirty="0">
                <a:latin typeface="Courier" pitchFamily="2" charset="0"/>
              </a:rPr>
              <a:t>force_tz()</a:t>
            </a:r>
            <a:endParaRPr lang="en-US" dirty="0">
              <a:latin typeface="Courier" pitchFamily="2" charset="0"/>
            </a:endParaRPr>
          </a:p>
          <a:p>
            <a:pPr marL="234950" lvl="1" indent="-225425"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BE411-ED5F-E448-B2F7-6048946A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50" y="1365963"/>
            <a:ext cx="176625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43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8F6-7409-274B-8454-A931BE64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4019824" cy="857400"/>
          </a:xfrm>
        </p:spPr>
        <p:txBody>
          <a:bodyPr/>
          <a:lstStyle/>
          <a:p>
            <a:r>
              <a:rPr lang="en-US" dirty="0">
                <a:solidFill>
                  <a:srgbClr val="873989"/>
                </a:solidFill>
              </a:rPr>
              <a:t>Data Wrangling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purrr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9F15-8EFC-834E-A555-2A5A35BFF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887DD-EA6C-E44A-B501-20FFDFF2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95" y="1344449"/>
            <a:ext cx="1837552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51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What’s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54C91-394E-1544-B549-F0A976C5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59" y="1509053"/>
            <a:ext cx="1683347" cy="1730344"/>
          </a:xfrm>
          <a:prstGeom prst="rect">
            <a:avLst/>
          </a:prstGeom>
        </p:spPr>
      </p:pic>
      <p:pic>
        <p:nvPicPr>
          <p:cNvPr id="5" name="Shape 158">
            <a:extLst>
              <a:ext uri="{FF2B5EF4-FFF2-40B4-BE49-F238E27FC236}">
                <a16:creationId xmlns:a16="http://schemas.microsoft.com/office/drawing/2014/main" id="{D8887466-760D-A449-904A-43281B7E7C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525" y="1214425"/>
            <a:ext cx="2304905" cy="246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712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Get involved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175" y="1947150"/>
            <a:ext cx="9130500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18375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11100" y="18375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66550" y="18375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8067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Meetup page and attend events</a:t>
            </a:r>
          </a:p>
          <a:p>
            <a:pPr marL="457200" lvl="0" indent="-34290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 on Twitter @RLadiesCville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1562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GitHub page</a:t>
            </a:r>
          </a:p>
          <a:p>
            <a:pPr marL="457200" lvl="0" indent="-34290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154600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 a workshop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a talk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your company to sponsor us</a:t>
            </a:r>
          </a:p>
          <a:p>
            <a:pPr marL="457200" lvl="0" indent="-34290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a co-organizer!</a:t>
            </a:r>
          </a:p>
        </p:txBody>
      </p:sp>
    </p:spTree>
    <p:extLst>
      <p:ext uri="{BB962C8B-B14F-4D97-AF65-F5344CB8AC3E}">
        <p14:creationId xmlns:p14="http://schemas.microsoft.com/office/powerpoint/2010/main" val="16478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94000" y="1131300"/>
            <a:ext cx="3862500" cy="321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rgbClr val="88398A"/>
                </a:solidFill>
              </a:rPr>
              <a:t>Worldwide </a:t>
            </a:r>
            <a:r>
              <a:rPr lang="en" sz="2100" dirty="0"/>
              <a:t>organization</a:t>
            </a:r>
          </a:p>
          <a:p>
            <a:pPr lvl="0">
              <a:spcBef>
                <a:spcPts val="0"/>
              </a:spcBef>
              <a:buNone/>
            </a:pPr>
            <a:r>
              <a:rPr lang="en" sz="2100" dirty="0"/>
              <a:t>...that promotes </a:t>
            </a:r>
            <a:r>
              <a:rPr lang="en" sz="2100" b="1" dirty="0">
                <a:solidFill>
                  <a:srgbClr val="88398A"/>
                </a:solidFill>
              </a:rPr>
              <a:t>gender diversity</a:t>
            </a:r>
            <a:r>
              <a:rPr lang="en" sz="2100" dirty="0"/>
              <a:t> in the </a:t>
            </a:r>
            <a:r>
              <a:rPr lang="en" sz="2100" b="1" dirty="0">
                <a:solidFill>
                  <a:srgbClr val="88398A"/>
                </a:solidFill>
              </a:rPr>
              <a:t>R community</a:t>
            </a:r>
          </a:p>
          <a:p>
            <a:pPr lvl="0">
              <a:spcBef>
                <a:spcPts val="0"/>
              </a:spcBef>
              <a:buNone/>
            </a:pPr>
            <a:r>
              <a:rPr lang="en" sz="2100" dirty="0"/>
              <a:t>...via </a:t>
            </a:r>
            <a:r>
              <a:rPr lang="en" sz="2100" b="1" dirty="0">
                <a:solidFill>
                  <a:srgbClr val="88398A"/>
                </a:solidFill>
              </a:rPr>
              <a:t>meetups </a:t>
            </a:r>
            <a:r>
              <a:rPr lang="en" sz="2100" dirty="0"/>
              <a:t>and </a:t>
            </a:r>
            <a:r>
              <a:rPr lang="en" sz="2100" b="1" dirty="0">
                <a:solidFill>
                  <a:srgbClr val="88398A"/>
                </a:solidFill>
              </a:rPr>
              <a:t>mentorship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/>
              <a:t>...in a </a:t>
            </a:r>
            <a:r>
              <a:rPr lang="en" sz="2100" b="1" dirty="0">
                <a:solidFill>
                  <a:srgbClr val="88398A"/>
                </a:solidFill>
              </a:rPr>
              <a:t>friendly</a:t>
            </a:r>
            <a:r>
              <a:rPr lang="en" sz="2100" dirty="0"/>
              <a:t> and </a:t>
            </a:r>
            <a:r>
              <a:rPr lang="en" sz="2100" b="1" dirty="0">
                <a:solidFill>
                  <a:srgbClr val="88398A"/>
                </a:solidFill>
              </a:rPr>
              <a:t>safe</a:t>
            </a:r>
            <a:r>
              <a:rPr lang="en" sz="2100" dirty="0"/>
              <a:t> environment</a:t>
            </a:r>
          </a:p>
        </p:txBody>
      </p:sp>
      <p:pic>
        <p:nvPicPr>
          <p:cNvPr id="101" name="Shape 101" descr="meetup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793200"/>
            <a:ext cx="3557099" cy="355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26903" y="584462"/>
            <a:ext cx="4685121" cy="37658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 b="1" dirty="0">
                <a:solidFill>
                  <a:srgbClr val="88398A"/>
                </a:solidFill>
              </a:rPr>
              <a:t>Charlottesville</a:t>
            </a:r>
          </a:p>
          <a:p>
            <a:pPr lvl="0">
              <a:spcAft>
                <a:spcPts val="6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 Connect with us on:</a:t>
            </a:r>
          </a:p>
          <a:p>
            <a:pPr marL="457200" lvl="0" indent="-342900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</a:rPr>
              <a:t>Website:</a:t>
            </a:r>
            <a:r>
              <a:rPr lang="en" sz="1600" dirty="0">
                <a:solidFill>
                  <a:srgbClr val="D3D3D3"/>
                </a:solidFill>
              </a:rPr>
              <a:t> </a:t>
            </a:r>
            <a:r>
              <a:rPr lang="en" sz="1600" u="sng" dirty="0">
                <a:solidFill>
                  <a:srgbClr val="87398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rladies.org</a:t>
            </a:r>
            <a:endParaRPr lang="en" sz="1600" u="sng" dirty="0">
              <a:solidFill>
                <a:srgbClr val="873989"/>
              </a:solidFill>
            </a:endParaRPr>
          </a:p>
          <a:p>
            <a:pPr marL="457200" lvl="0" indent="-342900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</a:rPr>
              <a:t>Twitter: </a:t>
            </a:r>
            <a:r>
              <a:rPr lang="en" sz="1600" u="sng" dirty="0">
                <a:solidFill>
                  <a:srgbClr val="87398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@RLadiesCville</a:t>
            </a:r>
          </a:p>
          <a:p>
            <a:pPr marL="457200" lvl="0" indent="-342900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</a:rPr>
              <a:t>Meetup:</a:t>
            </a:r>
            <a:r>
              <a:rPr lang="en" sz="1600" dirty="0">
                <a:solidFill>
                  <a:srgbClr val="D3D3D3"/>
                </a:solidFill>
              </a:rPr>
              <a:t> </a:t>
            </a:r>
            <a:r>
              <a:rPr lang="en" sz="1600" u="sng" dirty="0">
                <a:solidFill>
                  <a:srgbClr val="87398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www.meetup.com/rladies-charlottesville/</a:t>
            </a:r>
          </a:p>
          <a:p>
            <a:pPr marL="457200" lvl="0" indent="-342900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</a:rPr>
              <a:t>GitHub: </a:t>
            </a:r>
            <a:r>
              <a:rPr lang="en" sz="1600" dirty="0">
                <a:solidFill>
                  <a:srgbClr val="D3D3D3"/>
                </a:solidFill>
              </a:rPr>
              <a:t> </a:t>
            </a:r>
            <a:r>
              <a:rPr lang="en" sz="1600" u="sng" dirty="0">
                <a:solidFill>
                  <a:srgbClr val="87398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github.com/rladies-</a:t>
            </a:r>
            <a:r>
              <a:rPr lang="en-US" sz="1600" u="sng" dirty="0">
                <a:solidFill>
                  <a:srgbClr val="87398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" sz="1600" u="sng" dirty="0">
                <a:solidFill>
                  <a:srgbClr val="87398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harlottesville</a:t>
            </a:r>
            <a:endParaRPr lang="en" sz="1600" u="sng" dirty="0">
              <a:solidFill>
                <a:srgbClr val="873989"/>
              </a:solidFill>
            </a:endParaRPr>
          </a:p>
          <a:p>
            <a:pPr marL="457200" lvl="0" indent="-342900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</a:rPr>
              <a:t>Email: </a:t>
            </a:r>
            <a:r>
              <a:rPr lang="en" sz="1600" u="sng" dirty="0">
                <a:solidFill>
                  <a:srgbClr val="87398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charlottesville@rladies.org</a:t>
            </a:r>
            <a:endParaRPr lang="en" sz="1600" dirty="0">
              <a:solidFill>
                <a:srgbClr val="873989"/>
              </a:solidFill>
            </a:endParaRPr>
          </a:p>
        </p:txBody>
      </p:sp>
      <p:pic>
        <p:nvPicPr>
          <p:cNvPr id="101" name="Shape 101" descr="meetup_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775" y="793200"/>
            <a:ext cx="3557099" cy="355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7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 to R</a:t>
            </a:r>
            <a:r>
              <a:rPr lang="en-US" dirty="0"/>
              <a:t>M</a:t>
            </a:r>
            <a:r>
              <a:rPr lang="en" dirty="0"/>
              <a:t>arkdown &amp; the tidyverse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54C91-394E-1544-B549-F0A976C5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59" y="1509053"/>
            <a:ext cx="1683347" cy="17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Tutorial Outline: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902550" y="1895199"/>
            <a:ext cx="7632000" cy="285590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" dirty="0"/>
              <a:t>Why this tutorial?</a:t>
            </a:r>
          </a:p>
          <a:p>
            <a:pPr marL="457200" lvl="0" indent="-342900">
              <a:lnSpc>
                <a:spcPct val="115000"/>
              </a:lnSpc>
              <a:buFont typeface="Wingdings" pitchFamily="2" charset="2"/>
              <a:buChar char="§"/>
            </a:pPr>
            <a:r>
              <a:rPr lang="en" dirty="0"/>
              <a:t>Intro to RMarkdown</a:t>
            </a:r>
            <a:endParaRPr lang="en-US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Tidy data and the </a:t>
            </a:r>
            <a:r>
              <a:rPr lang="en" dirty="0"/>
              <a:t>tidyverse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" dirty="0"/>
              <a:t>Data wrangling with the tidyverse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525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832E-C5FC-AC40-B612-DBDB1315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31" y="486110"/>
            <a:ext cx="3795134" cy="522558"/>
          </a:xfrm>
        </p:spPr>
        <p:txBody>
          <a:bodyPr/>
          <a:lstStyle/>
          <a:p>
            <a:r>
              <a:rPr lang="en-US" dirty="0"/>
              <a:t>SYS 6018 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9A29-E299-BE45-88F7-1BE1BCA5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8432" y="1208598"/>
            <a:ext cx="5136542" cy="352622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873989"/>
                </a:solidFill>
              </a:rPr>
              <a:t>R for Data Science </a:t>
            </a:r>
            <a:r>
              <a:rPr lang="en-US" dirty="0"/>
              <a:t>book (</a:t>
            </a:r>
            <a:r>
              <a:rPr lang="en-US" dirty="0">
                <a:hlinkClick r:id="rId2"/>
              </a:rPr>
              <a:t>https://r4ds.had.co.nz/</a:t>
            </a:r>
            <a:r>
              <a:rPr lang="en-US" dirty="0"/>
              <a:t>) </a:t>
            </a:r>
            <a:r>
              <a:rPr lang="en-US" b="1" dirty="0">
                <a:solidFill>
                  <a:srgbClr val="873989"/>
                </a:solidFill>
              </a:rPr>
              <a:t>chapters 1-21</a:t>
            </a:r>
            <a:r>
              <a:rPr lang="en-US" dirty="0"/>
              <a:t>. The “</a:t>
            </a:r>
            <a:r>
              <a:rPr lang="en-US" b="1" dirty="0">
                <a:solidFill>
                  <a:srgbClr val="873989"/>
                </a:solidFill>
              </a:rPr>
              <a:t>tidyverse</a:t>
            </a:r>
            <a:r>
              <a:rPr lang="en-US" dirty="0"/>
              <a:t>” is the style of R that we will use in class. It can be quite different than the “traditional” R, so it’s worth reviewing.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>
                <a:solidFill>
                  <a:srgbClr val="873989"/>
                </a:solidFill>
              </a:rPr>
              <a:t>RMarkdown to create pdf documents</a:t>
            </a:r>
            <a:r>
              <a:rPr lang="en-US" dirty="0"/>
              <a:t> (this will be the format for HW submission). An introduction is provided in Chapter 27 of the R4DS book (</a:t>
            </a:r>
            <a:r>
              <a:rPr lang="en-US" dirty="0">
                <a:hlinkClick r:id="rId3"/>
              </a:rPr>
              <a:t>https://r4ds.had.co.nz/r-markdown.html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A6186-B224-2D45-A5A1-32B68685612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428" r="901" b="721"/>
          <a:stretch/>
        </p:blipFill>
        <p:spPr>
          <a:xfrm>
            <a:off x="53381" y="102741"/>
            <a:ext cx="3367913" cy="50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6764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1799</Words>
  <Application>Microsoft Macintosh PowerPoint</Application>
  <PresentationFormat>On-screen Show (16:9)</PresentationFormat>
  <Paragraphs>466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Courier</vt:lpstr>
      <vt:lpstr>Calibri</vt:lpstr>
      <vt:lpstr>Arial</vt:lpstr>
      <vt:lpstr>Wingdings</vt:lpstr>
      <vt:lpstr>Courier New</vt:lpstr>
      <vt:lpstr>Titillium Web</vt:lpstr>
      <vt:lpstr>Helvetica Neue</vt:lpstr>
      <vt:lpstr>R-Ladies Template</vt:lpstr>
      <vt:lpstr>R for DSI</vt:lpstr>
      <vt:lpstr>Welcome!</vt:lpstr>
      <vt:lpstr>Agenda for today:</vt:lpstr>
      <vt:lpstr>1. What is R-Ladies?</vt:lpstr>
      <vt:lpstr>PowerPoint Presentation</vt:lpstr>
      <vt:lpstr>PowerPoint Presentation</vt:lpstr>
      <vt:lpstr>2. Intro to RMarkdown &amp; the tidyverse</vt:lpstr>
      <vt:lpstr>Tutorial Outline:</vt:lpstr>
      <vt:lpstr>SYS 6018 Data Mining</vt:lpstr>
      <vt:lpstr>R4DS https://r4ds.had.co.nz</vt:lpstr>
      <vt:lpstr>Intro to RMarkdown</vt:lpstr>
      <vt:lpstr>RMarkdown</vt:lpstr>
      <vt:lpstr>RMarkdown</vt:lpstr>
      <vt:lpstr>RMarkdown</vt:lpstr>
      <vt:lpstr>RMarkdown – Code Chunks</vt:lpstr>
      <vt:lpstr>RMarkdown – Inline Code</vt:lpstr>
      <vt:lpstr>RMarkdown – Code Languages</vt:lpstr>
      <vt:lpstr>RMarkdown – Pandoc Markdown</vt:lpstr>
      <vt:lpstr>RMarkdown – Output Formats</vt:lpstr>
      <vt:lpstr>RMarkdown – PDF Format</vt:lpstr>
      <vt:lpstr>RMarkdown – PDF Format</vt:lpstr>
      <vt:lpstr>RMarkdown – PDF Format</vt:lpstr>
      <vt:lpstr>What is tidy data?</vt:lpstr>
      <vt:lpstr>Tidy data</vt:lpstr>
      <vt:lpstr>Tidy data</vt:lpstr>
      <vt:lpstr>tidyverse</vt:lpstr>
      <vt:lpstr>PowerPoint Presentation</vt:lpstr>
      <vt:lpstr>Tidyverse basics</vt:lpstr>
      <vt:lpstr>1. Pipes</vt:lpstr>
      <vt:lpstr>Pipes</vt:lpstr>
      <vt:lpstr>2. Tibbles</vt:lpstr>
      <vt:lpstr>Tibbles - printing</vt:lpstr>
      <vt:lpstr>Tibbles - subsetting</vt:lpstr>
      <vt:lpstr>Tidyverse Workflow</vt:lpstr>
      <vt:lpstr>Data Wrangling - dplyr</vt:lpstr>
      <vt:lpstr>Data Wrangling - tidyr</vt:lpstr>
      <vt:lpstr>Data Wrangling - stringr</vt:lpstr>
      <vt:lpstr>Data Wrangling - forcats</vt:lpstr>
      <vt:lpstr>Data Wrangling - lubridate</vt:lpstr>
      <vt:lpstr>Data Wrangling - lubridate</vt:lpstr>
      <vt:lpstr>Data Wrangling - purrr</vt:lpstr>
      <vt:lpstr>4. What’s next?</vt:lpstr>
      <vt:lpstr>Get involved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70</cp:revision>
  <dcterms:modified xsi:type="dcterms:W3CDTF">2019-08-26T04:24:56Z</dcterms:modified>
</cp:coreProperties>
</file>