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Titillium Web"/>
      <p:regular r:id="rId50"/>
      <p:bold r:id="rId51"/>
      <p:italic r:id="rId52"/>
      <p:boldItalic r:id="rId53"/>
    </p:embeddedFont>
    <p:embeddedFont>
      <p:font typeface="Helvetica Neue"/>
      <p:regular r:id="rId54"/>
      <p:bold r:id="rId55"/>
      <p:italic r:id="rId56"/>
      <p:boldItalic r:id="rId57"/>
    </p:embeddedFont>
    <p:embeddedFont>
      <p:font typeface="Source Sans Pr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C6E3B4-382A-4F8C-A3EB-220844980FAE}">
  <a:tblStyle styleId="{56C6E3B4-382A-4F8C-A3EB-220844980FA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fill>
          <a:solidFill>
            <a:srgbClr val="CDD7E6"/>
          </a:solidFill>
        </a:fill>
      </a:tcStyle>
    </a:band1H>
    <a:band2H>
      <a:tcTxStyle/>
    </a:band2H>
    <a:band1V>
      <a:tcTxStyle/>
      <a:tcStyle>
        <a:fill>
          <a:solidFill>
            <a:srgbClr val="CDD7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itilliumWeb-bold.fntdata"/><Relationship Id="rId50" Type="http://schemas.openxmlformats.org/officeDocument/2006/relationships/font" Target="fonts/TitilliumWeb-regular.fntdata"/><Relationship Id="rId53" Type="http://schemas.openxmlformats.org/officeDocument/2006/relationships/font" Target="fonts/TitilliumWeb-boldItalic.fntdata"/><Relationship Id="rId52" Type="http://schemas.openxmlformats.org/officeDocument/2006/relationships/font" Target="fonts/TitilliumWeb-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59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58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ookdown.org/yihui/rmarkdown/html-document.html" TargetMode="External"/><Relationship Id="rId3" Type="http://schemas.openxmlformats.org/officeDocument/2006/relationships/hyperlink" Target="https://bookdown.org/yihui/rmarkdown/pdf-document.html" TargetMode="External"/><Relationship Id="rId4" Type="http://schemas.openxmlformats.org/officeDocument/2006/relationships/hyperlink" Target="https://bookdown.org/yihui/rmarkdown/word-document.html" TargetMode="External"/><Relationship Id="rId11" Type="http://schemas.openxmlformats.org/officeDocument/2006/relationships/hyperlink" Target="https://rmarkdown.rstudio.com/formats.html" TargetMode="External"/><Relationship Id="rId10" Type="http://schemas.openxmlformats.org/officeDocument/2006/relationships/hyperlink" Target="https://bookdown.org/yihui/rmarkdown/r-package-vignette.html" TargetMode="External"/><Relationship Id="rId9" Type="http://schemas.openxmlformats.org/officeDocument/2006/relationships/hyperlink" Target="https://rmarkdown.rstudio.com/flexdashboard/index.html" TargetMode="External"/><Relationship Id="rId5" Type="http://schemas.openxmlformats.org/officeDocument/2006/relationships/hyperlink" Target="https://bookdown.org/yihui/rmarkdown/ioslides-presentation.html" TargetMode="External"/><Relationship Id="rId6" Type="http://schemas.openxmlformats.org/officeDocument/2006/relationships/hyperlink" Target="https://bookdown.org/yihui/rmarkdown/notebook.html" TargetMode="External"/><Relationship Id="rId7" Type="http://schemas.openxmlformats.org/officeDocument/2006/relationships/hyperlink" Target="https://bookdown.org/yihui/rmarkdown/tufte-handouts.html" TargetMode="External"/><Relationship Id="rId8" Type="http://schemas.openxmlformats.org/officeDocument/2006/relationships/hyperlink" Target="https://bookdown.org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yihui.name/knitr/options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markdown.rstudio.com/authoring_pandoc_markdown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20" Type="http://schemas.openxmlformats.org/officeDocument/2006/relationships/hyperlink" Target="https://bookdown.org/" TargetMode="External"/><Relationship Id="rId11" Type="http://schemas.openxmlformats.org/officeDocument/2006/relationships/hyperlink" Target="https://bookdown.org/yihui/rmarkdown/slidy-presentation.html" TargetMode="External"/><Relationship Id="rId22" Type="http://schemas.openxmlformats.org/officeDocument/2006/relationships/hyperlink" Target="https://bookdown.org/yihui/rmarkdown/shiny-documents.html" TargetMode="External"/><Relationship Id="rId10" Type="http://schemas.openxmlformats.org/officeDocument/2006/relationships/hyperlink" Target="https://bookdown.org/yihui/rmarkdown/revealjs.html" TargetMode="External"/><Relationship Id="rId21" Type="http://schemas.openxmlformats.org/officeDocument/2006/relationships/hyperlink" Target="https://bookdown.org/yihui/rmarkdown/rmarkdown-site.html" TargetMode="External"/><Relationship Id="rId13" Type="http://schemas.openxmlformats.org/officeDocument/2006/relationships/hyperlink" Target="https://bookdown.org/yihui/rmarkdown/powerpoint-presentation.html" TargetMode="External"/><Relationship Id="rId12" Type="http://schemas.openxmlformats.org/officeDocument/2006/relationships/hyperlink" Target="https://bookdown.org/yihui/rmarkdown/beamer-presentation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ookdown.org/yihui/rmarkdown/notebook.html" TargetMode="External"/><Relationship Id="rId3" Type="http://schemas.openxmlformats.org/officeDocument/2006/relationships/hyperlink" Target="https://bookdown.org/yihui/rmarkdown/html-document.html" TargetMode="External"/><Relationship Id="rId4" Type="http://schemas.openxmlformats.org/officeDocument/2006/relationships/hyperlink" Target="https://bookdown.org/yihui/rmarkdown/pdf-document.html" TargetMode="External"/><Relationship Id="rId9" Type="http://schemas.openxmlformats.org/officeDocument/2006/relationships/hyperlink" Target="https://bookdown.org/yihui/rmarkdown/ioslides-presentation.html" TargetMode="External"/><Relationship Id="rId15" Type="http://schemas.openxmlformats.org/officeDocument/2006/relationships/hyperlink" Target="https://bookdown.org/yihui/rmarkdown/tufte-handouts.html" TargetMode="External"/><Relationship Id="rId14" Type="http://schemas.openxmlformats.org/officeDocument/2006/relationships/hyperlink" Target="https://rmarkdown.rstudio.com/flexdashboard/" TargetMode="External"/><Relationship Id="rId17" Type="http://schemas.openxmlformats.org/officeDocument/2006/relationships/hyperlink" Target="https://bookdown.org/yihui/rmarkdown/tufte-handouts.html" TargetMode="External"/><Relationship Id="rId16" Type="http://schemas.openxmlformats.org/officeDocument/2006/relationships/hyperlink" Target="https://bookdown.org/yihui/rmarkdown/tufte-handouts.html" TargetMode="External"/><Relationship Id="rId5" Type="http://schemas.openxmlformats.org/officeDocument/2006/relationships/hyperlink" Target="https://bookdown.org/yihui/rmarkdown/word-document.html" TargetMode="External"/><Relationship Id="rId19" Type="http://schemas.openxmlformats.org/officeDocument/2006/relationships/hyperlink" Target="https://rmarkdown.rstudio.com/github_document_format.html" TargetMode="External"/><Relationship Id="rId6" Type="http://schemas.openxmlformats.org/officeDocument/2006/relationships/hyperlink" Target="https://bookdown.org/yihui/rmarkdown/opendocument-text-document.html" TargetMode="External"/><Relationship Id="rId18" Type="http://schemas.openxmlformats.org/officeDocument/2006/relationships/hyperlink" Target="https://bookdown.org/yihui/rmarkdown/r-package-vignette.html" TargetMode="External"/><Relationship Id="rId7" Type="http://schemas.openxmlformats.org/officeDocument/2006/relationships/hyperlink" Target="https://bookdown.org/yihui/rmarkdown/rich-text-format-document.html" TargetMode="External"/><Relationship Id="rId8" Type="http://schemas.openxmlformats.org/officeDocument/2006/relationships/hyperlink" Target="https://bookdown.org/yihui/rmarkdown/markdown-document.html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ookdown.org/yihui/rmarkdown/pdf-document.html" TargetMode="External"/><Relationship Id="rId3" Type="http://schemas.openxmlformats.org/officeDocument/2006/relationships/hyperlink" Target="https://yihui.name/tinytex/" TargetMode="External"/><Relationship Id="rId4" Type="http://schemas.openxmlformats.org/officeDocument/2006/relationships/hyperlink" Target="https://bookdown.org/yihui/rmarkdown/installation.html#ref-R-tinytex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ihui.name/tinytex/" TargetMode="External"/><Relationship Id="rId3" Type="http://schemas.openxmlformats.org/officeDocument/2006/relationships/hyperlink" Target="https://www.ghostscript.com/" TargetMode="External"/><Relationship Id="rId4" Type="http://schemas.openxmlformats.org/officeDocument/2006/relationships/hyperlink" Target="https://github.com/yihui/knitr/issues/1365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joda.org/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Markdown files are designed to be used in three ways: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communicating to decision makers, who want to focus on the conclusions, not the code behind the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collaborating with other data scientists (including future you!), who are interested in both your conclusions, and how you reached them ( i.e. the code).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an environment in which to </a:t>
            </a:r>
            <a:r>
              <a:rPr b="0" i="1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data science, as a modern day lab notebook where you can capture not only what you did, but also what you were thinking.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three important types of content: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(optional) </a:t>
            </a:r>
            <a:r>
              <a:rPr b="1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YAML header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surrounded by ---s.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Chunks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of R code surrounded by ```.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mixed with simple text formatting like # heading and _italics_.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three important types of content: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(optional) </a:t>
            </a:r>
            <a:r>
              <a:rPr b="1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YAML header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surrounded by ---s.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Chunks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of R code surrounded by ```.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mixed with simple text formatting like # heading and _italics_.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run each code chunk by clicking the icon.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RStudio executes the code and display the results inline with your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“Knit” button in the RStudio IDE to render the file and preview the output ((⇧⌘K).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Markdown generates a new file that contains selected text, code, and results from the .Rmd file.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Pandoc document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new file can be a finished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web page ⧉</a:t>
            </a:r>
            <a:r>
              <a:rPr lang="en-US"/>
              <a:t>,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PDF ⧉</a:t>
            </a:r>
            <a:r>
              <a:rPr lang="en-US"/>
              <a:t>,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MS Word ⧉</a:t>
            </a:r>
            <a:r>
              <a:rPr lang="en-US"/>
              <a:t> document,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slide show ⧉</a:t>
            </a:r>
            <a:r>
              <a:rPr lang="en-US"/>
              <a:t>,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notebook ⧉</a:t>
            </a:r>
            <a:r>
              <a:rPr lang="en-US"/>
              <a:t>,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handout ⧉</a:t>
            </a:r>
            <a:r>
              <a:rPr lang="en-US"/>
              <a:t>,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book ⧉</a:t>
            </a:r>
            <a:r>
              <a:rPr lang="en-US"/>
              <a:t>,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dashboard</a:t>
            </a:r>
            <a:r>
              <a:rPr lang="en-US"/>
              <a:t>,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package vignette ⧉</a:t>
            </a:r>
            <a:r>
              <a:rPr lang="en-US"/>
              <a:t> or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other format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Chunk output can be customized with </a:t>
            </a:r>
            <a:r>
              <a:rPr b="0" i="0"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knitr options ⧉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 set in the {} of a chunk header.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= FALSE prevents code and results from appearing in the finished file. R Markdown still runs the code in the chunk, and the results can be used by other chunks.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= FALSE prevents code, but not the results from appearing in the finished file. This is a useful way to embed figures.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= FALSE prevents messages that are generated by code from appearing in the finished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warning = FALSE prevents warnings that are generated by code from appearing in the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fig.cap = "..." adds a caption to graphical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available language engines include: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process a code chunk using an alternate language engine, replace the r at the start of your chunk declaration with the name of the language: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available language engines include: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	Rcpp	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	Stan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Bash	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process a code chunk using an alternate language engine, replace the r at the start of your chunk declaration with the name of the language: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chunk options like echo and results are all valid when using a language engine like python.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 </a:t>
            </a:r>
            <a:r>
              <a:rPr b="0" i="0"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Pandoc’s Markdown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set of markup annotations for plain text files.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render your file, Pandoc transforms the marked up text into formatted text in your final file format,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Pandoc’s Markdown to make: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Headers	Block quotes	Images		Italicized 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	Latex equations	Tables		Bold 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	Horizontal rules	Footnotes		Superscripts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Subscripts	Slide Breaks	Bibliography		Strikethrough text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html_notebook ⧉</a:t>
            </a:r>
            <a:r>
              <a:rPr lang="en-US"/>
              <a:t> - Interactive R Notebooks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html_document ⧉</a:t>
            </a:r>
            <a:r>
              <a:rPr lang="en-US"/>
              <a:t> - HTML document w/ Bootstrap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pdf_document ⧉</a:t>
            </a:r>
            <a:r>
              <a:rPr lang="en-US"/>
              <a:t> - PDF document (via LaTeX template)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word_document ⧉</a:t>
            </a:r>
            <a:r>
              <a:rPr lang="en-US"/>
              <a:t> - Microsoft Word document (docx)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odt_document ⧉</a:t>
            </a:r>
            <a:r>
              <a:rPr lang="en-US"/>
              <a:t> - OpenDocument Text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rtf_document ⧉</a:t>
            </a:r>
            <a:r>
              <a:rPr lang="en-US"/>
              <a:t> - Rich Text Format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md_document ⧉</a:t>
            </a:r>
            <a:r>
              <a:rPr lang="en-US"/>
              <a:t> - Markdown document (various flavors)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Presentations (slides)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ioslides_presentation ⧉</a:t>
            </a:r>
            <a:r>
              <a:rPr lang="en-US"/>
              <a:t> - HTML presentation with ioslides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revealjs::revealjs_presentation ⧉</a:t>
            </a:r>
            <a:r>
              <a:rPr lang="en-US"/>
              <a:t> - HTML presentation with reveal.js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slidy_presentation ⧉</a:t>
            </a:r>
            <a:r>
              <a:rPr lang="en-US"/>
              <a:t> - HTML presentation with W3C Slidy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beamer_presentation ⧉</a:t>
            </a:r>
            <a:r>
              <a:rPr lang="en-US"/>
              <a:t> - PDF presentation with LaTeX Beamer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powerpoint_presentation ⧉</a:t>
            </a:r>
            <a:r>
              <a:rPr lang="en-US"/>
              <a:t>: PowerPoint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flexdashboard::flex_dashboard</a:t>
            </a:r>
            <a:r>
              <a:rPr lang="en-US"/>
              <a:t> - Interactive dashboards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tufte::tufte_handout ⧉</a:t>
            </a:r>
            <a:r>
              <a:rPr lang="en-US"/>
              <a:t> - PDF handouts in the style of Edward Tufte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tufte::tufte_html ⧉</a:t>
            </a:r>
            <a:r>
              <a:rPr lang="en-US"/>
              <a:t> - HTML handouts in the style of Edward Tufte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tufte::tufte_book ⧉</a:t>
            </a:r>
            <a:r>
              <a:rPr lang="en-US"/>
              <a:t> - PDF books in the style of Edward Tufte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html_vignette ⧉</a:t>
            </a:r>
            <a:r>
              <a:rPr lang="en-US"/>
              <a:t> - R package vignette (HTML)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github_document</a:t>
            </a:r>
            <a:r>
              <a:rPr lang="en-US"/>
              <a:t> - GitHub Flavored Markdown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also build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books ⧉</a:t>
            </a:r>
            <a:r>
              <a:rPr lang="en-US"/>
              <a:t>,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websites ⧉</a:t>
            </a:r>
            <a:r>
              <a:rPr lang="en-US"/>
              <a:t>, and </a:t>
            </a: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interactive documents ⧉</a:t>
            </a:r>
            <a:r>
              <a:rPr lang="en-US"/>
              <a:t> with R Markdown.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pdf_document ⧉</a:t>
            </a:r>
            <a:r>
              <a:rPr lang="en-US"/>
              <a:t> - PDF document (via LaTeX template)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 Markdown users who have not installed LaTeX before, we recommend that you install TinyTeX (</a:t>
            </a:r>
            <a:r>
              <a:rPr b="0" i="0"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https://yihui.name/tinytex/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TinyTeX is a lightweight, portable, cross-platform, and easy-to-maintain LaTeX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 companion package </a:t>
            </a:r>
            <a:r>
              <a:rPr b="1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tinytex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(Xie </a:t>
            </a:r>
            <a:r>
              <a:rPr b="0" i="0"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2019e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 can help you automatically install missing LaTeX packages when compiling LaTeX or R Markdown documents to PDF, and also ensures a LaTeX document is compiled for the correct number of times to resolve all cross-references. If you do not understand what these two things mean, you should probably follow our recommendation to install TinyTeX, because these details are often not worth your time or attention.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fig_width and fig_height can be used to control the default figure width and height (6x4.5 is used by default).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fig_crop controls whether the pdfcrop utility, if available in your system, is automatically applied to PDF figures (this is true by default).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using </a:t>
            </a:r>
            <a:r>
              <a:rPr b="0" i="0"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TinyTeX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as your LaTeX distribution, we recommend that you run tinytex::tlmgr_install("pdfcrop") to install the LaTeX package pdfcrop. You also have to make sure the system package </a:t>
            </a:r>
            <a:r>
              <a:rPr b="0" i="0"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ghostscript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available in your system for pdfcrop to work. For macOS users who have installed Homebrew, ghostscript can be installed via brew install ghostscript.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your graphics device is postscript, we recommend that you disable this feature (see more info in the </a:t>
            </a:r>
            <a:r>
              <a:rPr b="1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knitr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issue </a:t>
            </a:r>
            <a:r>
              <a:rPr b="0" i="0"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#1365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fig_caption controls whether figures are rendered with captions (this is false by default).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 controls the graphics device used to render figures (defaults to pdf).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customized using </a:t>
            </a:r>
            <a:r>
              <a:rPr b="0" i="1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top-level 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YAML metadata (note that these options do not appear underneath the </a:t>
            </a:r>
            <a:r>
              <a:rPr lang="en-US"/>
              <a:t>output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section,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fontsize: 11pt</a:t>
            </a:r>
            <a:r>
              <a:rPr lang="en-US"/>
              <a:t>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geometry: margin=1in</a:t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“Tidy data” is a term that describes a standardized approach to structuring datasets to make analyses and visualizations easier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you’ve worked with SQL and relational databases, you’ll recognize most of these concepts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have a consistent data structure, it’s easier to learn the tools that work with it because they have an underlying uniformity.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There’s a specific advantage to placing variables in columns because it allows R’s vectorized nature to shine; most built-in R functions work with vectors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f21306eb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f21306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https://hbctraining.github.io/Intro-to-R/lessons/tidyverse_data_wrangling.html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f21306e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3f2130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Ask about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Fix hand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http://www.seec.uct.ac.za/r-tidyverse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useful package in R for data manipulation.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boosts the power of </a:t>
            </a:r>
            <a:r>
              <a:rPr b="0" i="1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for data manipulation and pre-processing.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0" i="1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forcats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package is dedicated to dealing with categorical variables or factors.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types of date/time data that refer to an instant in time: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Tibbles print this as &lt;date&gt;.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within a day. Tibbles print this as &lt;time&gt;.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date-time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 date plus a time: it uniquely identifies an instant in time (typically to the nearest second). Tibbles print this as &lt;dttm&gt;. Elsewhere in R these are called POSIXct,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introduces three new time span classes borrowed from </a:t>
            </a:r>
            <a:r>
              <a:rPr b="0" i="0" lang="en-US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http://joda.org</a:t>
            </a: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durations, which measure the exact amount of time between two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periods, which accurately track clock times despite leap years, leap seconds, and day light savings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intervals, a protean summary of the time information between two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359" name="Google Shape;359;p4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More women/ non-binary coders, developers, speakers, leaders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88398A"/>
                </a:solidFill>
              </a:rPr>
              <a:t>Goals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 and learn 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Expand professional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 amazing women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involved in the wider R community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involved in local tech community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a review of the main dplyr verbs plus some lesser known ones like case_when() and magrittr's pipe would be really valuable takeaways. I'm happy to do an overview of purrr or forcats,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Wrangling and Transformation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tidyr </a:t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stringr</a:t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forcats</a:t>
            </a:r>
            <a:endParaRPr b="0" i="0" sz="11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 colo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7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9600"/>
              <a:buFont typeface="Helvetica Neue"/>
              <a:buNone/>
            </a:pPr>
            <a:r>
              <a:rPr b="1" i="0" lang="en-US" sz="9600" u="none" cap="none" strike="noStrike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color">
  <p:cSld name="Title only colo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1" name="Google Shape;41;p8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Image background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46" name="Google Shape;4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49" name="Google Shape;49;p10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4ds.had.co.nz/" TargetMode="External"/><Relationship Id="rId4" Type="http://schemas.openxmlformats.org/officeDocument/2006/relationships/hyperlink" Target="https://r4ds.had.co.nz/r-markdown.html" TargetMode="External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yihui.name/tinytex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Relationship Id="rId4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ladies.org/" TargetMode="External"/><Relationship Id="rId4" Type="http://schemas.openxmlformats.org/officeDocument/2006/relationships/hyperlink" Target="https://twitter.com/RLadiesCville" TargetMode="External"/><Relationship Id="rId5" Type="http://schemas.openxmlformats.org/officeDocument/2006/relationships/hyperlink" Target="https://www.meetup.com/rladies-charlottesville/" TargetMode="External"/><Relationship Id="rId6" Type="http://schemas.openxmlformats.org/officeDocument/2006/relationships/hyperlink" Target="https://github.com/rladies-charlottesville" TargetMode="External"/><Relationship Id="rId7" Type="http://schemas.openxmlformats.org/officeDocument/2006/relationships/hyperlink" Target="mailto:charlottesville@rladies.org" TargetMode="External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ctrTitle"/>
          </p:nvPr>
        </p:nvSpPr>
        <p:spPr>
          <a:xfrm>
            <a:off x="762000" y="2851325"/>
            <a:ext cx="77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R Tutorial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/>
              <a:t>RMarkdown and the Tidyverse</a:t>
            </a:r>
            <a:endParaRPr sz="3000"/>
          </a:p>
        </p:txBody>
      </p:sp>
      <p:sp>
        <p:nvSpPr>
          <p:cNvPr id="56" name="Google Shape;56;p11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b="0" i="0" lang="en-US" sz="1400" u="none" cap="none" strike="noStrike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'Charlottesville'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48431" y="486110"/>
            <a:ext cx="3795134" cy="522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/>
              <a:t>SYS 6018 Data Mining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48432" y="1208598"/>
            <a:ext cx="5136542" cy="3526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The </a:t>
            </a:r>
            <a:r>
              <a:rPr b="1" lang="en-US">
                <a:solidFill>
                  <a:srgbClr val="873989"/>
                </a:solidFill>
              </a:rPr>
              <a:t>R for Data Science </a:t>
            </a:r>
            <a:r>
              <a:rPr lang="en-US"/>
              <a:t>book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https://r4ds.had.co.nz/</a:t>
            </a:r>
            <a:r>
              <a:rPr lang="en-US"/>
              <a:t>) </a:t>
            </a:r>
            <a:r>
              <a:rPr b="1" lang="en-US">
                <a:solidFill>
                  <a:srgbClr val="873989"/>
                </a:solidFill>
              </a:rPr>
              <a:t>chapters 1-21</a:t>
            </a:r>
            <a:r>
              <a:rPr lang="en-US"/>
              <a:t>. The “</a:t>
            </a:r>
            <a:r>
              <a:rPr b="1" lang="en-US">
                <a:solidFill>
                  <a:srgbClr val="873989"/>
                </a:solidFill>
              </a:rPr>
              <a:t>tidyverse</a:t>
            </a:r>
            <a:r>
              <a:rPr lang="en-US"/>
              <a:t>” is the style of R that we will use in class. It can be quite different than the “traditional” R, so it’s worth reviewing.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Using </a:t>
            </a:r>
            <a:r>
              <a:rPr b="1" lang="en-US">
                <a:solidFill>
                  <a:srgbClr val="873989"/>
                </a:solidFill>
              </a:rPr>
              <a:t>RMarkdown to create pdf documents</a:t>
            </a:r>
            <a:r>
              <a:rPr lang="en-US"/>
              <a:t> (this will be the format for HW submission). An introduction is provided in Chapter 27 of the R4DS book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https://r4ds.had.co.nz/r-markdown.html</a:t>
            </a:r>
            <a:r>
              <a:rPr lang="en-US"/>
              <a:t>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5">
            <a:alphaModFix/>
          </a:blip>
          <a:srcRect b="720" l="0" r="901" t="428"/>
          <a:stretch/>
        </p:blipFill>
        <p:spPr>
          <a:xfrm>
            <a:off x="53381" y="102741"/>
            <a:ext cx="3367913" cy="504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/>
              <a:t>R4DS</a:t>
            </a:r>
            <a:br>
              <a:rPr lang="en-US"/>
            </a:br>
            <a:r>
              <a:rPr lang="en-US" sz="2000"/>
              <a:t>https://r4ds.had.co.nz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12708" t="0"/>
          <a:stretch/>
        </p:blipFill>
        <p:spPr>
          <a:xfrm>
            <a:off x="692024" y="1535943"/>
            <a:ext cx="1828539" cy="254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12708" t="0"/>
          <a:stretch/>
        </p:blipFill>
        <p:spPr>
          <a:xfrm>
            <a:off x="2743461" y="1535943"/>
            <a:ext cx="1828539" cy="234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5">
            <a:alphaModFix/>
          </a:blip>
          <a:srcRect b="0" l="0" r="13231" t="0"/>
          <a:stretch/>
        </p:blipFill>
        <p:spPr>
          <a:xfrm>
            <a:off x="4794898" y="1535943"/>
            <a:ext cx="1828539" cy="153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6">
            <a:alphaModFix/>
          </a:blip>
          <a:srcRect b="0" l="0" r="11005" t="0"/>
          <a:stretch/>
        </p:blipFill>
        <p:spPr>
          <a:xfrm>
            <a:off x="4794898" y="3225888"/>
            <a:ext cx="1828539" cy="131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7">
            <a:alphaModFix/>
          </a:blip>
          <a:srcRect b="0" l="0" r="13231" t="0"/>
          <a:stretch/>
        </p:blipFill>
        <p:spPr>
          <a:xfrm>
            <a:off x="6846336" y="1535943"/>
            <a:ext cx="1828540" cy="1547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4794895" y="2067340"/>
            <a:ext cx="1828541" cy="256410"/>
          </a:xfrm>
          <a:prstGeom prst="rect">
            <a:avLst/>
          </a:prstGeom>
          <a:noFill/>
          <a:ln cap="flat" cmpd="sng" w="5080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846331" y="2050793"/>
            <a:ext cx="1828541" cy="272957"/>
          </a:xfrm>
          <a:prstGeom prst="rect">
            <a:avLst/>
          </a:prstGeom>
          <a:noFill/>
          <a:ln cap="flat" cmpd="sng" w="5080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743454" y="2067340"/>
            <a:ext cx="1828541" cy="256410"/>
          </a:xfrm>
          <a:prstGeom prst="rect">
            <a:avLst/>
          </a:prstGeom>
          <a:noFill/>
          <a:ln cap="flat" cmpd="sng" w="5080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2724980" y="2563340"/>
            <a:ext cx="1828541" cy="1317859"/>
          </a:xfrm>
          <a:prstGeom prst="rect">
            <a:avLst/>
          </a:prstGeom>
          <a:noFill/>
          <a:ln cap="flat" cmpd="sng" w="5080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RMarkdown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1108" y="1214425"/>
            <a:ext cx="2027580" cy="229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692025" y="1279900"/>
            <a:ext cx="5741048" cy="345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Three main uses</a:t>
            </a:r>
            <a:endParaRPr/>
          </a:p>
          <a:p>
            <a:pPr indent="-342899" lvl="1" marL="5762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Communication with decision makers who want to focus on conclusions, not code</a:t>
            </a:r>
            <a:endParaRPr/>
          </a:p>
          <a:p>
            <a:pPr indent="-342899" lvl="1" marL="5762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Collaboration with other data scientists who are interested in both conclusions and code</a:t>
            </a:r>
            <a:endParaRPr/>
          </a:p>
          <a:p>
            <a:pPr indent="-342899" lvl="1" marL="5762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An environment in which to do data science that captures both code and thought process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871" y="1586325"/>
            <a:ext cx="1904104" cy="215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692025" y="1161826"/>
            <a:ext cx="3460427" cy="357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Three types of content</a:t>
            </a:r>
            <a:endParaRPr/>
          </a:p>
          <a:p>
            <a:pPr indent="-342899" lvl="1" marL="5762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(optional) </a:t>
            </a:r>
            <a:r>
              <a:rPr b="1" lang="en-US">
                <a:solidFill>
                  <a:srgbClr val="873989"/>
                </a:solidFill>
              </a:rPr>
              <a:t>YAML header</a:t>
            </a:r>
            <a:r>
              <a:rPr b="1" lang="en-US"/>
              <a:t> </a:t>
            </a:r>
            <a:r>
              <a:rPr lang="en-US"/>
              <a:t>surrounded by </a:t>
            </a:r>
            <a:r>
              <a:rPr lang="en-US">
                <a:highlight>
                  <a:srgbClr val="D3D3D3"/>
                </a:highlight>
                <a:latin typeface="Courier"/>
                <a:ea typeface="Courier"/>
                <a:cs typeface="Courier"/>
                <a:sym typeface="Courier"/>
              </a:rPr>
              <a:t>---</a:t>
            </a:r>
            <a:endParaRPr/>
          </a:p>
          <a:p>
            <a:pPr indent="-342899" lvl="1" marL="5762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>
                <a:solidFill>
                  <a:srgbClr val="873989"/>
                </a:solidFill>
              </a:rPr>
              <a:t> </a:t>
            </a:r>
            <a:r>
              <a:rPr b="1" lang="en-US">
                <a:solidFill>
                  <a:srgbClr val="873989"/>
                </a:solidFill>
              </a:rPr>
              <a:t>Chunks</a:t>
            </a:r>
            <a:r>
              <a:rPr lang="en-US"/>
              <a:t> of R code surrounded by </a:t>
            </a:r>
            <a:r>
              <a:rPr lang="en-US">
                <a:highlight>
                  <a:srgbClr val="D3D3D3"/>
                </a:highlight>
                <a:latin typeface="Courier"/>
                <a:ea typeface="Courier"/>
                <a:cs typeface="Courier"/>
                <a:sym typeface="Courier"/>
              </a:rPr>
              <a:t>```</a:t>
            </a:r>
            <a:endParaRPr/>
          </a:p>
          <a:p>
            <a:pPr indent="-342899" lvl="1" marL="5762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Text mixed with </a:t>
            </a:r>
            <a:r>
              <a:rPr b="1" lang="en-US">
                <a:solidFill>
                  <a:srgbClr val="873989"/>
                </a:solidFill>
              </a:rPr>
              <a:t>simple text formatting</a:t>
            </a:r>
            <a:br>
              <a:rPr lang="en-US"/>
            </a:br>
            <a:r>
              <a:rPr lang="en-US">
                <a:latin typeface="Courier"/>
                <a:ea typeface="Courier"/>
                <a:cs typeface="Courier"/>
                <a:sym typeface="Courier"/>
              </a:rPr>
              <a:t># heading</a:t>
            </a:r>
            <a:br>
              <a:rPr lang="en-US">
                <a:latin typeface="Courier"/>
                <a:ea typeface="Courier"/>
                <a:cs typeface="Courier"/>
                <a:sym typeface="Courier"/>
              </a:rPr>
            </a:br>
            <a:r>
              <a:rPr lang="en-US">
                <a:latin typeface="Courier"/>
                <a:ea typeface="Courier"/>
                <a:cs typeface="Courier"/>
                <a:sym typeface="Courier"/>
              </a:rPr>
              <a:t>_italics_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19364" l="0" r="48480" t="6275"/>
          <a:stretch/>
        </p:blipFill>
        <p:spPr>
          <a:xfrm>
            <a:off x="4387928" y="978946"/>
            <a:ext cx="4376019" cy="382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692025" y="1161826"/>
            <a:ext cx="7759950" cy="357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 each code chunk by clicking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executes code and displays results inline with file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Render the file by clicking 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generates a new file containing text, code, and results from .Rmd file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file types: web page, PDF, MS Word, HTML5 slides, books, dashboards, and others 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4496696" y="1334527"/>
            <a:ext cx="139558" cy="165734"/>
          </a:xfrm>
          <a:custGeom>
            <a:rect b="b" l="l" r="r" t="t"/>
            <a:pathLst>
              <a:path extrusionOk="0" h="120000" w="12000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098" y="3342197"/>
            <a:ext cx="6176852" cy="10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2765" y="2040742"/>
            <a:ext cx="774700" cy="2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692025" y="422500"/>
            <a:ext cx="495574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r>
              <a:rPr b="0" lang="en-US"/>
              <a:t> – Code Chunks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92025" y="1161826"/>
            <a:ext cx="7759950" cy="357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Insert code chunks by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Keyboard shortcut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 + Alt + 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(OS X: 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 + Option + 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Add Chunk       command in editor toolbar 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Typing chunk delimiters </a:t>
            </a:r>
            <a:r>
              <a:rPr lang="en-US">
                <a:highlight>
                  <a:srgbClr val="D3D3D3"/>
                </a:highlight>
                <a:latin typeface="Courier"/>
                <a:ea typeface="Courier"/>
                <a:cs typeface="Courier"/>
                <a:sym typeface="Courier"/>
              </a:rPr>
              <a:t>```{r}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>
                <a:highlight>
                  <a:srgbClr val="D3D3D3"/>
                </a:highlight>
                <a:latin typeface="Courier"/>
                <a:ea typeface="Courier"/>
                <a:cs typeface="Courier"/>
                <a:sym typeface="Courier"/>
              </a:rPr>
              <a:t>```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33363" lvl="0" marL="233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Common Options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include = FALSE</a:t>
            </a:r>
            <a:r>
              <a:rPr lang="en-US"/>
              <a:t> prevents code </a:t>
            </a:r>
            <a:r>
              <a:rPr b="1" lang="en-US"/>
              <a:t>and</a:t>
            </a:r>
            <a:r>
              <a:rPr lang="en-US"/>
              <a:t> results from appearing (figure embedding)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Echo = FALSE</a:t>
            </a:r>
            <a:r>
              <a:rPr lang="en-US"/>
              <a:t> prevents code, </a:t>
            </a:r>
            <a:r>
              <a:rPr b="1" lang="en-US"/>
              <a:t>but not</a:t>
            </a:r>
            <a:r>
              <a:rPr lang="en-US"/>
              <a:t> results, from appearing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Message = FALSE</a:t>
            </a:r>
            <a:r>
              <a:rPr lang="en-US"/>
              <a:t> suppresses messages generated from code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Warning = FALSE</a:t>
            </a:r>
            <a:r>
              <a:rPr lang="en-US"/>
              <a:t> suppresses warnings generated from code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4496696" y="1334527"/>
            <a:ext cx="139558" cy="165734"/>
          </a:xfrm>
          <a:custGeom>
            <a:rect b="b" l="l" r="r" t="t"/>
            <a:pathLst>
              <a:path extrusionOk="0" h="120000" w="12000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713" y="1907819"/>
            <a:ext cx="394424" cy="354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692025" y="422500"/>
            <a:ext cx="495574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r>
              <a:rPr b="0" lang="en-US"/>
              <a:t> – Inline Code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692025" y="1161826"/>
            <a:ext cx="7759950" cy="357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insert directly into the text enclosing the code with </a:t>
            </a:r>
            <a:r>
              <a:rPr lang="en-US">
                <a:highlight>
                  <a:srgbClr val="D3D3D3"/>
                </a:highlight>
                <a:latin typeface="Courier"/>
                <a:ea typeface="Courier"/>
                <a:cs typeface="Courier"/>
                <a:sym typeface="Courier"/>
              </a:rPr>
              <a:t>`r `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RMarkdown will always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display the results of inline code, but not the code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apply relevant text formatting to the results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As a result, inline output is indistinguishable from the surrounding text and does not take knitr options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692024" y="422500"/>
            <a:ext cx="563347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r>
              <a:rPr b="0" lang="en-US"/>
              <a:t> – Code Languages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92025" y="1161825"/>
            <a:ext cx="70056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Available language engines</a:t>
            </a:r>
            <a:endParaRPr>
              <a:highlight>
                <a:srgbClr val="D3D3D3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Python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Bash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SQL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Rcpp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Replace </a:t>
            </a:r>
            <a:r>
              <a:rPr lang="en-US">
                <a:highlight>
                  <a:srgbClr val="D3D3D3"/>
                </a:highlight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-US"/>
              <a:t> at the start of the code chunk declaration with the name of the language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Chunk options like echo and results are still valid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2398955" y="1169517"/>
            <a:ext cx="2173045" cy="1767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1124" lvl="1" marL="4587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50" y="1279900"/>
            <a:ext cx="3018774" cy="21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692024" y="422500"/>
            <a:ext cx="563347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r>
              <a:rPr b="0" lang="en-US"/>
              <a:t> – Pandoc Markdown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692024" y="1409393"/>
            <a:ext cx="7759950" cy="13157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set of markup annotations for plain text files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Transforms marked up text into formatted text in final file format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Types of formatted text</a:t>
            </a:r>
            <a:endParaRPr>
              <a:highlight>
                <a:srgbClr val="D3D3D3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462657" y="3047688"/>
            <a:ext cx="1747236" cy="1430183"/>
          </a:xfrm>
          <a:prstGeom prst="rect">
            <a:avLst/>
          </a:prstGeom>
          <a:solidFill>
            <a:srgbClr val="87398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4" lvl="1" marL="4587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Equations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6209893" y="3036925"/>
            <a:ext cx="1826069" cy="1430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4" lvl="1" marL="4587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Footnotes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Bibliography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5291" y="422499"/>
            <a:ext cx="1816276" cy="116922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813085" y="3046343"/>
            <a:ext cx="1747235" cy="1430183"/>
          </a:xfrm>
          <a:prstGeom prst="rect">
            <a:avLst/>
          </a:prstGeom>
          <a:solidFill>
            <a:srgbClr val="87398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4" lvl="1" marL="4587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Headers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Italics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Bold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2560320" y="3036926"/>
            <a:ext cx="1902337" cy="1430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4" lvl="1" marL="4587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Superscript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Subscript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Strikethrough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quote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4294967295" type="ctrTitle"/>
          </p:nvPr>
        </p:nvSpPr>
        <p:spPr>
          <a:xfrm>
            <a:off x="2361750" y="1211750"/>
            <a:ext cx="532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72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Welcome!</a:t>
            </a:r>
            <a:endParaRPr/>
          </a:p>
        </p:txBody>
      </p:sp>
      <p:sp>
        <p:nvSpPr>
          <p:cNvPr id="62" name="Google Shape;62;p12"/>
          <p:cNvSpPr txBox="1"/>
          <p:nvPr>
            <p:ph idx="4294967295" type="subTitle"/>
          </p:nvPr>
        </p:nvSpPr>
        <p:spPr>
          <a:xfrm>
            <a:off x="2361750" y="2289100"/>
            <a:ext cx="54006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You’re in the right place.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Whether you’re an R novice or R expert, this group is for you! 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31600"/>
            <a:ext cx="2056950" cy="207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692024" y="422500"/>
            <a:ext cx="563347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r>
              <a:rPr b="0" lang="en-US"/>
              <a:t> – Output Formats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692025" y="1075766"/>
            <a:ext cx="7759950" cy="14129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Setting format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Set the output field of YAML header for default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Manually set the 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output_format</a:t>
            </a:r>
            <a:r>
              <a:rPr lang="en-US" sz="1600"/>
              <a:t> argument of 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render()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Click the dropdown menu beside the knit button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3102700" y="2571750"/>
            <a:ext cx="2938601" cy="19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0" lang="en-US" sz="1800" u="none" cap="none" strike="noStrike">
                <a:solidFill>
                  <a:srgbClr val="873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Presentations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ioslides_presentation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revealjs_presentation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slidy_presentation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beamer_presentation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powerpoint_presentation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6041301" y="2571750"/>
            <a:ext cx="2410674" cy="1979264"/>
          </a:xfrm>
          <a:prstGeom prst="rect">
            <a:avLst/>
          </a:prstGeom>
          <a:solidFill>
            <a:srgbClr val="87398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Other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flex_dashboard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html_vignette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github_document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websites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848893" y="2571750"/>
            <a:ext cx="2286481" cy="1935761"/>
          </a:xfrm>
          <a:prstGeom prst="rect">
            <a:avLst/>
          </a:prstGeom>
          <a:solidFill>
            <a:srgbClr val="87398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Documents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html_notebook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html_document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1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pdf_document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word_document</a:t>
            </a:r>
            <a:endParaRPr/>
          </a:p>
          <a:p>
            <a:pPr indent="-225424" lvl="1" marL="4587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62457"/>
              </a:buClr>
              <a:buSzPts val="1600"/>
              <a:buFont typeface="Helvetica Neue"/>
              <a:buChar char="▫"/>
            </a:pPr>
            <a:r>
              <a:rPr b="0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md_document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692024" y="422500"/>
            <a:ext cx="563347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r>
              <a:rPr b="0" lang="en-US"/>
              <a:t> – PDF Format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692025" y="1075766"/>
            <a:ext cx="7419241" cy="3659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PDF documents are created via LaTeX template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b="1" lang="en-US" sz="1600">
                <a:solidFill>
                  <a:srgbClr val="873989"/>
                </a:solidFill>
              </a:rPr>
              <a:t>PDF output (including Beamer slides) requires an installation of LaTeX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TinyTex is recommended if you have not previously installed LaTeX</a:t>
            </a:r>
            <a:endParaRPr/>
          </a:p>
          <a:p>
            <a:pPr indent="0" lvl="1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16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install.packages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("</a:t>
            </a:r>
            <a:r>
              <a:rPr lang="en-US" sz="16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tinytex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") </a:t>
            </a:r>
            <a:endParaRPr/>
          </a:p>
          <a:p>
            <a:pPr indent="0" lvl="1" marL="23336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tinytex::</a:t>
            </a:r>
            <a:r>
              <a:rPr b="1" lang="en-US" sz="16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install_tinytex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() </a:t>
            </a:r>
            <a:r>
              <a:rPr i="1" lang="en-US" sz="1600">
                <a:solidFill>
                  <a:srgbClr val="3D7F8B"/>
                </a:solidFill>
                <a:latin typeface="Courier"/>
                <a:ea typeface="Courier"/>
                <a:cs typeface="Courier"/>
                <a:sym typeface="Courier"/>
              </a:rPr>
              <a:t># install TinyTeX</a:t>
            </a:r>
            <a:endParaRPr sz="1600">
              <a:solidFill>
                <a:srgbClr val="3D7F8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3838" lvl="0" marL="233363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TinyTeX </a:t>
            </a:r>
            <a:r>
              <a:rPr lang="en-US" sz="1600">
                <a:solidFill>
                  <a:schemeClr val="dk1"/>
                </a:solidFill>
              </a:rPr>
              <a:t>(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https://yihui.name/tinytex/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  <a:highlight>
                <a:srgbClr val="D3D3D3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lightweight, portable, cross-platform, easy-to-maintain LaTeX distribution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Automatically installs missing LaTeX packages during compilation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</a:pPr>
            <a:r>
              <a:rPr lang="en-US" sz="1600"/>
              <a:t>Ensures document is compiled correct number of times to resolve cross-references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692024" y="422500"/>
            <a:ext cx="563347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r>
              <a:rPr b="0" lang="en-US"/>
              <a:t> – PDF Format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692025" y="1075766"/>
            <a:ext cx="7419241" cy="3659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YAML Header</a:t>
            </a:r>
            <a:endParaRPr/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Figure options</a:t>
            </a:r>
            <a:endParaRPr>
              <a:solidFill>
                <a:schemeClr val="dk1"/>
              </a:solidFill>
              <a:highlight>
                <a:srgbClr val="D3D3D3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fig_width</a:t>
            </a:r>
            <a:r>
              <a:rPr lang="en-US" sz="1600"/>
              <a:t> and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fig_height</a:t>
            </a:r>
            <a:r>
              <a:rPr lang="en-US" sz="1600"/>
              <a:t> control default figure width and height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fig_caption</a:t>
            </a:r>
            <a:r>
              <a:rPr lang="en-US" sz="1600"/>
              <a:t> controls whether figures are rendered with captions (default = FALSE)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dev</a:t>
            </a:r>
            <a:r>
              <a:rPr lang="en-US" sz="1600"/>
              <a:t> controls graphics device used to render figure (default = pdf)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1161824" y="1495314"/>
            <a:ext cx="4679577" cy="151323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---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title: "Homework 1"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author: Brigitte Hogan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date: August 27, 2019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output: pdf_document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---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692024" y="422500"/>
            <a:ext cx="563347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RMarkdown</a:t>
            </a:r>
            <a:r>
              <a:rPr b="0" lang="en-US"/>
              <a:t> – PDF Format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692025" y="1075766"/>
            <a:ext cx="7666667" cy="3659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Customizing using top-level YAML metadata (not under output section)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YAML Header</a:t>
            </a:r>
            <a:endParaRPr/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050636" y="1933166"/>
            <a:ext cx="4679577" cy="151323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title: Homework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output: pdf_document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fontsize: 11 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geometry: margin=1in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---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902550" y="1547912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What is tidy data?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Tidy data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692025" y="1161826"/>
            <a:ext cx="5971500" cy="1947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standardized approach to structuring datasets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Core principles</a:t>
            </a:r>
            <a:endParaRPr/>
          </a:p>
          <a:p>
            <a:pPr indent="-342899" lvl="1" marL="5762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Variables make up the columns</a:t>
            </a:r>
            <a:endParaRPr/>
          </a:p>
          <a:p>
            <a:pPr indent="-342899" lvl="1" marL="5762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Observations make up the rows</a:t>
            </a:r>
            <a:endParaRPr/>
          </a:p>
          <a:p>
            <a:pPr indent="-342899" lvl="1" marL="5762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Values go into cells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9347" l="0" r="0" t="9929"/>
          <a:stretch/>
        </p:blipFill>
        <p:spPr>
          <a:xfrm>
            <a:off x="1839557" y="3108961"/>
            <a:ext cx="5464885" cy="137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Tidy data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692025" y="1279901"/>
            <a:ext cx="7451514" cy="1160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Advantages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Consistent data structure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Variables in columns makes it easy to use R’s vectorized functions</a:t>
            </a:r>
            <a:endParaRPr/>
          </a:p>
        </p:txBody>
      </p:sp>
      <p:graphicFrame>
        <p:nvGraphicFramePr>
          <p:cNvPr id="240" name="Google Shape;240;p36"/>
          <p:cNvGraphicFramePr/>
          <p:nvPr/>
        </p:nvGraphicFramePr>
        <p:xfrm>
          <a:off x="1369784" y="256995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{56C6E3B4-382A-4F8C-A3EB-220844980FAE}</a:tableStyleId>
              </a:tblPr>
              <a:tblGrid>
                <a:gridCol w="1082950"/>
                <a:gridCol w="742275"/>
                <a:gridCol w="767975"/>
              </a:tblGrid>
              <a:tr h="24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1999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Afghanistan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745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2666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Brazil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37737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80488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China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212258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213766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Google Shape;241;p36"/>
          <p:cNvGraphicFramePr/>
          <p:nvPr/>
        </p:nvGraphicFramePr>
        <p:xfrm>
          <a:off x="5391250" y="256995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{56C6E3B4-382A-4F8C-A3EB-220844980FAE}</a:tableStyleId>
              </a:tblPr>
              <a:tblGrid>
                <a:gridCol w="1082950"/>
                <a:gridCol w="742275"/>
                <a:gridCol w="767975"/>
              </a:tblGrid>
              <a:tr h="24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cases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Afghanistan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1999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745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Afghanistan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2666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Brazil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1999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37737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Brazil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80488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China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1999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212258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China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213766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36"/>
          <p:cNvSpPr/>
          <p:nvPr/>
        </p:nvSpPr>
        <p:spPr>
          <a:xfrm>
            <a:off x="2452744" y="2850776"/>
            <a:ext cx="1510256" cy="879401"/>
          </a:xfrm>
          <a:prstGeom prst="rect">
            <a:avLst/>
          </a:prstGeom>
          <a:noFill/>
          <a:ln cap="flat" cmpd="sng" w="5080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7207624" y="2850775"/>
            <a:ext cx="776842" cy="1765302"/>
          </a:xfrm>
          <a:prstGeom prst="rect">
            <a:avLst/>
          </a:prstGeom>
          <a:noFill/>
          <a:ln cap="flat" cmpd="sng" w="5080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4270786" y="3367144"/>
            <a:ext cx="935915" cy="36303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73989"/>
          </a:solidFill>
          <a:ln cap="flat" cmpd="sng" w="2540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/>
          <p:nvPr/>
        </p:nvSpPr>
        <p:spPr>
          <a:xfrm>
            <a:off x="7845725" y="168350"/>
            <a:ext cx="1161600" cy="10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475" y="168350"/>
            <a:ext cx="954099" cy="10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1261049" y="905750"/>
            <a:ext cx="7445629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The tidyverse is a collection of R packages that share common philosophies and are designed to work together.</a:t>
            </a:r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091070" y="2547350"/>
            <a:ext cx="5615608" cy="871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200"/>
              <a:buFont typeface="Helvetica Neue"/>
              <a:buNone/>
            </a:pPr>
            <a:r>
              <a:rPr b="0" i="1" lang="en-US" sz="12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—Harvard Chan Bioinformatics Core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(from “Introduction to R”)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https://hbctraining.github.io/Intro-to-R/lessons/tidyverse_data_wrangling.html</a:t>
            </a:r>
            <a:endParaRPr b="0" i="1" sz="1200" u="none" cap="none" strike="noStrike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38"/>
          <p:cNvGrpSpPr/>
          <p:nvPr/>
        </p:nvGrpSpPr>
        <p:grpSpPr>
          <a:xfrm>
            <a:off x="375730" y="3587809"/>
            <a:ext cx="8567253" cy="837422"/>
            <a:chOff x="139425" y="4080968"/>
            <a:chExt cx="8567253" cy="837422"/>
          </a:xfrm>
        </p:grpSpPr>
        <p:pic>
          <p:nvPicPr>
            <p:cNvPr id="258" name="Google Shape;258;p38"/>
            <p:cNvPicPr preferRelativeResize="0"/>
            <p:nvPr/>
          </p:nvPicPr>
          <p:blipFill rotWithShape="1">
            <a:blip r:embed="rId3">
              <a:alphaModFix/>
            </a:blip>
            <a:srcRect b="57126" l="0" r="0" t="19763"/>
            <a:stretch/>
          </p:blipFill>
          <p:spPr>
            <a:xfrm>
              <a:off x="139425" y="4080968"/>
              <a:ext cx="4280450" cy="8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38"/>
            <p:cNvPicPr preferRelativeResize="0"/>
            <p:nvPr/>
          </p:nvPicPr>
          <p:blipFill rotWithShape="1">
            <a:blip r:embed="rId3">
              <a:alphaModFix/>
            </a:blip>
            <a:srcRect b="32806" l="0" r="0" t="44083"/>
            <a:stretch/>
          </p:blipFill>
          <p:spPr>
            <a:xfrm>
              <a:off x="4426228" y="4104528"/>
              <a:ext cx="4280450" cy="81386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Tidyverse basics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two most basic changes tidyverse implements are: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Pipes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Tibbles</a:t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5572" r="5801" t="0"/>
          <a:stretch/>
        </p:blipFill>
        <p:spPr>
          <a:xfrm>
            <a:off x="6833170" y="1682749"/>
            <a:ext cx="1786655" cy="201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280975" y="668100"/>
            <a:ext cx="3740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1" lang="en-US" sz="3600">
                <a:solidFill>
                  <a:srgbClr val="873989"/>
                </a:solidFill>
              </a:rPr>
              <a:t>Thank you to our sponsors!</a:t>
            </a:r>
            <a:endParaRPr b="1" sz="3600">
              <a:solidFill>
                <a:srgbClr val="873989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75" y="2513825"/>
            <a:ext cx="2302450" cy="8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375" y="2066925"/>
            <a:ext cx="45148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0500" y="3321800"/>
            <a:ext cx="3245450" cy="10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225" y="3690950"/>
            <a:ext cx="3407745" cy="8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9275" y="1226150"/>
            <a:ext cx="2854133" cy="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1. Pipes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692025" y="1586325"/>
            <a:ext cx="5971500" cy="2112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5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pipe, %&gt;%, comes from the ‘magrittr’ package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Installed automatically with the tidyverse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Makes R code more human-readable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Eliminates need for (most) nested functions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Allows the output of a previous command to be used as the input to another command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847" y="1586324"/>
            <a:ext cx="1991760" cy="225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/>
        </p:nvSpPr>
        <p:spPr>
          <a:xfrm>
            <a:off x="692025" y="4275107"/>
            <a:ext cx="7578673" cy="445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873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</a:t>
            </a:r>
            <a:r>
              <a:rPr b="0" i="0" lang="en-US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keyboard shortcut for a pipe is</a:t>
            </a:r>
            <a:r>
              <a:rPr b="0" i="0" lang="en-US" sz="1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shift + command + M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1450491" y="422500"/>
            <a:ext cx="2468333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Pipes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692024" y="2568150"/>
            <a:ext cx="3879975" cy="22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73989"/>
                </a:solidFill>
              </a:rPr>
              <a:t>Before pipes: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nchar(round(sqrt(83), digit=2))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[1] 4</a:t>
            </a:r>
            <a:endParaRPr/>
          </a:p>
        </p:txBody>
      </p:sp>
      <p:sp>
        <p:nvSpPr>
          <p:cNvPr id="281" name="Google Shape;281;p41"/>
          <p:cNvSpPr txBox="1"/>
          <p:nvPr>
            <p:ph idx="2" type="body"/>
          </p:nvPr>
        </p:nvSpPr>
        <p:spPr>
          <a:xfrm>
            <a:off x="4736386" y="2568150"/>
            <a:ext cx="3879975" cy="22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73989"/>
                </a:solidFill>
              </a:rPr>
              <a:t>With pipes: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sqrt(83) %&gt;% round(digit=2) %&gt;% nchar()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[1] 4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023" y="339800"/>
            <a:ext cx="758469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692023" y="1536364"/>
            <a:ext cx="7924338" cy="775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5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the square root of 83, round to two decimal places, and check that there are four characters</a:t>
            </a:r>
            <a:endParaRPr b="0" i="0" sz="1400" u="none" cap="none" strike="noStrike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2. Tibbles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3838" lvl="0" marL="233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Tibbles are a rework of the standard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data.frame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Tibbles are data frames that follow different rules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You can create a tibble directly using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tibble()</a:t>
            </a:r>
            <a:r>
              <a:rPr lang="en-US"/>
              <a:t> or convert a data frame using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as_tibble()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▫"/>
            </a:pPr>
            <a:r>
              <a:rPr lang="en-US" sz="1300">
                <a:latin typeface="Courier"/>
                <a:ea typeface="Courier"/>
                <a:cs typeface="Courier"/>
                <a:sym typeface="Courier"/>
              </a:rPr>
              <a:t>as_tibble()</a:t>
            </a:r>
            <a:r>
              <a:rPr lang="en-US" sz="1600"/>
              <a:t> ignores row names (use </a:t>
            </a:r>
            <a:r>
              <a:rPr lang="en-US" sz="1300">
                <a:latin typeface="Courier"/>
                <a:ea typeface="Courier"/>
                <a:cs typeface="Courier"/>
                <a:sym typeface="Courier"/>
              </a:rPr>
              <a:t>rownames_to_column</a:t>
            </a:r>
            <a:r>
              <a:rPr lang="en-US" sz="1600"/>
              <a:t>)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▫"/>
            </a:pPr>
            <a:r>
              <a:rPr lang="en-US" sz="1300">
                <a:latin typeface="Courier"/>
                <a:ea typeface="Courier"/>
                <a:cs typeface="Courier"/>
                <a:sym typeface="Courier"/>
              </a:rPr>
              <a:t>as_tibble()</a:t>
            </a:r>
            <a:r>
              <a:rPr lang="en-US" sz="1300"/>
              <a:t> </a:t>
            </a:r>
            <a:r>
              <a:rPr lang="en-US" sz="1600"/>
              <a:t>does not coerce chars to factors by default</a:t>
            </a:r>
            <a:endParaRPr/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 rotWithShape="1">
          <a:blip r:embed="rId3">
            <a:alphaModFix/>
          </a:blip>
          <a:srcRect b="6570" l="12038" r="13221" t="6371"/>
          <a:stretch/>
        </p:blipFill>
        <p:spPr>
          <a:xfrm>
            <a:off x="6676962" y="1586325"/>
            <a:ext cx="2047490" cy="229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1441525" y="422500"/>
            <a:ext cx="3130474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Tibbles</a:t>
            </a:r>
            <a:r>
              <a:rPr b="0" lang="en-US">
                <a:solidFill>
                  <a:schemeClr val="dk1"/>
                </a:solidFill>
              </a:rPr>
              <a:t> - printing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692025" y="1367656"/>
            <a:ext cx="7806516" cy="12894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3838" lvl="0" marL="233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Default for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print()</a:t>
            </a:r>
            <a:r>
              <a:rPr lang="en-US"/>
              <a:t> shows only first 10 rows &amp; columns that fit screen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Change rows &amp; columns displayed by adjusting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/>
              <a:t> and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rPr lang="en-US"/>
              <a:t> in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print()</a:t>
            </a:r>
            <a:r>
              <a:rPr lang="en-US"/>
              <a:t>:</a:t>
            </a:r>
            <a:endParaRPr/>
          </a:p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&gt; print(n = 20, width = Inf)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6570" l="12038" r="13221" t="6371"/>
          <a:stretch/>
        </p:blipFill>
        <p:spPr>
          <a:xfrm>
            <a:off x="692024" y="339801"/>
            <a:ext cx="749501" cy="8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/>
        </p:nvSpPr>
        <p:spPr>
          <a:xfrm>
            <a:off x="692024" y="2571750"/>
            <a:ext cx="3879975" cy="21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873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Data.frames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050"/>
              <a:buFont typeface="Helvetica Neue"/>
              <a:buNone/>
            </a:pPr>
            <a:r>
              <a:t/>
            </a:r>
            <a:endParaRPr b="0" i="0" sz="1050" u="none" cap="none" strike="noStrike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iris</a:t>
            </a:r>
            <a:endParaRPr b="1" i="0" sz="1400" u="none" cap="none" strike="noStrike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Sepal.Length Sepal.Width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5.1         3.5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4.9         3.0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4.7         3.2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4.6         3.1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5.0         3.6</a:t>
            </a:r>
            <a:endParaRPr/>
          </a:p>
        </p:txBody>
      </p:sp>
      <p:sp>
        <p:nvSpPr>
          <p:cNvPr id="299" name="Google Shape;299;p43"/>
          <p:cNvSpPr txBox="1"/>
          <p:nvPr/>
        </p:nvSpPr>
        <p:spPr>
          <a:xfrm>
            <a:off x="4736386" y="2571750"/>
            <a:ext cx="3879975" cy="21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3989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873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Tibbles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as_tibble(iris)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A tibble: 150 x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Sepal.Length Sepal.Width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&lt;dbl&gt;       &lt;dbl&gt;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5.1         3.5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4.9         3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4.7         3.2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1441525" y="422500"/>
            <a:ext cx="347472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Tibbles</a:t>
            </a:r>
            <a:r>
              <a:rPr b="0" lang="en-US">
                <a:solidFill>
                  <a:schemeClr val="dk1"/>
                </a:solidFill>
              </a:rPr>
              <a:t> - subsetting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692025" y="1335382"/>
            <a:ext cx="7924336" cy="1501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3838" lvl="0" marL="233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Base R simplifies a subset to the simplest data structure 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Subsetting a column of a tibble returns another tibble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Some older functions will not work with tibbles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When piping to subset a data frame, use the placeholder . prior to [ ] or $ </a:t>
            </a:r>
            <a:endParaRPr/>
          </a:p>
          <a:p>
            <a:pPr indent="-1095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3">
            <a:alphaModFix/>
          </a:blip>
          <a:srcRect b="6570" l="12038" r="13221" t="6371"/>
          <a:stretch/>
        </p:blipFill>
        <p:spPr>
          <a:xfrm>
            <a:off x="692024" y="339801"/>
            <a:ext cx="749501" cy="8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692024" y="2969110"/>
            <a:ext cx="3879975" cy="2001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873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Data.frames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050"/>
              <a:buFont typeface="Helvetica Neue"/>
              <a:buNone/>
            </a:pPr>
            <a:r>
              <a:t/>
            </a:r>
            <a:endParaRPr b="0" i="0" sz="1050" u="none" cap="none" strike="noStrike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seplen &lt;- iris[,1]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class(seplen)</a:t>
            </a:r>
            <a:endParaRPr b="1" i="0" sz="1400" u="none" cap="none" strike="noStrike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[1] “numeric”</a:t>
            </a:r>
            <a:endParaRPr/>
          </a:p>
        </p:txBody>
      </p:sp>
      <p:sp>
        <p:nvSpPr>
          <p:cNvPr id="308" name="Google Shape;308;p44"/>
          <p:cNvSpPr txBox="1"/>
          <p:nvPr/>
        </p:nvSpPr>
        <p:spPr>
          <a:xfrm>
            <a:off x="4736386" y="2969110"/>
            <a:ext cx="3879975" cy="2001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3989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873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Tibbles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irisTib &lt;- as_tibble(iris)</a:t>
            </a:r>
            <a:endParaRPr/>
          </a:p>
          <a:p>
            <a:pPr indent="-225425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Seplen &lt;- irisTib[,1]</a:t>
            </a:r>
            <a:endParaRPr/>
          </a:p>
          <a:p>
            <a:pPr indent="-225425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class(seplen)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 “tbl_df” “tbl” “data.frame”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834151" y="444688"/>
            <a:ext cx="2145355" cy="870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</a:pPr>
            <a:r>
              <a:rPr lang="en-US"/>
              <a:t>Tidyverse Workflow</a:t>
            </a:r>
            <a:endParaRPr/>
          </a:p>
        </p:txBody>
      </p:sp>
      <p:pic>
        <p:nvPicPr>
          <p:cNvPr id="314" name="Google Shape;3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698" y="694272"/>
            <a:ext cx="5258964" cy="384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692024" y="422500"/>
            <a:ext cx="436406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Data Wrangling </a:t>
            </a:r>
            <a:r>
              <a:rPr lang="en-US"/>
              <a:t>- dplyr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692025" y="1279900"/>
            <a:ext cx="6112488" cy="345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5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select()</a:t>
            </a:r>
            <a:r>
              <a:rPr b="1" lang="en-US"/>
              <a:t>:</a:t>
            </a:r>
            <a:r>
              <a:rPr lang="en-US"/>
              <a:t> select columns from dataset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filter()</a:t>
            </a:r>
            <a:r>
              <a:rPr b="1" lang="en-US"/>
              <a:t>:</a:t>
            </a:r>
            <a:r>
              <a:rPr lang="en-US"/>
              <a:t> filter out certain rows that meet criteria(s)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group_by()</a:t>
            </a:r>
            <a:r>
              <a:rPr b="1" lang="en-US"/>
              <a:t>:</a:t>
            </a:r>
            <a:r>
              <a:rPr lang="en-US"/>
              <a:t> group different observations together without changing original dataset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summarise()</a:t>
            </a:r>
            <a:r>
              <a:rPr b="1" lang="en-US"/>
              <a:t>:</a:t>
            </a:r>
            <a:r>
              <a:rPr lang="en-US"/>
              <a:t> summarize any of above functions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arrange()</a:t>
            </a:r>
            <a:r>
              <a:rPr b="1" lang="en-US"/>
              <a:t>:</a:t>
            </a:r>
            <a:r>
              <a:rPr lang="en-US"/>
              <a:t> arrange cols in ascend-/descending order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_join()</a:t>
            </a:r>
            <a:r>
              <a:rPr b="1" lang="en-US"/>
              <a:t>:</a:t>
            </a:r>
            <a:r>
              <a:rPr lang="en-US"/>
              <a:t> perform left, right, full, and inner joins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rename()</a:t>
            </a:r>
            <a:r>
              <a:rPr b="1" lang="en-US"/>
              <a:t>:</a:t>
            </a:r>
            <a:r>
              <a:rPr lang="en-US"/>
              <a:t> easily change col name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mutate()</a:t>
            </a:r>
            <a:r>
              <a:rPr b="1" lang="en-US"/>
              <a:t>:</a:t>
            </a:r>
            <a:r>
              <a:rPr lang="en-US"/>
              <a:t> create new cols, but keep existing variables</a:t>
            </a:r>
            <a:endParaRPr/>
          </a:p>
          <a:p>
            <a:pPr indent="-1111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513" y="1344702"/>
            <a:ext cx="1784910" cy="206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92024" y="422500"/>
            <a:ext cx="398755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Data Wrangling</a:t>
            </a:r>
            <a:r>
              <a:rPr lang="en-US">
                <a:solidFill>
                  <a:schemeClr val="dk1"/>
                </a:solidFill>
              </a:rPr>
              <a:t> - </a:t>
            </a:r>
            <a:r>
              <a:rPr lang="en-US"/>
              <a:t>tidyr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692025" y="1279900"/>
            <a:ext cx="5902413" cy="345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5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gather()</a:t>
            </a:r>
            <a:r>
              <a:rPr b="1" lang="en-US"/>
              <a:t>: </a:t>
            </a:r>
            <a:r>
              <a:rPr lang="en-US"/>
              <a:t>“gathers” multiple cols and convert into key-value pairs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spread()</a:t>
            </a:r>
            <a:r>
              <a:rPr b="1" lang="en-US"/>
              <a:t>: </a:t>
            </a:r>
            <a:r>
              <a:rPr lang="en-US"/>
              <a:t>take two cols and “spread” into multiple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separate()</a:t>
            </a:r>
            <a:r>
              <a:rPr b="1" lang="en-US"/>
              <a:t>:</a:t>
            </a:r>
            <a:r>
              <a:rPr lang="en-US"/>
              <a:t> helps separate single col into many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unite()</a:t>
            </a:r>
            <a:r>
              <a:rPr b="1" lang="en-US"/>
              <a:t>: </a:t>
            </a:r>
            <a:r>
              <a:rPr lang="en-US"/>
              <a:t>helps combine two or more cols into one</a:t>
            </a:r>
            <a:endParaRPr/>
          </a:p>
          <a:p>
            <a:pPr indent="-1111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4562" y="1279900"/>
            <a:ext cx="1966859" cy="222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692024" y="422500"/>
            <a:ext cx="4234977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Data Wrangling </a:t>
            </a:r>
            <a:r>
              <a:rPr lang="en-US">
                <a:solidFill>
                  <a:schemeClr val="dk1"/>
                </a:solidFill>
              </a:rPr>
              <a:t>- </a:t>
            </a:r>
            <a:r>
              <a:rPr lang="en-US"/>
              <a:t>stringr</a:t>
            </a:r>
            <a:endParaRPr/>
          </a:p>
        </p:txBody>
      </p:sp>
      <p:sp>
        <p:nvSpPr>
          <p:cNvPr id="334" name="Google Shape;334;p48"/>
          <p:cNvSpPr txBox="1"/>
          <p:nvPr>
            <p:ph idx="1" type="body"/>
          </p:nvPr>
        </p:nvSpPr>
        <p:spPr>
          <a:xfrm>
            <a:off x="692024" y="1279900"/>
            <a:ext cx="5820797" cy="345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5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str_sub()</a:t>
            </a:r>
            <a:r>
              <a:rPr lang="en-US"/>
              <a:t>: extract substrings from a char vector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str_trim()</a:t>
            </a:r>
            <a:r>
              <a:rPr b="1" lang="en-US"/>
              <a:t>: </a:t>
            </a:r>
            <a:r>
              <a:rPr lang="en-US"/>
              <a:t>trim whitespace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str_length()</a:t>
            </a:r>
            <a:r>
              <a:rPr b="1" lang="en-US"/>
              <a:t>: </a:t>
            </a:r>
            <a:r>
              <a:rPr lang="en-US"/>
              <a:t>check length of the string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str_to_upper</a:t>
            </a:r>
            <a:r>
              <a:rPr b="1" lang="en-US"/>
              <a:t>: </a:t>
            </a:r>
            <a:r>
              <a:rPr lang="en-US"/>
              <a:t>converts the string into upper case</a:t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str_to_lower</a:t>
            </a:r>
            <a:r>
              <a:rPr b="1" lang="en-US"/>
              <a:t>: </a:t>
            </a:r>
            <a:r>
              <a:rPr lang="en-US"/>
              <a:t>converts the string into lower case</a:t>
            </a:r>
            <a:endParaRPr/>
          </a:p>
        </p:txBody>
      </p:sp>
      <p:pic>
        <p:nvPicPr>
          <p:cNvPr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9591" y="1376976"/>
            <a:ext cx="1796526" cy="209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692024" y="422500"/>
            <a:ext cx="4299523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Data Wrangling</a:t>
            </a:r>
            <a:r>
              <a:rPr lang="en-US">
                <a:solidFill>
                  <a:schemeClr val="dk1"/>
                </a:solidFill>
              </a:rPr>
              <a:t> - </a:t>
            </a:r>
            <a:r>
              <a:rPr lang="en-US"/>
              <a:t>forcats</a:t>
            </a:r>
            <a:endParaRPr/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692025" y="1279900"/>
            <a:ext cx="5971500" cy="345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3838" lvl="0" marL="233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fct_reorder()</a:t>
            </a:r>
            <a:r>
              <a:rPr b="1" lang="en-US"/>
              <a:t>:</a:t>
            </a:r>
            <a:r>
              <a:rPr lang="en-US"/>
              <a:t> reorder a factor by another variable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fct_infreq()</a:t>
            </a:r>
            <a:r>
              <a:rPr b="1" lang="en-US"/>
              <a:t>:</a:t>
            </a:r>
            <a:r>
              <a:rPr lang="en-US"/>
              <a:t> reorder by the frequency of values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fct_relevel()</a:t>
            </a:r>
            <a:r>
              <a:rPr b="1" lang="en-US"/>
              <a:t>:</a:t>
            </a:r>
            <a:r>
              <a:rPr lang="en-US"/>
              <a:t> change order of a factor by hand</a:t>
            </a:r>
            <a:endParaRPr/>
          </a:p>
          <a:p>
            <a:pPr indent="-223838" lvl="0" marL="2333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fct_lump()</a:t>
            </a:r>
            <a:r>
              <a:rPr b="1" lang="en-US"/>
              <a:t>:</a:t>
            </a:r>
            <a:r>
              <a:rPr lang="en-US"/>
              <a:t> collapse least/ most frequent values of a factor into “other”</a:t>
            </a:r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669" y="1344449"/>
            <a:ext cx="1825178" cy="211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Agenda for today: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902550" y="1895200"/>
            <a:ext cx="76320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Introductions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is R-Ladies?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 Tutorial: Intro to RMarkdown &amp; the Tidyverse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next?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692025" y="422500"/>
            <a:ext cx="4460888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Data Wrangling</a:t>
            </a:r>
            <a:r>
              <a:rPr lang="en-US">
                <a:solidFill>
                  <a:schemeClr val="dk1"/>
                </a:solidFill>
              </a:rPr>
              <a:t> - </a:t>
            </a:r>
            <a:r>
              <a:rPr lang="en-US"/>
              <a:t>lubridate</a:t>
            </a:r>
            <a:endParaRPr/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692023" y="1279900"/>
            <a:ext cx="7759951" cy="345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5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Types of date/time data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-US"/>
              <a:t>date &lt;date&gt;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-US"/>
              <a:t>time &lt;time&gt;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-US"/>
              <a:t>date-time &lt;dttm&gt;:</a:t>
            </a:r>
            <a:r>
              <a:rPr lang="en-US"/>
              <a:t> date + time (aka POSIXct)</a:t>
            </a:r>
            <a:endParaRPr/>
          </a:p>
          <a:p>
            <a:pPr indent="-111124" lvl="1" marL="45878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5425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Time span classes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-US"/>
              <a:t>duration: </a:t>
            </a:r>
            <a:r>
              <a:rPr lang="en-US"/>
              <a:t>exact amount of time between two points</a:t>
            </a:r>
            <a:endParaRPr b="1"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-US"/>
              <a:t>period:</a:t>
            </a:r>
            <a:r>
              <a:rPr lang="en-US"/>
              <a:t> tracks clock times despite leap years/seconds and DST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-US"/>
              <a:t>interval:</a:t>
            </a:r>
            <a:r>
              <a:rPr lang="en-US"/>
              <a:t> protean summary of time information between two points</a:t>
            </a:r>
            <a:endParaRPr/>
          </a:p>
        </p:txBody>
      </p:sp>
      <p:pic>
        <p:nvPicPr>
          <p:cNvPr id="349" name="Google Shape;3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650" y="1365963"/>
            <a:ext cx="1766254" cy="2054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692025" y="422500"/>
            <a:ext cx="4471646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Data Wrangling</a:t>
            </a:r>
            <a:r>
              <a:rPr lang="en-US">
                <a:solidFill>
                  <a:schemeClr val="dk1"/>
                </a:solidFill>
              </a:rPr>
              <a:t> - </a:t>
            </a:r>
            <a:r>
              <a:rPr lang="en-US"/>
              <a:t>lubridate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692024" y="1279900"/>
            <a:ext cx="6633934" cy="345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5425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Parsing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Date-times</a:t>
            </a:r>
            <a:br>
              <a:rPr lang="en-US"/>
            </a:b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ymd()</a:t>
            </a:r>
            <a:r>
              <a:rPr lang="en-US"/>
              <a:t>,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dmy()</a:t>
            </a:r>
            <a:r>
              <a:rPr lang="en-US"/>
              <a:t>,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myd()</a:t>
            </a:r>
            <a:r>
              <a:rPr lang="en-US"/>
              <a:t>, …</a:t>
            </a:r>
            <a:endParaRPr/>
          </a:p>
          <a:p>
            <a:pPr indent="-225424" lvl="1" marL="45878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Get and set components</a:t>
            </a:r>
            <a:br>
              <a:rPr lang="en-US"/>
            </a:b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year()</a:t>
            </a:r>
            <a:r>
              <a:rPr lang="en-US"/>
              <a:t>,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month()</a:t>
            </a:r>
            <a:r>
              <a:rPr lang="en-US"/>
              <a:t>,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mday()</a:t>
            </a:r>
            <a:br>
              <a:rPr lang="en-US" sz="1600">
                <a:latin typeface="Courier"/>
                <a:ea typeface="Courier"/>
                <a:cs typeface="Courier"/>
                <a:sym typeface="Courier"/>
              </a:rPr>
            </a:b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hour()</a:t>
            </a:r>
            <a:r>
              <a:rPr lang="en-US"/>
              <a:t>,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minute()</a:t>
            </a:r>
            <a:r>
              <a:rPr lang="en-US"/>
              <a:t>,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second()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25424" lvl="1" marL="45878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Helper functions for time zones</a:t>
            </a:r>
            <a:br>
              <a:rPr lang="en-US"/>
            </a:b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with_tz()</a:t>
            </a:r>
            <a:r>
              <a:rPr lang="en-US"/>
              <a:t>,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force_tz()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111125" lvl="1" marL="234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6" name="Google Shape;3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650" y="1365963"/>
            <a:ext cx="1766254" cy="2054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692025" y="422500"/>
            <a:ext cx="4019824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</a:pPr>
            <a:r>
              <a:rPr lang="en-US">
                <a:solidFill>
                  <a:srgbClr val="873989"/>
                </a:solidFill>
              </a:rPr>
              <a:t>Data Wrangling</a:t>
            </a:r>
            <a:r>
              <a:rPr lang="en-US">
                <a:solidFill>
                  <a:schemeClr val="dk1"/>
                </a:solidFill>
              </a:rPr>
              <a:t> - </a:t>
            </a:r>
            <a:r>
              <a:rPr lang="en-US"/>
              <a:t>purrr</a:t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map()</a:t>
            </a:r>
            <a:r>
              <a:rPr lang="en-US"/>
              <a:t> functions replace for loops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Remember the apply function from base?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Pro tip: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safely()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for errors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transpose()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reverses index order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▪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Good for working with 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nested data frames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and l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ist columns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3" name="Google Shape;36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6295" y="1344449"/>
            <a:ext cx="1837552" cy="211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3.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What’s next?</a:t>
            </a:r>
            <a:endParaRPr/>
          </a:p>
        </p:txBody>
      </p:sp>
      <p:pic>
        <p:nvPicPr>
          <p:cNvPr id="369" name="Google Shape;36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8659" y="1509053"/>
            <a:ext cx="1683347" cy="1730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2525" y="1214425"/>
            <a:ext cx="2304905" cy="24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Get involved</a:t>
            </a:r>
            <a:endParaRPr/>
          </a:p>
        </p:txBody>
      </p:sp>
      <p:cxnSp>
        <p:nvCxnSpPr>
          <p:cNvPr id="376" name="Google Shape;376;p54"/>
          <p:cNvCxnSpPr/>
          <p:nvPr/>
        </p:nvCxnSpPr>
        <p:spPr>
          <a:xfrm>
            <a:off x="12175" y="1947150"/>
            <a:ext cx="9130500" cy="0"/>
          </a:xfrm>
          <a:prstGeom prst="straightConnector1">
            <a:avLst/>
          </a:prstGeom>
          <a:noFill/>
          <a:ln cap="flat" cmpd="sng" w="3810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54"/>
          <p:cNvSpPr/>
          <p:nvPr/>
        </p:nvSpPr>
        <p:spPr>
          <a:xfrm>
            <a:off x="955650" y="18375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4"/>
          <p:cNvSpPr/>
          <p:nvPr/>
        </p:nvSpPr>
        <p:spPr>
          <a:xfrm>
            <a:off x="3911100" y="18375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4"/>
          <p:cNvSpPr/>
          <p:nvPr/>
        </p:nvSpPr>
        <p:spPr>
          <a:xfrm>
            <a:off x="6866550" y="18375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4"/>
          <p:cNvSpPr txBox="1"/>
          <p:nvPr/>
        </p:nvSpPr>
        <p:spPr>
          <a:xfrm>
            <a:off x="380675" y="2220625"/>
            <a:ext cx="2787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our Meetup page and attend events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 on Twitter @RLadiesCville</a:t>
            </a:r>
            <a:endParaRPr/>
          </a:p>
        </p:txBody>
      </p:sp>
      <p:sp>
        <p:nvSpPr>
          <p:cNvPr id="381" name="Google Shape;381;p54"/>
          <p:cNvSpPr txBox="1"/>
          <p:nvPr/>
        </p:nvSpPr>
        <p:spPr>
          <a:xfrm>
            <a:off x="3215625" y="2220625"/>
            <a:ext cx="2787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Contribute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our GitHub page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questions</a:t>
            </a:r>
            <a:endParaRPr/>
          </a:p>
        </p:txBody>
      </p:sp>
      <p:sp>
        <p:nvSpPr>
          <p:cNvPr id="382" name="Google Shape;382;p54"/>
          <p:cNvSpPr txBox="1"/>
          <p:nvPr/>
        </p:nvSpPr>
        <p:spPr>
          <a:xfrm>
            <a:off x="6154600" y="2220625"/>
            <a:ext cx="2787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 a workshop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a talk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your company to sponsor us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Helvetica Neue"/>
              <a:buChar char="●"/>
            </a:pPr>
            <a:r>
              <a:rPr b="1" i="0" lang="en-US" sz="1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a co-organizer!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What is R-Ladies?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1749" y="1135800"/>
            <a:ext cx="2343300" cy="21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94000" y="1131300"/>
            <a:ext cx="38625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>
                <a:solidFill>
                  <a:srgbClr val="88398A"/>
                </a:solidFill>
              </a:rPr>
              <a:t>Worldwide </a:t>
            </a:r>
            <a:r>
              <a:rPr lang="en-US" sz="2100"/>
              <a:t>organization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100"/>
              <a:t>...that promotes </a:t>
            </a:r>
            <a:r>
              <a:rPr b="1" lang="en-US" sz="2100">
                <a:solidFill>
                  <a:srgbClr val="88398A"/>
                </a:solidFill>
              </a:rPr>
              <a:t>gender diversity</a:t>
            </a:r>
            <a:r>
              <a:rPr lang="en-US" sz="2100"/>
              <a:t> in the </a:t>
            </a:r>
            <a:r>
              <a:rPr b="1" lang="en-US" sz="2100">
                <a:solidFill>
                  <a:srgbClr val="88398A"/>
                </a:solidFill>
              </a:rPr>
              <a:t>R community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100"/>
              <a:t>...via </a:t>
            </a:r>
            <a:r>
              <a:rPr b="1" lang="en-US" sz="2100">
                <a:solidFill>
                  <a:srgbClr val="88398A"/>
                </a:solidFill>
              </a:rPr>
              <a:t>meetups </a:t>
            </a:r>
            <a:r>
              <a:rPr lang="en-US" sz="2100"/>
              <a:t>and </a:t>
            </a:r>
            <a:r>
              <a:rPr b="1" lang="en-US" sz="2100">
                <a:solidFill>
                  <a:srgbClr val="88398A"/>
                </a:solidFill>
              </a:rPr>
              <a:t>mentorship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100"/>
              <a:t>...in a </a:t>
            </a:r>
            <a:r>
              <a:rPr b="1" lang="en-US" sz="2100">
                <a:solidFill>
                  <a:srgbClr val="88398A"/>
                </a:solidFill>
              </a:rPr>
              <a:t>friendly</a:t>
            </a:r>
            <a:r>
              <a:rPr lang="en-US" sz="2100"/>
              <a:t> and </a:t>
            </a:r>
            <a:r>
              <a:rPr b="1" lang="en-US" sz="2100">
                <a:solidFill>
                  <a:srgbClr val="88398A"/>
                </a:solidFill>
              </a:rPr>
              <a:t>safe</a:t>
            </a:r>
            <a:r>
              <a:rPr lang="en-US" sz="2100"/>
              <a:t> environment</a:t>
            </a:r>
            <a:endParaRPr/>
          </a:p>
        </p:txBody>
      </p:sp>
      <p:pic>
        <p:nvPicPr>
          <p:cNvPr descr="meetup_logo.png"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775" y="793200"/>
            <a:ext cx="3557099" cy="35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326903" y="584462"/>
            <a:ext cx="4685121" cy="3765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solidFill>
                  <a:srgbClr val="88398A"/>
                </a:solidFill>
              </a:rPr>
              <a:t>Charlottesville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2100">
                <a:solidFill>
                  <a:schemeClr val="dk1"/>
                </a:solidFill>
              </a:rPr>
              <a:t> Connect with us on: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Website:</a:t>
            </a:r>
            <a:r>
              <a:rPr lang="en-US" sz="1600">
                <a:solidFill>
                  <a:srgbClr val="D3D3D3"/>
                </a:solidFill>
              </a:rPr>
              <a:t>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rladies.org</a:t>
            </a:r>
            <a:endParaRPr sz="1600" u="sng">
              <a:solidFill>
                <a:srgbClr val="87398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Twitter: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@RLadiesCville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Meetup:</a:t>
            </a:r>
            <a:r>
              <a:rPr lang="en-US" sz="1600">
                <a:solidFill>
                  <a:srgbClr val="D3D3D3"/>
                </a:solidFill>
              </a:rPr>
              <a:t>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meetup.com/rladies-charlottesville/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GitHub: </a:t>
            </a:r>
            <a:r>
              <a:rPr lang="en-US" sz="1600">
                <a:solidFill>
                  <a:srgbClr val="D3D3D3"/>
                </a:solidFill>
              </a:rPr>
              <a:t>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github.com/rladies-Charlottesville</a:t>
            </a:r>
            <a:endParaRPr sz="1600" u="sng">
              <a:solidFill>
                <a:srgbClr val="87398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Email: </a:t>
            </a:r>
            <a:r>
              <a:rPr lang="en-US" sz="1600" u="sng">
                <a:solidFill>
                  <a:schemeClr val="hlink"/>
                </a:solidFill>
                <a:hlinkClick r:id="rId7"/>
              </a:rPr>
              <a:t>charlottesville@rladies.org</a:t>
            </a:r>
            <a:endParaRPr sz="1600">
              <a:solidFill>
                <a:srgbClr val="873989"/>
              </a:solidFill>
            </a:endParaRPr>
          </a:p>
        </p:txBody>
      </p:sp>
      <p:pic>
        <p:nvPicPr>
          <p:cNvPr descr="meetup_logo.png" id="97" name="Google Shape;9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775" y="793200"/>
            <a:ext cx="3557099" cy="35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 to RMarkdown &amp; the tidyverse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8659" y="1509053"/>
            <a:ext cx="1683347" cy="173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Tutorial Outline:</a:t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902550" y="1895199"/>
            <a:ext cx="7632000" cy="2855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Why this tutorial?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Intro to RMarkdown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Tidy data and the tidyverse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Data wrangling with the tidyverse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