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3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9" r:id="rId3"/>
    <p:sldId id="260" r:id="rId4"/>
    <p:sldId id="294" r:id="rId5"/>
    <p:sldId id="413" r:id="rId6"/>
    <p:sldId id="295" r:id="rId7"/>
    <p:sldId id="308" r:id="rId8"/>
    <p:sldId id="304" r:id="rId9"/>
    <p:sldId id="303" r:id="rId10"/>
    <p:sldId id="310" r:id="rId11"/>
    <p:sldId id="309" r:id="rId12"/>
    <p:sldId id="312" r:id="rId13"/>
    <p:sldId id="313" r:id="rId14"/>
    <p:sldId id="319" r:id="rId15"/>
    <p:sldId id="328" r:id="rId16"/>
    <p:sldId id="331" r:id="rId17"/>
    <p:sldId id="336" r:id="rId18"/>
    <p:sldId id="341" r:id="rId19"/>
    <p:sldId id="342" r:id="rId20"/>
    <p:sldId id="345" r:id="rId21"/>
    <p:sldId id="353" r:id="rId22"/>
    <p:sldId id="311" r:id="rId23"/>
    <p:sldId id="354" r:id="rId24"/>
    <p:sldId id="355" r:id="rId25"/>
    <p:sldId id="361" r:id="rId26"/>
    <p:sldId id="357" r:id="rId27"/>
    <p:sldId id="358" r:id="rId28"/>
    <p:sldId id="359" r:id="rId29"/>
    <p:sldId id="360" r:id="rId30"/>
    <p:sldId id="362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2" r:id="rId39"/>
    <p:sldId id="373" r:id="rId40"/>
    <p:sldId id="374" r:id="rId41"/>
    <p:sldId id="371" r:id="rId42"/>
    <p:sldId id="375" r:id="rId43"/>
    <p:sldId id="415" r:id="rId44"/>
    <p:sldId id="417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0"/>
    <p:restoredTop sz="84030"/>
  </p:normalViewPr>
  <p:slideViewPr>
    <p:cSldViewPr>
      <p:cViewPr varScale="1">
        <p:scale>
          <a:sx n="78" d="100"/>
          <a:sy n="78" d="100"/>
        </p:scale>
        <p:origin x="192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26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17C610-AFA3-0E48-A747-95FEC488305A}" type="datetime1">
              <a:rPr lang="es-MX"/>
              <a:pPr>
                <a:defRPr/>
              </a:pPr>
              <a:t>09/10/23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965B90F-51B4-8448-8D44-6AD8AAE22F5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564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5D4551-608D-0E4B-9155-FEE6BD512A60}" type="datetime1">
              <a:rPr lang="es-MX"/>
              <a:pPr>
                <a:defRPr/>
              </a:pPr>
              <a:t>09/10/23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440857-9A5C-884C-9ED2-A26A55BAD08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7528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CF7310-CBDC-724A-BCB8-2A73122A7E28}" type="slidenum">
              <a:rPr lang="es-MX" sz="1200"/>
              <a:pPr eaLnBrk="1" hangingPunct="1"/>
              <a:t>1</a:t>
            </a:fld>
            <a:endParaRPr lang="es-MX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440857-9A5C-884C-9ED2-A26A55BAD083}" type="slidenum">
              <a:rPr lang="es-MX" smtClean="0"/>
              <a:pPr>
                <a:defRPr/>
              </a:pPr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187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principal desventaja es que </a:t>
            </a:r>
            <a:r>
              <a:rPr lang="es-ES" dirty="0" err="1"/>
              <a:t>foza</a:t>
            </a:r>
            <a:r>
              <a:rPr lang="es-ES" dirty="0"/>
              <a:t> a que </a:t>
            </a:r>
            <a:r>
              <a:rPr lang="es-ES" dirty="0" err="1"/>
              <a:t>genermos</a:t>
            </a:r>
            <a:r>
              <a:rPr lang="es-ES" dirty="0"/>
              <a:t> nombres por cada paso, que no siempre son naturales, ya</a:t>
            </a:r>
            <a:r>
              <a:rPr lang="es-ES" baseline="0" dirty="0"/>
              <a:t> que </a:t>
            </a:r>
            <a:r>
              <a:rPr lang="es-ES" baseline="0" dirty="0" err="1"/>
              <a:t>dembemos</a:t>
            </a:r>
            <a:r>
              <a:rPr lang="es-ES" baseline="0" dirty="0"/>
              <a:t> anexar el </a:t>
            </a:r>
            <a:r>
              <a:rPr lang="es-ES" baseline="0" dirty="0" err="1"/>
              <a:t>subfijo</a:t>
            </a:r>
            <a:r>
              <a:rPr lang="es-ES" baseline="0" dirty="0"/>
              <a:t> </a:t>
            </a:r>
            <a:r>
              <a:rPr lang="es-ES" baseline="0" dirty="0" err="1"/>
              <a:t>numerico</a:t>
            </a:r>
            <a:r>
              <a:rPr lang="es-ES" baseline="0" dirty="0"/>
              <a:t> para que sean </a:t>
            </a:r>
            <a:r>
              <a:rPr lang="es-ES" baseline="0" dirty="0" err="1"/>
              <a:t>unicos</a:t>
            </a:r>
            <a:r>
              <a:rPr lang="es-ES" baseline="0" dirty="0"/>
              <a:t>. Entonces:</a:t>
            </a:r>
          </a:p>
          <a:p>
            <a:pPr marL="228600" indent="-228600">
              <a:buAutoNum type="arabicPeriod"/>
            </a:pPr>
            <a:r>
              <a:rPr lang="es-ES" baseline="0" dirty="0"/>
              <a:t>El </a:t>
            </a:r>
            <a:r>
              <a:rPr lang="es-ES" baseline="0" dirty="0" err="1"/>
              <a:t>codigo</a:t>
            </a:r>
            <a:r>
              <a:rPr lang="es-ES" baseline="0" dirty="0"/>
              <a:t> esta lleno de nombres de variables sin importancia.</a:t>
            </a:r>
          </a:p>
          <a:p>
            <a:pPr marL="228600" indent="-228600">
              <a:buAutoNum type="arabicPeriod"/>
            </a:pPr>
            <a:r>
              <a:rPr lang="es-ES" dirty="0"/>
              <a:t>Hay que prestar atención o ser cuidadosos en el incremento del </a:t>
            </a:r>
            <a:r>
              <a:rPr lang="es-ES" dirty="0" err="1"/>
              <a:t>subfijo</a:t>
            </a:r>
            <a:r>
              <a:rPr lang="es-ES" dirty="0"/>
              <a:t> por cada línea. </a:t>
            </a:r>
          </a:p>
          <a:p>
            <a:pPr marL="228600" indent="-228600">
              <a:buAutoNum type="arabicPeriod"/>
            </a:pPr>
            <a:r>
              <a:rPr lang="es-ES" dirty="0"/>
              <a:t>Es muy </a:t>
            </a:r>
            <a:r>
              <a:rPr lang="es-ES" dirty="0" err="1"/>
              <a:t>comun</a:t>
            </a:r>
            <a:r>
              <a:rPr lang="es-ES" dirty="0"/>
              <a:t> que cuando yo generó este tipo de </a:t>
            </a:r>
            <a:r>
              <a:rPr lang="es-ES" dirty="0" err="1"/>
              <a:t>codigo</a:t>
            </a:r>
            <a:r>
              <a:rPr lang="es-ES" dirty="0"/>
              <a:t>, me equivoco en el </a:t>
            </a:r>
            <a:r>
              <a:rPr lang="es-ES" dirty="0" err="1"/>
              <a:t>subfijo</a:t>
            </a:r>
            <a:r>
              <a:rPr lang="es-ES" dirty="0"/>
              <a:t> y tardo 10 minutos o mas </a:t>
            </a:r>
            <a:r>
              <a:rPr lang="es-ES" dirty="0" err="1"/>
              <a:t>rompiendome</a:t>
            </a:r>
            <a:r>
              <a:rPr lang="es-ES" baseline="0" dirty="0"/>
              <a:t> la cabeza tratando de encontrar el error.</a:t>
            </a:r>
          </a:p>
          <a:p>
            <a:pPr marL="228600" indent="-228600">
              <a:buAutoNum type="arabicPeriod"/>
            </a:pPr>
            <a:r>
              <a:rPr lang="es-ES" baseline="0" dirty="0" err="1"/>
              <a:t>Pudieramos</a:t>
            </a:r>
            <a:r>
              <a:rPr lang="es-ES" baseline="0" dirty="0"/>
              <a:t> pensar que además estamos creando muchas copias que usaran mucha memoria...esto no es del todo cierto en R. </a:t>
            </a:r>
          </a:p>
          <a:p>
            <a:pPr marL="228600" indent="-228600">
              <a:buAutoNum type="arabicPeriod"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40857-9A5C-884C-9ED2-A26A55BAD083}" type="slidenum">
              <a:rPr lang="es-MX" smtClean="0"/>
              <a:pPr>
                <a:defRPr/>
              </a:pPr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089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</a:t>
            </a:r>
            <a:r>
              <a:rPr lang="es-ES" baseline="0" dirty="0"/>
              <a:t> paquete </a:t>
            </a:r>
            <a:r>
              <a:rPr lang="es-ES" baseline="0" dirty="0" err="1"/>
              <a:t>pryr</a:t>
            </a:r>
            <a:r>
              <a:rPr lang="es-ES" baseline="0" dirty="0"/>
              <a:t> nos permite medir el espacio de memoria utilizado por los objetos en R: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install.packages</a:t>
            </a:r>
            <a:r>
              <a:rPr lang="es-ES" dirty="0"/>
              <a:t>("~/</a:t>
            </a:r>
            <a:r>
              <a:rPr lang="es-ES" dirty="0" err="1"/>
              <a:t>Downloads</a:t>
            </a:r>
            <a:r>
              <a:rPr lang="es-ES" dirty="0"/>
              <a:t>/pryr_0.1.4.tgz", repos = NULL, </a:t>
            </a:r>
            <a:r>
              <a:rPr lang="es-ES" dirty="0" err="1"/>
              <a:t>type</a:t>
            </a:r>
            <a:r>
              <a:rPr lang="es-ES" dirty="0"/>
              <a:t> = .</a:t>
            </a:r>
            <a:r>
              <a:rPr lang="es-ES" dirty="0" err="1"/>
              <a:t>Platform$pkgType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library</a:t>
            </a:r>
            <a:r>
              <a:rPr lang="es-ES" dirty="0"/>
              <a:t>(</a:t>
            </a:r>
            <a:r>
              <a:rPr lang="es-ES" dirty="0" err="1"/>
              <a:t>pryr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Como </a:t>
            </a:r>
            <a:r>
              <a:rPr lang="es-ES" dirty="0" err="1"/>
              <a:t>diamonds</a:t>
            </a:r>
            <a:r>
              <a:rPr lang="es-ES" dirty="0"/>
              <a:t> y diamons2</a:t>
            </a:r>
            <a:r>
              <a:rPr lang="es-ES" baseline="0" dirty="0"/>
              <a:t> comparte 10 columnas </a:t>
            </a:r>
            <a:r>
              <a:rPr lang="es-ES" baseline="0" dirty="0" err="1"/>
              <a:t>exatamente</a:t>
            </a:r>
            <a:r>
              <a:rPr lang="es-ES" baseline="0" dirty="0"/>
              <a:t> iguales,  R </a:t>
            </a:r>
            <a:r>
              <a:rPr lang="es-ES" baseline="0" dirty="0" err="1"/>
              <a:t>utliza</a:t>
            </a:r>
            <a:r>
              <a:rPr lang="es-ES" baseline="0" dirty="0"/>
              <a:t> el mismo espacio para ambas copias.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40857-9A5C-884C-9ED2-A26A55BAD083}" type="slidenum">
              <a:rPr lang="es-MX" smtClean="0"/>
              <a:pPr>
                <a:defRPr/>
              </a:pPr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089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</a:t>
            </a:r>
            <a:r>
              <a:rPr lang="es-ES" baseline="0" dirty="0"/>
              <a:t> paquete </a:t>
            </a:r>
            <a:r>
              <a:rPr lang="es-ES" baseline="0" dirty="0" err="1"/>
              <a:t>pryr</a:t>
            </a:r>
            <a:r>
              <a:rPr lang="es-ES" baseline="0" dirty="0"/>
              <a:t> nos permite medir el espacio de memoria utilizado por los objetos en R: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install.packages</a:t>
            </a:r>
            <a:r>
              <a:rPr lang="es-ES" dirty="0"/>
              <a:t>("~/</a:t>
            </a:r>
            <a:r>
              <a:rPr lang="es-ES" dirty="0" err="1"/>
              <a:t>Downloads</a:t>
            </a:r>
            <a:r>
              <a:rPr lang="es-ES" dirty="0"/>
              <a:t>/pryr_0.1.4.tgz", repos = NULL, </a:t>
            </a:r>
            <a:r>
              <a:rPr lang="es-ES" dirty="0" err="1"/>
              <a:t>type</a:t>
            </a:r>
            <a:r>
              <a:rPr lang="es-ES" dirty="0"/>
              <a:t> = .</a:t>
            </a:r>
            <a:r>
              <a:rPr lang="es-ES" dirty="0" err="1"/>
              <a:t>Platform$pkgType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library</a:t>
            </a:r>
            <a:r>
              <a:rPr lang="es-ES" dirty="0"/>
              <a:t>(</a:t>
            </a:r>
            <a:r>
              <a:rPr lang="es-ES" dirty="0" err="1"/>
              <a:t>pryr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Como </a:t>
            </a:r>
            <a:r>
              <a:rPr lang="es-ES" dirty="0" err="1"/>
              <a:t>diamonds</a:t>
            </a:r>
            <a:r>
              <a:rPr lang="es-ES" dirty="0"/>
              <a:t> y diamons2</a:t>
            </a:r>
            <a:r>
              <a:rPr lang="es-ES" baseline="0" dirty="0"/>
              <a:t> comparte 10 columnas </a:t>
            </a:r>
            <a:r>
              <a:rPr lang="es-ES" baseline="0" dirty="0" err="1"/>
              <a:t>exatamente</a:t>
            </a:r>
            <a:r>
              <a:rPr lang="es-ES" baseline="0" dirty="0"/>
              <a:t> iguales,  R </a:t>
            </a:r>
            <a:r>
              <a:rPr lang="es-ES" baseline="0" dirty="0" err="1"/>
              <a:t>utliza</a:t>
            </a:r>
            <a:r>
              <a:rPr lang="es-ES" baseline="0" dirty="0"/>
              <a:t> el mismo espacio para </a:t>
            </a:r>
            <a:r>
              <a:rPr lang="es-ES" baseline="0"/>
              <a:t>ambas copias.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40857-9A5C-884C-9ED2-A26A55BAD083}" type="slidenum">
              <a:rPr lang="es-MX" smtClean="0"/>
              <a:pPr>
                <a:defRPr/>
              </a:pPr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089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ventaja es que escribimos y pensamos menos y por lo tanto nos equivocamos menos.</a:t>
            </a:r>
          </a:p>
          <a:p>
            <a:r>
              <a:rPr lang="es-ES" dirty="0"/>
              <a:t>Las desventajas:</a:t>
            </a:r>
            <a:endParaRPr lang="es-ES" baseline="0" dirty="0"/>
          </a:p>
          <a:p>
            <a:pPr marL="228600" indent="-228600">
              <a:buAutoNum type="arabicPeriod"/>
            </a:pPr>
            <a:r>
              <a:rPr lang="es-ES" baseline="0" dirty="0"/>
              <a:t>La depuración es dolorosa, si tu cometes un error debes re-correr el pipeline (canalización) completo desde el inicio. </a:t>
            </a:r>
          </a:p>
          <a:p>
            <a:pPr marL="228600" indent="-228600">
              <a:buAutoNum type="arabicPeriod"/>
            </a:pPr>
            <a:r>
              <a:rPr lang="es-ES" baseline="0" dirty="0"/>
              <a:t>La repetición del objeto que se esta transformado hace obscuros los cambios en cada paso ( 8 veces cambia!)</a:t>
            </a:r>
          </a:p>
          <a:p>
            <a:pPr marL="0" indent="0">
              <a:buNone/>
            </a:pPr>
            <a:endParaRPr lang="es-E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40857-9A5C-884C-9ED2-A26A55BAD083}" type="slidenum">
              <a:rPr lang="es-MX" smtClean="0"/>
              <a:pPr>
                <a:defRPr/>
              </a:pPr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089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ES" dirty="0"/>
              <a:t>La</a:t>
            </a:r>
            <a:r>
              <a:rPr lang="es-ES" baseline="0" dirty="0"/>
              <a:t> desventaja es que tu tienes que leer de adentro hacia fuera, de </a:t>
            </a:r>
            <a:r>
              <a:rPr lang="es-ES" baseline="0" dirty="0" err="1"/>
              <a:t>izq</a:t>
            </a:r>
            <a:r>
              <a:rPr lang="es-ES" baseline="0" dirty="0"/>
              <a:t> a derecha  y que los argumentos terminan separados(</a:t>
            </a:r>
            <a:r>
              <a:rPr lang="es-ES" baseline="0" dirty="0" err="1"/>
              <a:t>evocatively</a:t>
            </a:r>
            <a:r>
              <a:rPr lang="es-ES" baseline="0" dirty="0"/>
              <a:t> </a:t>
            </a:r>
            <a:r>
              <a:rPr lang="es-ES" baseline="0" dirty="0" err="1"/>
              <a:t>called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dagwood</a:t>
            </a:r>
            <a:r>
              <a:rPr lang="es-ES" baseline="0" dirty="0"/>
              <a:t> </a:t>
            </a:r>
            <a:r>
              <a:rPr lang="es-ES" baseline="0" dirty="0" err="1"/>
              <a:t>sandwhich</a:t>
            </a:r>
            <a:r>
              <a:rPr lang="es-ES" baseline="0" dirty="0"/>
              <a:t> </a:t>
            </a:r>
            <a:r>
              <a:rPr lang="es-ES" baseline="0" dirty="0" err="1"/>
              <a:t>problem</a:t>
            </a:r>
            <a:r>
              <a:rPr lang="es-ES" baseline="0" dirty="0"/>
              <a:t>)</a:t>
            </a:r>
          </a:p>
          <a:p>
            <a:pPr marL="228600" indent="-228600">
              <a:buAutoNum type="arabicPeriod"/>
            </a:pPr>
            <a:endParaRPr lang="es-ES" baseline="0" dirty="0"/>
          </a:p>
          <a:p>
            <a:pPr marL="0" indent="0">
              <a:buNone/>
            </a:pPr>
            <a:r>
              <a:rPr lang="es-ES" baseline="0" dirty="0"/>
              <a:t>En resumen...es un </a:t>
            </a:r>
            <a:r>
              <a:rPr lang="es-ES" baseline="0" dirty="0" err="1"/>
              <a:t>codigo</a:t>
            </a:r>
            <a:r>
              <a:rPr lang="es-ES" baseline="0" dirty="0"/>
              <a:t> </a:t>
            </a:r>
            <a:r>
              <a:rPr lang="es-ES" baseline="0" dirty="0" err="1"/>
              <a:t>dificil</a:t>
            </a:r>
            <a:r>
              <a:rPr lang="es-ES" baseline="0" dirty="0"/>
              <a:t> de entender para los humanos.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40857-9A5C-884C-9ED2-A26A55BAD083}" type="slidenum">
              <a:rPr lang="es-MX" smtClean="0"/>
              <a:pPr>
                <a:defRPr/>
              </a:pPr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089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</a:t>
            </a:r>
            <a:r>
              <a:rPr lang="es-ES" baseline="0" dirty="0"/>
              <a:t> neta ...esta es mi preferida, porque se enfoca en los verbos no el sujetos, tu puedes leer esta serie de funciones como </a:t>
            </a:r>
            <a:r>
              <a:rPr lang="es-ES" baseline="0" dirty="0" err="1"/>
              <a:t>leirias</a:t>
            </a:r>
            <a:r>
              <a:rPr lang="es-ES" baseline="0" dirty="0"/>
              <a:t> el </a:t>
            </a:r>
            <a:r>
              <a:rPr lang="es-ES" baseline="0" dirty="0" err="1"/>
              <a:t>cojunto</a:t>
            </a:r>
            <a:r>
              <a:rPr lang="es-ES" baseline="0" dirty="0"/>
              <a:t> inicial de acciones imperativas.  </a:t>
            </a:r>
            <a:r>
              <a:rPr lang="es-ES" baseline="0" dirty="0" err="1"/>
              <a:t>Pimpon</a:t>
            </a:r>
            <a:r>
              <a:rPr lang="es-ES" baseline="0" dirty="0"/>
              <a:t> se lava, se desenreda, No llora, </a:t>
            </a:r>
            <a:r>
              <a:rPr lang="es-ES" baseline="0" dirty="0" err="1"/>
              <a:t>NiHaceAsi</a:t>
            </a:r>
            <a:r>
              <a:rPr lang="es-ES" baseline="0" dirty="0"/>
              <a:t>.</a:t>
            </a:r>
          </a:p>
          <a:p>
            <a:pPr marL="0" indent="0">
              <a:buNone/>
            </a:pPr>
            <a:endParaRPr lang="es-ES" baseline="0" dirty="0"/>
          </a:p>
          <a:p>
            <a:pPr marL="0" indent="0">
              <a:buNone/>
            </a:pPr>
            <a:r>
              <a:rPr lang="es-ES" baseline="0" dirty="0"/>
              <a:t>La </a:t>
            </a:r>
            <a:r>
              <a:rPr lang="es-ES" baseline="0" dirty="0" err="1"/>
              <a:t>unica</a:t>
            </a:r>
            <a:r>
              <a:rPr lang="es-ES" baseline="0" dirty="0"/>
              <a:t> desventaja, es que si tu no estas familiarizado con el pipe, %&gt;% Afortunadamente la </a:t>
            </a:r>
            <a:r>
              <a:rPr lang="es-ES" baseline="0" dirty="0" err="1"/>
              <a:t>maorìa</a:t>
            </a:r>
            <a:r>
              <a:rPr lang="es-ES" baseline="0" dirty="0"/>
              <a:t> de la gente capta la idea muy </a:t>
            </a:r>
            <a:r>
              <a:rPr lang="es-ES" baseline="0" dirty="0" err="1"/>
              <a:t>rapidamente</a:t>
            </a:r>
            <a:r>
              <a:rPr lang="es-ES" baseline="0" dirty="0"/>
              <a:t>.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40857-9A5C-884C-9ED2-A26A55BAD083}" type="slidenum">
              <a:rPr lang="es-MX" smtClean="0"/>
              <a:pPr>
                <a:defRPr/>
              </a:pPr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089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440857-9A5C-884C-9ED2-A26A55BAD083}" type="slidenum">
              <a:rPr lang="es-MX" smtClean="0"/>
              <a:pPr>
                <a:defRPr/>
              </a:pPr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233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440857-9A5C-884C-9ED2-A26A55BAD083}" type="slidenum">
              <a:rPr lang="es-MX" smtClean="0"/>
              <a:pPr>
                <a:defRPr/>
              </a:pPr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763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✔</a:t>
            </a:r>
            <a:r>
              <a:rPr lang="es-ES" dirty="0"/>
              <a:t> 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ggplot2 :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paquete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para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graficar</a:t>
            </a:r>
            <a:endParaRPr lang="de-DE" dirty="0">
              <a:solidFill>
                <a:srgbClr val="FF0000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✔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purrr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 :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para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programación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funcional</a:t>
            </a:r>
            <a:endParaRPr lang="de-DE" dirty="0">
              <a:solidFill>
                <a:srgbClr val="FF0000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✔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tibble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: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moderno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iterador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sobre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un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dato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frames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. </a:t>
            </a:r>
          </a:p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✔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dplyr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 :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order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,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seleccionar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,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modificar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la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información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✔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tidyr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  : 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funciones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para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rearreglar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datos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para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su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análisis</a:t>
            </a:r>
            <a:endParaRPr lang="de-DE" dirty="0">
              <a:solidFill>
                <a:srgbClr val="FF0000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✔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stringr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: 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funciones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para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trabajar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cadenas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de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caracteres</a:t>
            </a:r>
            <a:endParaRPr lang="de-DE" dirty="0">
              <a:solidFill>
                <a:srgbClr val="FF0000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✔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readr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;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para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importanr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datos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de los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archivos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</a:p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✔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forcats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: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Herramientas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para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trabajar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con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Variables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Categoricas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(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Factores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)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440857-9A5C-884C-9ED2-A26A55BAD083}" type="slidenum">
              <a:rPr lang="es-MX" smtClean="0"/>
              <a:pPr>
                <a:defRPr/>
              </a:pPr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282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2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de-DE" dirty="0">
                <a:latin typeface="Consolas"/>
                <a:cs typeface="Consolas"/>
              </a:rPr>
              <a:t>La </a:t>
            </a:r>
            <a:r>
              <a:rPr lang="de-DE" dirty="0" err="1">
                <a:latin typeface="Consolas"/>
                <a:cs typeface="Consolas"/>
              </a:rPr>
              <a:t>parte</a:t>
            </a:r>
            <a:r>
              <a:rPr lang="de-DE" dirty="0">
                <a:latin typeface="Consolas"/>
                <a:cs typeface="Consolas"/>
              </a:rPr>
              <a:t> de los</a:t>
            </a:r>
            <a:r>
              <a:rPr lang="de-DE" baseline="0" dirty="0">
                <a:latin typeface="Consolas"/>
                <a:cs typeface="Consolas"/>
              </a:rPr>
              <a:t> </a:t>
            </a:r>
            <a:r>
              <a:rPr lang="de-DE" baseline="0" dirty="0" err="1">
                <a:latin typeface="Consolas"/>
                <a:cs typeface="Consolas"/>
              </a:rPr>
              <a:t>conflictos</a:t>
            </a:r>
            <a:r>
              <a:rPr lang="de-DE" baseline="0" dirty="0">
                <a:latin typeface="Consolas"/>
                <a:cs typeface="Consolas"/>
              </a:rPr>
              <a:t>  </a:t>
            </a:r>
            <a:r>
              <a:rPr lang="de-DE" baseline="0" dirty="0" err="1">
                <a:latin typeface="Consolas"/>
                <a:cs typeface="Consolas"/>
              </a:rPr>
              <a:t>indica</a:t>
            </a:r>
            <a:r>
              <a:rPr lang="de-DE" baseline="0" dirty="0">
                <a:latin typeface="Consolas"/>
                <a:cs typeface="Consolas"/>
              </a:rPr>
              <a:t> </a:t>
            </a:r>
            <a:r>
              <a:rPr lang="de-DE" baseline="0" dirty="0" err="1">
                <a:latin typeface="Consolas"/>
                <a:cs typeface="Consolas"/>
              </a:rPr>
              <a:t>que</a:t>
            </a:r>
            <a:r>
              <a:rPr lang="de-DE" baseline="0" dirty="0">
                <a:latin typeface="Consolas"/>
                <a:cs typeface="Consolas"/>
              </a:rPr>
              <a:t> las </a:t>
            </a:r>
            <a:r>
              <a:rPr lang="de-DE" baseline="0" dirty="0" err="1">
                <a:latin typeface="Consolas"/>
                <a:cs typeface="Consolas"/>
              </a:rPr>
              <a:t>funciones</a:t>
            </a:r>
            <a:r>
              <a:rPr lang="de-DE" baseline="0" dirty="0">
                <a:latin typeface="Consolas"/>
                <a:cs typeface="Consolas"/>
              </a:rPr>
              <a:t> </a:t>
            </a:r>
            <a:r>
              <a:rPr lang="de-DE" baseline="0" dirty="0" err="1">
                <a:latin typeface="Consolas"/>
                <a:cs typeface="Consolas"/>
              </a:rPr>
              <a:t>filter</a:t>
            </a:r>
            <a:r>
              <a:rPr lang="de-DE" baseline="0" dirty="0">
                <a:latin typeface="Consolas"/>
                <a:cs typeface="Consolas"/>
              </a:rPr>
              <a:t> </a:t>
            </a:r>
            <a:r>
              <a:rPr lang="de-DE" baseline="0" dirty="0" err="1">
                <a:latin typeface="Consolas"/>
                <a:cs typeface="Consolas"/>
              </a:rPr>
              <a:t>y</a:t>
            </a:r>
            <a:r>
              <a:rPr lang="de-DE" baseline="0" dirty="0">
                <a:latin typeface="Consolas"/>
                <a:cs typeface="Consolas"/>
              </a:rPr>
              <a:t> lag </a:t>
            </a:r>
            <a:r>
              <a:rPr lang="de-DE" baseline="0" dirty="0" err="1">
                <a:latin typeface="Consolas"/>
                <a:cs typeface="Consolas"/>
              </a:rPr>
              <a:t>fueron</a:t>
            </a:r>
            <a:r>
              <a:rPr lang="de-DE" baseline="0" dirty="0">
                <a:latin typeface="Consolas"/>
                <a:cs typeface="Consolas"/>
              </a:rPr>
              <a:t> </a:t>
            </a:r>
            <a:r>
              <a:rPr lang="de-DE" baseline="0" dirty="0" err="1">
                <a:latin typeface="Consolas"/>
                <a:cs typeface="Consolas"/>
              </a:rPr>
              <a:t>enmascaradas</a:t>
            </a:r>
            <a:r>
              <a:rPr lang="de-DE" baseline="0" dirty="0">
                <a:latin typeface="Consolas"/>
                <a:cs typeface="Consolas"/>
              </a:rPr>
              <a:t> </a:t>
            </a:r>
            <a:r>
              <a:rPr lang="de-DE" baseline="0" dirty="0" err="1">
                <a:latin typeface="Consolas"/>
                <a:cs typeface="Consolas"/>
              </a:rPr>
              <a:t>y</a:t>
            </a:r>
            <a:r>
              <a:rPr lang="de-DE" baseline="0" dirty="0">
                <a:latin typeface="Consolas"/>
                <a:cs typeface="Consolas"/>
              </a:rPr>
              <a:t> si se </a:t>
            </a:r>
            <a:r>
              <a:rPr lang="de-DE" baseline="0" dirty="0" err="1">
                <a:latin typeface="Consolas"/>
                <a:cs typeface="Consolas"/>
              </a:rPr>
              <a:t>desea</a:t>
            </a:r>
            <a:r>
              <a:rPr lang="de-DE" baseline="0" dirty="0">
                <a:latin typeface="Consolas"/>
                <a:cs typeface="Consolas"/>
              </a:rPr>
              <a:t> </a:t>
            </a:r>
            <a:r>
              <a:rPr lang="de-DE" baseline="0" dirty="0" err="1">
                <a:latin typeface="Consolas"/>
                <a:cs typeface="Consolas"/>
              </a:rPr>
              <a:t>utilizar</a:t>
            </a:r>
            <a:r>
              <a:rPr lang="de-DE" baseline="0" dirty="0">
                <a:latin typeface="Consolas"/>
                <a:cs typeface="Consolas"/>
              </a:rPr>
              <a:t> las originales </a:t>
            </a:r>
            <a:r>
              <a:rPr lang="de-DE" baseline="0" dirty="0" err="1">
                <a:latin typeface="Consolas"/>
                <a:cs typeface="Consolas"/>
              </a:rPr>
              <a:t>debe</a:t>
            </a:r>
            <a:r>
              <a:rPr lang="de-DE" baseline="0" dirty="0">
                <a:latin typeface="Consolas"/>
                <a:cs typeface="Consolas"/>
              </a:rPr>
              <a:t> </a:t>
            </a:r>
            <a:r>
              <a:rPr lang="de-DE" baseline="0" dirty="0" err="1">
                <a:latin typeface="Consolas"/>
                <a:cs typeface="Consolas"/>
              </a:rPr>
              <a:t>invocarse</a:t>
            </a:r>
            <a:r>
              <a:rPr lang="de-DE" baseline="0" dirty="0">
                <a:latin typeface="Consolas"/>
                <a:cs typeface="Consolas"/>
              </a:rPr>
              <a:t> </a:t>
            </a:r>
            <a:r>
              <a:rPr lang="de-DE" baseline="0" dirty="0" err="1">
                <a:latin typeface="Consolas"/>
                <a:cs typeface="Consolas"/>
              </a:rPr>
              <a:t>antecedidas</a:t>
            </a:r>
            <a:r>
              <a:rPr lang="de-DE" baseline="0" dirty="0">
                <a:latin typeface="Consolas"/>
                <a:cs typeface="Consolas"/>
              </a:rPr>
              <a:t> </a:t>
            </a:r>
            <a:r>
              <a:rPr lang="de-DE" baseline="0" dirty="0" err="1">
                <a:latin typeface="Consolas"/>
                <a:cs typeface="Consolas"/>
              </a:rPr>
              <a:t>con</a:t>
            </a:r>
            <a:r>
              <a:rPr lang="de-DE" baseline="0" dirty="0">
                <a:latin typeface="Consolas"/>
                <a:cs typeface="Consolas"/>
              </a:rPr>
              <a:t> </a:t>
            </a:r>
            <a:r>
              <a:rPr lang="de-DE" baseline="0" dirty="0" err="1">
                <a:latin typeface="Consolas"/>
                <a:cs typeface="Consolas"/>
              </a:rPr>
              <a:t>su</a:t>
            </a:r>
            <a:r>
              <a:rPr lang="de-DE" baseline="0" dirty="0">
                <a:latin typeface="Consolas"/>
                <a:cs typeface="Consolas"/>
              </a:rPr>
              <a:t> </a:t>
            </a:r>
            <a:r>
              <a:rPr lang="de-DE" baseline="0" dirty="0" err="1">
                <a:latin typeface="Consolas"/>
                <a:cs typeface="Consolas"/>
              </a:rPr>
              <a:t>nombre</a:t>
            </a:r>
            <a:r>
              <a:rPr lang="de-DE" baseline="0" dirty="0">
                <a:latin typeface="Consolas"/>
                <a:cs typeface="Consolas"/>
              </a:rPr>
              <a:t> de </a:t>
            </a:r>
            <a:r>
              <a:rPr lang="de-DE" baseline="0" dirty="0" err="1">
                <a:latin typeface="Consolas"/>
                <a:cs typeface="Consolas"/>
              </a:rPr>
              <a:t>paquete</a:t>
            </a:r>
            <a:r>
              <a:rPr lang="de-DE" baseline="0" dirty="0">
                <a:latin typeface="Consolas"/>
                <a:cs typeface="Consolas"/>
              </a:rPr>
              <a:t> „</a:t>
            </a:r>
            <a:r>
              <a:rPr lang="de-DE" baseline="0" dirty="0" err="1">
                <a:latin typeface="Consolas"/>
                <a:cs typeface="Consolas"/>
              </a:rPr>
              <a:t>stats</a:t>
            </a:r>
            <a:r>
              <a:rPr lang="de-DE" baseline="0" dirty="0">
                <a:latin typeface="Consolas"/>
                <a:cs typeface="Consolas"/>
              </a:rPr>
              <a:t>“:</a:t>
            </a:r>
            <a:endParaRPr lang="de-DE" dirty="0">
              <a:latin typeface="Consolas"/>
              <a:cs typeface="Consolas"/>
            </a:endParaRPr>
          </a:p>
          <a:p>
            <a:pPr>
              <a:defRPr/>
            </a:pPr>
            <a:r>
              <a:rPr lang="de-DE" dirty="0">
                <a:latin typeface="Consolas"/>
                <a:cs typeface="Consolas"/>
              </a:rPr>
              <a:t>✖ </a:t>
            </a:r>
            <a:r>
              <a:rPr lang="de-DE" dirty="0" err="1">
                <a:latin typeface="Consolas"/>
                <a:cs typeface="Consolas"/>
              </a:rPr>
              <a:t>dplyr</a:t>
            </a:r>
            <a:r>
              <a:rPr lang="de-DE" dirty="0">
                <a:latin typeface="Consolas"/>
                <a:cs typeface="Consolas"/>
              </a:rPr>
              <a:t>::</a:t>
            </a:r>
            <a:r>
              <a:rPr lang="de-DE" dirty="0" err="1">
                <a:latin typeface="Consolas"/>
                <a:cs typeface="Consolas"/>
              </a:rPr>
              <a:t>filter</a:t>
            </a:r>
            <a:r>
              <a:rPr lang="de-DE" dirty="0">
                <a:latin typeface="Consolas"/>
                <a:cs typeface="Consolas"/>
              </a:rPr>
              <a:t>() </a:t>
            </a:r>
            <a:r>
              <a:rPr lang="de-DE" dirty="0" err="1">
                <a:latin typeface="Consolas"/>
                <a:cs typeface="Consolas"/>
              </a:rPr>
              <a:t>masks</a:t>
            </a:r>
            <a:r>
              <a:rPr lang="de-DE" dirty="0">
                <a:latin typeface="Consolas"/>
                <a:cs typeface="Consolas"/>
              </a:rPr>
              <a:t> </a:t>
            </a:r>
            <a:r>
              <a:rPr lang="de-DE" dirty="0" err="1">
                <a:latin typeface="Consolas"/>
                <a:cs typeface="Consolas"/>
              </a:rPr>
              <a:t>stats</a:t>
            </a:r>
            <a:r>
              <a:rPr lang="de-DE" dirty="0">
                <a:latin typeface="Consolas"/>
                <a:cs typeface="Consolas"/>
              </a:rPr>
              <a:t>::</a:t>
            </a:r>
            <a:r>
              <a:rPr lang="de-DE" dirty="0" err="1">
                <a:latin typeface="Consolas"/>
                <a:cs typeface="Consolas"/>
              </a:rPr>
              <a:t>filter</a:t>
            </a:r>
            <a:r>
              <a:rPr lang="de-DE" dirty="0">
                <a:latin typeface="Consolas"/>
                <a:cs typeface="Consolas"/>
              </a:rPr>
              <a:t>()</a:t>
            </a:r>
          </a:p>
          <a:p>
            <a:pPr>
              <a:defRPr/>
            </a:pPr>
            <a:r>
              <a:rPr lang="de-DE" dirty="0">
                <a:latin typeface="Consolas"/>
                <a:cs typeface="Consolas"/>
              </a:rPr>
              <a:t>✖ </a:t>
            </a:r>
            <a:r>
              <a:rPr lang="de-DE" dirty="0" err="1">
                <a:latin typeface="Consolas"/>
                <a:cs typeface="Consolas"/>
              </a:rPr>
              <a:t>dplyr</a:t>
            </a:r>
            <a:r>
              <a:rPr lang="de-DE" dirty="0">
                <a:latin typeface="Consolas"/>
                <a:cs typeface="Consolas"/>
              </a:rPr>
              <a:t>::lag()    </a:t>
            </a:r>
            <a:r>
              <a:rPr lang="de-DE" dirty="0" err="1">
                <a:latin typeface="Consolas"/>
                <a:cs typeface="Consolas"/>
              </a:rPr>
              <a:t>masks</a:t>
            </a:r>
            <a:r>
              <a:rPr lang="de-DE" dirty="0">
                <a:latin typeface="Consolas"/>
                <a:cs typeface="Consolas"/>
              </a:rPr>
              <a:t> </a:t>
            </a:r>
            <a:r>
              <a:rPr lang="de-DE" dirty="0" err="1">
                <a:latin typeface="Consolas"/>
                <a:cs typeface="Consolas"/>
              </a:rPr>
              <a:t>stats</a:t>
            </a:r>
            <a:r>
              <a:rPr lang="de-DE" dirty="0">
                <a:latin typeface="Consolas"/>
                <a:cs typeface="Consolas"/>
              </a:rPr>
              <a:t>::lag()</a:t>
            </a:r>
            <a:endParaRPr lang="es-ES" dirty="0">
              <a:latin typeface="Consolas"/>
              <a:cs typeface="Consolas"/>
            </a:endParaRPr>
          </a:p>
          <a:p>
            <a:endParaRPr lang="es-ES" dirty="0">
              <a:latin typeface="Calibri" charset="0"/>
              <a:ea typeface="ＭＳ Ｐゴシック" charset="0"/>
            </a:endParaRPr>
          </a:p>
        </p:txBody>
      </p:sp>
      <p:sp>
        <p:nvSpPr>
          <p:cNvPr id="51203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E33008-153A-774D-9693-EB206E83AE44}" type="slidenum">
              <a:rPr lang="es-MX" sz="1200"/>
              <a:pPr eaLnBrk="1" hangingPunct="1"/>
              <a:t>6</a:t>
            </a:fld>
            <a:endParaRPr lang="es-MX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2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s-ES" dirty="0">
              <a:latin typeface="Calibri" charset="0"/>
              <a:ea typeface="ＭＳ Ｐゴシック" charset="0"/>
            </a:endParaRPr>
          </a:p>
        </p:txBody>
      </p:sp>
      <p:sp>
        <p:nvSpPr>
          <p:cNvPr id="51203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E33008-153A-774D-9693-EB206E83AE44}" type="slidenum">
              <a:rPr lang="es-MX" sz="1200"/>
              <a:pPr eaLnBrk="1" hangingPunct="1"/>
              <a:t>7</a:t>
            </a:fld>
            <a:endParaRPr lang="es-MX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40857-9A5C-884C-9ED2-A26A55BAD083}" type="slidenum">
              <a:rPr lang="es-MX" smtClean="0"/>
              <a:pPr>
                <a:defRPr/>
              </a:pPr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31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Leemos</a:t>
            </a:r>
            <a:r>
              <a:rPr lang="es-ES" baseline="0" dirty="0"/>
              <a:t> la tabla de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40857-9A5C-884C-9ED2-A26A55BAD083}" type="slidenum">
              <a:rPr lang="es-MX" smtClean="0"/>
              <a:pPr>
                <a:defRPr/>
              </a:pPr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269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Aunque </a:t>
            </a:r>
            <a:r>
              <a:rPr lang="es-ES" dirty="0" err="1"/>
              <a:t>Select</a:t>
            </a:r>
            <a:r>
              <a:rPr lang="es-ES" dirty="0"/>
              <a:t> no es tan </a:t>
            </a:r>
            <a:r>
              <a:rPr lang="es-ES" dirty="0" err="1"/>
              <a:t>util</a:t>
            </a:r>
            <a:r>
              <a:rPr lang="es-ES" dirty="0"/>
              <a:t> en nuestro </a:t>
            </a:r>
            <a:r>
              <a:rPr lang="es-ES" dirty="0" err="1"/>
              <a:t>cojunto</a:t>
            </a:r>
            <a:r>
              <a:rPr lang="es-ES" dirty="0"/>
              <a:t> de </a:t>
            </a:r>
            <a:r>
              <a:rPr lang="es-ES" dirty="0" err="1"/>
              <a:t>mamiferos</a:t>
            </a:r>
            <a:r>
              <a:rPr lang="es-ES" dirty="0"/>
              <a:t>, aun </a:t>
            </a:r>
            <a:r>
              <a:rPr lang="es-ES" dirty="0" err="1"/>
              <a:t>asi</a:t>
            </a:r>
            <a:r>
              <a:rPr lang="es-ES" dirty="0"/>
              <a:t> lo emplearemos para</a:t>
            </a:r>
            <a:r>
              <a:rPr lang="es-ES" baseline="0" dirty="0"/>
              <a:t> tener una idea general de su funcionamiento.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40857-9A5C-884C-9ED2-A26A55BAD083}" type="slidenum">
              <a:rPr lang="es-MX" smtClean="0"/>
              <a:pPr>
                <a:defRPr/>
              </a:pPr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176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440857-9A5C-884C-9ED2-A26A55BAD083}" type="slidenum">
              <a:rPr lang="es-MX" smtClean="0"/>
              <a:pPr>
                <a:defRPr/>
              </a:pPr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188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440857-9A5C-884C-9ED2-A26A55BAD083}" type="slidenum">
              <a:rPr lang="es-MX" smtClean="0"/>
              <a:pPr>
                <a:defRPr/>
              </a:pPr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00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-2798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MX" dirty="0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04C4C2F8-97F0-5942-AD8D-AB7C9BB03384}" type="datetime1">
              <a:rPr lang="es-MX" smtClean="0"/>
              <a:t>09/10/23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6336" y="295730"/>
            <a:ext cx="87358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EED59D69-E9F3-AA48-B794-E2A3E7C3DDD7}" type="slidenum">
              <a:rPr lang="es-MX" smtClean="0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3863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4C2F8-97F0-5942-AD8D-AB7C9BB03384}" type="datetime1">
              <a:rPr lang="es-MX" smtClean="0"/>
              <a:t>09/10/23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EED59D69-E9F3-AA48-B794-E2A3E7C3DDD7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54979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4C2F8-97F0-5942-AD8D-AB7C9BB03384}" type="datetime1">
              <a:rPr lang="es-MX" smtClean="0"/>
              <a:t>09/10/23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EED59D69-E9F3-AA48-B794-E2A3E7C3DDD7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41449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4C2F8-97F0-5942-AD8D-AB7C9BB03384}" type="datetime1">
              <a:rPr lang="es-MX" smtClean="0"/>
              <a:t>09/10/23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EED59D69-E9F3-AA48-B794-E2A3E7C3DDD7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95983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4C2F8-97F0-5942-AD8D-AB7C9BB03384}" type="datetime1">
              <a:rPr lang="es-MX" smtClean="0"/>
              <a:t>09/10/23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EED59D69-E9F3-AA48-B794-E2A3E7C3DDD7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086682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4C2F8-97F0-5942-AD8D-AB7C9BB03384}" type="datetime1">
              <a:rPr lang="es-MX" smtClean="0"/>
              <a:t>09/10/23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EED59D69-E9F3-AA48-B794-E2A3E7C3DDD7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26881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4C2F8-97F0-5942-AD8D-AB7C9BB03384}" type="datetime1">
              <a:rPr lang="es-MX" smtClean="0"/>
              <a:t>09/10/23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EED59D69-E9F3-AA48-B794-E2A3E7C3DDD7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220187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D82A07-8E0C-6E46-AF29-015C32F7A5D2}" type="datetime1">
              <a:rPr lang="es-MX" smtClean="0"/>
              <a:t>09/10/23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59B91897-4266-6144-BB50-E21BD8D3EEA8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6886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BEA11B-34D0-724E-84F9-939B60C76E87}" type="datetime1">
              <a:rPr lang="es-MX" smtClean="0"/>
              <a:t>09/10/23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1707A54-B94E-3945-BDBA-F5FCA9250886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782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6FFD04-295C-664C-A844-40BC955878AA}" type="datetime1">
              <a:rPr lang="es-MX" smtClean="0"/>
              <a:t>09/10/23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0B7C2EBC-E446-B043-8AED-1F89BDF6F8AF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74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0D14B8-A168-9C4B-A7A3-4215434C2616}" type="datetime1">
              <a:rPr lang="es-MX" smtClean="0"/>
              <a:t>09/10/23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3D8C4F96-84AC-4C49-8630-6416A5F8BE19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261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4C2F8-97F0-5942-AD8D-AB7C9BB03384}" type="datetime1">
              <a:rPr lang="es-MX" smtClean="0"/>
              <a:t>09/10/23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EED59D69-E9F3-AA48-B794-E2A3E7C3DDD7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7476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AE3C28-3460-2A42-B16F-E31382C1D2BB}" type="datetime1">
              <a:rPr lang="es-MX" smtClean="0"/>
              <a:t>09/10/23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872BEB89-FFD4-7E4B-88C8-0BBD574FE6F3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111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4C2F8-97F0-5942-AD8D-AB7C9BB03384}" type="datetime1">
              <a:rPr lang="es-MX" smtClean="0"/>
              <a:t>09/10/23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EED59D69-E9F3-AA48-B794-E2A3E7C3DDD7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933657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702812-60FF-F448-A6DA-8C5A13050812}" type="datetime1">
              <a:rPr lang="es-MX" smtClean="0"/>
              <a:t>09/10/23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F9E92333-0616-794F-9F63-8D5DB298C19B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4A1866-1860-964F-9C11-E4886A262F07}" type="datetime1">
              <a:rPr lang="es-MX" smtClean="0"/>
              <a:t>09/10/23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6BFE0883-A6B7-FD4F-A909-AE6A7797E6FF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601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9113A0-3D0F-7D4D-B5B8-3EFCED94BFD6}" type="datetime1">
              <a:rPr lang="es-MX" smtClean="0"/>
              <a:t>09/10/23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A51507DD-867F-F248-9F4E-0682F3F811E5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94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4C4C2F8-97F0-5942-AD8D-AB7C9BB03384}" type="datetime1">
              <a:rPr lang="es-MX" smtClean="0"/>
              <a:t>09/10/23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ED59D69-E9F3-AA48-B794-E2A3E7C3DDD7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884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  <p:sldLayoutId id="2147484165" r:id="rId12"/>
    <p:sldLayoutId id="2147484166" r:id="rId13"/>
    <p:sldLayoutId id="2147484167" r:id="rId14"/>
    <p:sldLayoutId id="2147484168" r:id="rId15"/>
    <p:sldLayoutId id="2147484169" r:id="rId16"/>
    <p:sldLayoutId id="214748417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D564D1C-BBBA-41AB-8D3D-65E65136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63F519-D67F-403F-938E-102A5A37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690B2E9-00B3-4554-8C5C-2D5134AD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133850"/>
            <a:ext cx="84582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25225EF6-7666-40A5-813B-4BE52C749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197825" y="4117124"/>
            <a:ext cx="2474555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6385" name="1 Título"/>
          <p:cNvSpPr>
            <a:spLocks noGrp="1"/>
          </p:cNvSpPr>
          <p:nvPr>
            <p:ph type="ctrTitle"/>
          </p:nvPr>
        </p:nvSpPr>
        <p:spPr>
          <a:xfrm>
            <a:off x="487482" y="4174067"/>
            <a:ext cx="8169820" cy="148144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s-ES" sz="4900"/>
              <a:t>Tidyverse</a:t>
            </a:r>
            <a:br>
              <a:rPr lang="es-ES" sz="4900"/>
            </a:br>
            <a:endParaRPr lang="es-ES_tradnl" sz="4900">
              <a:latin typeface="Arial" charset="0"/>
            </a:endParaRPr>
          </a:p>
        </p:txBody>
      </p:sp>
      <p:sp>
        <p:nvSpPr>
          <p:cNvPr id="16386" name="2 Subtítulo"/>
          <p:cNvSpPr>
            <a:spLocks noGrp="1"/>
          </p:cNvSpPr>
          <p:nvPr>
            <p:ph type="subTitle" idx="1"/>
          </p:nvPr>
        </p:nvSpPr>
        <p:spPr>
          <a:xfrm>
            <a:off x="940209" y="5160420"/>
            <a:ext cx="7263581" cy="535304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_tradnl" sz="1200" dirty="0">
                <a:latin typeface="Arial" charset="0"/>
                <a:ea typeface="ＭＳ Ｐゴシック" charset="0"/>
                <a:cs typeface="Arial" charset="0"/>
              </a:rPr>
              <a:t>Verónica Jiménez Jacinto</a:t>
            </a:r>
          </a:p>
          <a:p>
            <a:pPr algn="ctr" eaLnBrk="1" hangingPunct="1"/>
            <a:r>
              <a:rPr lang="es-ES_tradnl" sz="1200" dirty="0">
                <a:latin typeface="Arial" charset="0"/>
                <a:ea typeface="ＭＳ Ｐゴシック" charset="0"/>
                <a:cs typeface="Arial" charset="0"/>
              </a:rPr>
              <a:t>Unidad Universitaria de </a:t>
            </a:r>
            <a:r>
              <a:rPr lang="es-ES_tradnl" sz="1200" dirty="0" err="1">
                <a:latin typeface="Arial" charset="0"/>
                <a:ea typeface="ＭＳ Ｐゴシック" charset="0"/>
                <a:cs typeface="Arial" charset="0"/>
              </a:rPr>
              <a:t>Secuenciaciòn</a:t>
            </a:r>
            <a:r>
              <a:rPr lang="es-ES_tradnl" sz="1200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s-ES_tradnl" sz="1200" dirty="0" err="1">
                <a:latin typeface="Arial" charset="0"/>
                <a:ea typeface="ＭＳ Ｐゴシック" charset="0"/>
                <a:cs typeface="Arial" charset="0"/>
              </a:rPr>
              <a:t>MASiva</a:t>
            </a:r>
            <a:r>
              <a:rPr lang="es-ES_tradnl" sz="1200" dirty="0">
                <a:latin typeface="Arial" charset="0"/>
                <a:ea typeface="ＭＳ Ｐゴシック" charset="0"/>
                <a:cs typeface="Arial" charset="0"/>
              </a:rPr>
              <a:t> y </a:t>
            </a:r>
            <a:r>
              <a:rPr lang="es-ES_tradnl" sz="1200" dirty="0" err="1">
                <a:latin typeface="Arial" charset="0"/>
                <a:ea typeface="ＭＳ Ｐゴシック" charset="0"/>
                <a:cs typeface="Arial" charset="0"/>
              </a:rPr>
              <a:t>Bioinformatica</a:t>
            </a:r>
            <a:endParaRPr lang="es-ES_tradnl" sz="1200" dirty="0">
              <a:latin typeface="Arial" charset="0"/>
              <a:ea typeface="ＭＳ Ｐゴシック" charset="0"/>
              <a:cs typeface="Arial" charset="0"/>
            </a:endParaRPr>
          </a:p>
          <a:p>
            <a:pPr algn="ctr" eaLnBrk="1" hangingPunct="1"/>
            <a:r>
              <a:rPr lang="es-ES_tradnl" sz="1200" dirty="0" err="1">
                <a:latin typeface="Arial" charset="0"/>
                <a:ea typeface="ＭＳ Ｐゴシック" charset="0"/>
                <a:cs typeface="Arial" charset="0"/>
              </a:rPr>
              <a:t>Instittuto</a:t>
            </a:r>
            <a:r>
              <a:rPr lang="es-ES_tradnl" sz="1200" dirty="0">
                <a:latin typeface="Arial" charset="0"/>
                <a:ea typeface="ＭＳ Ｐゴシック" charset="0"/>
                <a:cs typeface="Arial" charset="0"/>
              </a:rPr>
              <a:t> de </a:t>
            </a:r>
            <a:r>
              <a:rPr lang="es-ES_tradnl" sz="1200" dirty="0" err="1">
                <a:latin typeface="Arial" charset="0"/>
                <a:ea typeface="ＭＳ Ｐゴシック" charset="0"/>
                <a:cs typeface="Arial" charset="0"/>
              </a:rPr>
              <a:t>Bitecnologia</a:t>
            </a:r>
            <a:r>
              <a:rPr lang="es-ES_tradnl" sz="1200" dirty="0"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algn="ctr" eaLnBrk="1" hangingPunct="1"/>
            <a:r>
              <a:rPr lang="es-ES_tradnl" sz="1200" dirty="0">
                <a:latin typeface="Arial" charset="0"/>
                <a:ea typeface="ＭＳ Ｐゴシック" charset="0"/>
                <a:cs typeface="Arial" charset="0"/>
              </a:rPr>
              <a:t>UNAM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264F17-F210-4741-AD4C-C70F0FDA3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53" y="934065"/>
            <a:ext cx="2270131" cy="2517058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9EA02E9-92D6-EA44-815B-1DE18FAE1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09" y="1274270"/>
            <a:ext cx="2831794" cy="1826963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57031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4DB955B9-D435-364E-8B87-98D2C5C779F8}" type="slidenum">
              <a:rPr lang="es-MX" smtClean="0"/>
              <a:pPr>
                <a:spcAft>
                  <a:spcPts val="600"/>
                </a:spcAft>
                <a:defRPr/>
              </a:pPr>
              <a:t>1</a:t>
            </a:fld>
            <a:endParaRPr lang="es-MX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charset="0"/>
              </a:rPr>
              <a:t>Preparando los datos</a:t>
            </a:r>
          </a:p>
        </p:txBody>
      </p:sp>
      <p:sp>
        <p:nvSpPr>
          <p:cNvPr id="49154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10</a:t>
            </a:fld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395536" y="2420888"/>
            <a:ext cx="8425060" cy="41764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s-ES" sz="2800" dirty="0">
                <a:latin typeface="Consolas"/>
                <a:cs typeface="Consolas"/>
              </a:rPr>
              <a:t># Leemos la tabla en formato </a:t>
            </a:r>
            <a:r>
              <a:rPr lang="es-ES" sz="2800" dirty="0" err="1">
                <a:latin typeface="Consolas"/>
                <a:cs typeface="Consolas"/>
              </a:rPr>
              <a:t>csv</a:t>
            </a:r>
            <a:endParaRPr lang="es-ES" sz="2800" dirty="0">
              <a:latin typeface="Consolas"/>
              <a:cs typeface="Consolas"/>
            </a:endParaRPr>
          </a:p>
          <a:p>
            <a:r>
              <a:rPr lang="es-ES" sz="2800" dirty="0" err="1">
                <a:latin typeface="Consolas"/>
                <a:cs typeface="Consolas"/>
              </a:rPr>
              <a:t>msleep</a:t>
            </a:r>
            <a:r>
              <a:rPr lang="es-ES" sz="2800" dirty="0">
                <a:latin typeface="Consolas"/>
                <a:cs typeface="Consolas"/>
              </a:rPr>
              <a:t> &lt;- </a:t>
            </a:r>
            <a:r>
              <a:rPr lang="es-ES" sz="2800" dirty="0" err="1">
                <a:latin typeface="Consolas"/>
                <a:cs typeface="Consolas"/>
              </a:rPr>
              <a:t>read.csv</a:t>
            </a:r>
            <a:r>
              <a:rPr lang="es-ES" sz="2800" dirty="0">
                <a:latin typeface="Consolas"/>
                <a:cs typeface="Consolas"/>
              </a:rPr>
              <a:t>("Data/msleep_ggplot2.csv")</a:t>
            </a:r>
          </a:p>
          <a:p>
            <a:endParaRPr lang="es-ES" sz="2800" dirty="0">
              <a:latin typeface="Consolas"/>
              <a:cs typeface="Consolas"/>
            </a:endParaRPr>
          </a:p>
          <a:p>
            <a:r>
              <a:rPr lang="es-ES" sz="2800" dirty="0">
                <a:latin typeface="Consolas"/>
                <a:cs typeface="Consolas"/>
              </a:rPr>
              <a:t>head(</a:t>
            </a:r>
            <a:r>
              <a:rPr lang="es-ES" sz="2800" dirty="0" err="1">
                <a:latin typeface="Consolas"/>
                <a:cs typeface="Consolas"/>
              </a:rPr>
              <a:t>msleep</a:t>
            </a:r>
            <a:r>
              <a:rPr lang="es-ES" sz="2800" dirty="0">
                <a:latin typeface="Consolas"/>
                <a:cs typeface="Consolas"/>
              </a:rPr>
              <a:t>)</a:t>
            </a:r>
          </a:p>
          <a:p>
            <a:r>
              <a:rPr lang="es-ES" sz="2800" dirty="0">
                <a:latin typeface="Consolas"/>
                <a:cs typeface="Consolas"/>
              </a:rPr>
              <a:t># transformamos el </a:t>
            </a:r>
            <a:r>
              <a:rPr lang="es-ES" sz="2800" dirty="0" err="1">
                <a:latin typeface="Consolas"/>
                <a:cs typeface="Consolas"/>
              </a:rPr>
              <a:t>data.frame</a:t>
            </a:r>
            <a:r>
              <a:rPr lang="es-ES" sz="2800" dirty="0">
                <a:latin typeface="Consolas"/>
                <a:cs typeface="Consolas"/>
              </a:rPr>
              <a:t> a </a:t>
            </a:r>
            <a:r>
              <a:rPr lang="es-ES" sz="2800" dirty="0" err="1">
                <a:latin typeface="Consolas"/>
                <a:cs typeface="Consolas"/>
              </a:rPr>
              <a:t>tibble</a:t>
            </a:r>
            <a:endParaRPr lang="es-ES" sz="2800" dirty="0">
              <a:latin typeface="Consolas"/>
              <a:cs typeface="Consolas"/>
            </a:endParaRPr>
          </a:p>
          <a:p>
            <a:r>
              <a:rPr lang="es-ES" sz="2800" dirty="0" err="1">
                <a:latin typeface="Consolas"/>
                <a:cs typeface="Consolas"/>
              </a:rPr>
              <a:t>tmsleep</a:t>
            </a:r>
            <a:r>
              <a:rPr lang="es-ES" sz="2800" dirty="0">
                <a:latin typeface="Consolas"/>
                <a:cs typeface="Consolas"/>
              </a:rPr>
              <a:t>&lt;-</a:t>
            </a:r>
            <a:r>
              <a:rPr lang="es-ES" sz="2800" dirty="0" err="1">
                <a:latin typeface="Consolas"/>
                <a:cs typeface="Consolas"/>
              </a:rPr>
              <a:t>as.tibble</a:t>
            </a:r>
            <a:r>
              <a:rPr lang="es-ES" sz="2800" dirty="0">
                <a:latin typeface="Consolas"/>
                <a:cs typeface="Consolas"/>
              </a:rPr>
              <a:t>(</a:t>
            </a:r>
            <a:r>
              <a:rPr lang="es-ES" sz="2800" dirty="0" err="1">
                <a:latin typeface="Consolas"/>
                <a:cs typeface="Consolas"/>
              </a:rPr>
              <a:t>msleep</a:t>
            </a:r>
            <a:r>
              <a:rPr lang="es-ES" sz="2800" dirty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381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dplyr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508" y="2348880"/>
            <a:ext cx="8856984" cy="518457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Existen 5 funciones claves para transformar datos con </a:t>
            </a:r>
            <a:r>
              <a:rPr lang="es-ES" dirty="0" err="1"/>
              <a:t>dplyr</a:t>
            </a:r>
            <a:r>
              <a:rPr lang="es-ES" dirty="0"/>
              <a:t> que permiten resolver la mayoría de los retos en el proceso de manipulación de datos:</a:t>
            </a:r>
          </a:p>
          <a:p>
            <a:r>
              <a:rPr lang="es-ES" dirty="0"/>
              <a:t>Elegir las observaciones por sus valores (</a:t>
            </a:r>
            <a:r>
              <a:rPr lang="es-ES" dirty="0" err="1"/>
              <a:t>filter</a:t>
            </a:r>
            <a:r>
              <a:rPr lang="es-ES" dirty="0"/>
              <a:t>())</a:t>
            </a:r>
          </a:p>
          <a:p>
            <a:r>
              <a:rPr lang="es-ES" dirty="0"/>
              <a:t>Reordenar los renglones (</a:t>
            </a:r>
            <a:r>
              <a:rPr lang="es-ES" dirty="0" err="1"/>
              <a:t>arrange</a:t>
            </a:r>
            <a:r>
              <a:rPr lang="es-ES" dirty="0"/>
              <a:t>())</a:t>
            </a:r>
          </a:p>
          <a:p>
            <a:r>
              <a:rPr lang="es-ES" dirty="0"/>
              <a:t>Elegir las variables por sus nombres (</a:t>
            </a:r>
            <a:r>
              <a:rPr lang="es-ES" dirty="0" err="1"/>
              <a:t>select</a:t>
            </a:r>
            <a:r>
              <a:rPr lang="es-ES" dirty="0"/>
              <a:t>())</a:t>
            </a:r>
          </a:p>
          <a:p>
            <a:r>
              <a:rPr lang="es-ES" dirty="0"/>
              <a:t>Crear nuevas variables con funciones sobre las variables existentes (</a:t>
            </a:r>
            <a:r>
              <a:rPr lang="es-ES" dirty="0" err="1"/>
              <a:t>mutate</a:t>
            </a:r>
            <a:r>
              <a:rPr lang="es-ES" dirty="0"/>
              <a:t>()</a:t>
            </a:r>
          </a:p>
          <a:p>
            <a:r>
              <a:rPr lang="es-ES" dirty="0"/>
              <a:t>Colapsar muchos valores en un resumen de los mismos (</a:t>
            </a:r>
            <a:r>
              <a:rPr lang="es-ES" dirty="0" err="1"/>
              <a:t>summarise</a:t>
            </a:r>
            <a:r>
              <a:rPr lang="es-ES" dirty="0"/>
              <a:t>())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17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dplyr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5970" y="2492896"/>
            <a:ext cx="6345260" cy="3530600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dplyr</a:t>
            </a:r>
            <a:r>
              <a:rPr lang="es-ES" dirty="0"/>
              <a:t> puede ser vista como una </a:t>
            </a:r>
            <a:r>
              <a:rPr lang="es-ES" dirty="0" err="1"/>
              <a:t>gramatica</a:t>
            </a:r>
            <a:r>
              <a:rPr lang="es-ES" dirty="0"/>
              <a:t> de manipulación de datos, donde cada función es un verbo y cada verbo trabaja de manera similar: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El primer argumento es el nombre del </a:t>
            </a:r>
            <a:r>
              <a:rPr lang="es-ES" dirty="0" err="1"/>
              <a:t>data.frame</a:t>
            </a:r>
            <a:r>
              <a:rPr lang="es-ES" dirty="0"/>
              <a:t> o </a:t>
            </a:r>
            <a:r>
              <a:rPr lang="es-ES" dirty="0" err="1"/>
              <a:t>tibbies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Los siguiente argumentos describen que se hace con el </a:t>
            </a:r>
            <a:r>
              <a:rPr lang="es-ES" dirty="0" err="1"/>
              <a:t>data.frame</a:t>
            </a:r>
            <a:r>
              <a:rPr lang="es-ES" dirty="0"/>
              <a:t> usando los nombres de 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El resultado es un nuevo </a:t>
            </a:r>
            <a:r>
              <a:rPr lang="es-ES" dirty="0" err="1"/>
              <a:t>data.frame</a:t>
            </a:r>
            <a:r>
              <a:rPr lang="es-ES" dirty="0"/>
              <a:t> o </a:t>
            </a:r>
            <a:r>
              <a:rPr lang="es-ES" dirty="0" err="1"/>
              <a:t>tibbies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696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Filtrando renglones </a:t>
            </a:r>
            <a:r>
              <a:rPr lang="es-ES" b="0" dirty="0"/>
              <a:t>con </a:t>
            </a:r>
            <a:r>
              <a:rPr lang="es-ES" b="0" dirty="0" err="1"/>
              <a:t>filter</a:t>
            </a:r>
            <a:r>
              <a:rPr lang="es-ES" b="0" dirty="0"/>
              <a:t>()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008" y="2332037"/>
            <a:ext cx="8964488" cy="4525963"/>
          </a:xfrm>
        </p:spPr>
        <p:txBody>
          <a:bodyPr/>
          <a:lstStyle/>
          <a:p>
            <a:r>
              <a:rPr lang="es-ES" dirty="0" err="1"/>
              <a:t>Filter</a:t>
            </a:r>
            <a:r>
              <a:rPr lang="es-ES" dirty="0"/>
              <a:t>() permite filtrar observaciones a partir de sus valores. El primer argumento es el nombre de data </a:t>
            </a:r>
            <a:r>
              <a:rPr lang="es-ES" dirty="0" err="1"/>
              <a:t>frame</a:t>
            </a:r>
            <a:r>
              <a:rPr lang="es-ES" dirty="0"/>
              <a:t>.  El segundo y los siguientes argumentos son las expresiones de filtro. Por ejemplo: Filtremos a todos los mamíferos carnívoros que duerman mas de 10 horas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13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3933056"/>
            <a:ext cx="9108504" cy="29249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s-ES" sz="2000" dirty="0" err="1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filter</a:t>
            </a:r>
            <a:r>
              <a:rPr lang="es-ES" sz="2000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s-ES" sz="2000" dirty="0" err="1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tmsleep,vore</a:t>
            </a:r>
            <a:r>
              <a:rPr lang="es-ES" sz="2000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=='</a:t>
            </a:r>
            <a:r>
              <a:rPr lang="es-ES" sz="2000" dirty="0" err="1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carni</a:t>
            </a:r>
            <a:r>
              <a:rPr lang="es-ES" sz="2000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',</a:t>
            </a:r>
            <a:r>
              <a:rPr lang="es-ES" sz="2000" dirty="0" err="1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sleep_total</a:t>
            </a:r>
            <a:r>
              <a:rPr lang="es-ES" sz="2000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&gt;10)</a:t>
            </a:r>
          </a:p>
          <a:p>
            <a:r>
              <a:rPr lang="mr-IN" sz="1600" dirty="0">
                <a:latin typeface="Consolas"/>
                <a:cs typeface="Consolas"/>
              </a:rPr>
              <a:t># A tibble: 11 x 11</a:t>
            </a:r>
          </a:p>
          <a:p>
            <a:r>
              <a:rPr lang="mr-IN" sz="1600" dirty="0">
                <a:latin typeface="Consolas"/>
                <a:cs typeface="Consolas"/>
              </a:rPr>
              <a:t>   name                 genus     vore  order       conservation sleep_total &lt;fct&gt;                &lt;fct&gt;     &lt;fct&gt; &lt;fct&gt;       &lt;fct&gt;              &lt;dbl&gt; </a:t>
            </a:r>
            <a:endParaRPr lang="es-ES_tradnl" sz="1600" dirty="0">
              <a:latin typeface="Consolas"/>
              <a:cs typeface="Consolas"/>
            </a:endParaRPr>
          </a:p>
          <a:p>
            <a:r>
              <a:rPr lang="es-ES_tradnl" sz="1600" dirty="0">
                <a:latin typeface="Consolas"/>
                <a:cs typeface="Consolas"/>
              </a:rPr>
              <a:t> </a:t>
            </a:r>
            <a:r>
              <a:rPr lang="mr-IN" sz="1600" dirty="0">
                <a:latin typeface="Consolas"/>
                <a:cs typeface="Consolas"/>
              </a:rPr>
              <a:t>1 Cheetah              Acinonyx  carni Carnivora   lc                  12.1</a:t>
            </a:r>
          </a:p>
          <a:p>
            <a:r>
              <a:rPr lang="mr-IN" sz="1600" dirty="0">
                <a:latin typeface="Consolas"/>
                <a:cs typeface="Consolas"/>
              </a:rPr>
              <a:t> 2 Dog                  Canis     carni Carnivora   domesticated        10.1</a:t>
            </a:r>
          </a:p>
          <a:p>
            <a:r>
              <a:rPr lang="mr-IN" sz="1600" dirty="0">
                <a:latin typeface="Consolas"/>
                <a:cs typeface="Consolas"/>
              </a:rPr>
              <a:t> 3 Long-nosed armadillo Dasypus   carni Cingulata   lc                  17.4 </a:t>
            </a:r>
            <a:endParaRPr lang="es-ES_tradnl" sz="1600" dirty="0">
              <a:latin typeface="Consolas"/>
              <a:cs typeface="Consolas"/>
            </a:endParaRPr>
          </a:p>
          <a:p>
            <a:r>
              <a:rPr lang="es-ES_tradnl" sz="1600" dirty="0">
                <a:latin typeface="Consolas"/>
                <a:cs typeface="Consolas"/>
              </a:rPr>
              <a:t> </a:t>
            </a:r>
            <a:r>
              <a:rPr lang="mr-IN" sz="1600" dirty="0">
                <a:latin typeface="Consolas"/>
                <a:cs typeface="Consolas"/>
              </a:rPr>
              <a:t>4 Domestic cat         Felis     carni Carnivora   domesticated        12.5</a:t>
            </a:r>
          </a:p>
          <a:p>
            <a:r>
              <a:rPr lang="mr-IN" sz="1600" dirty="0">
                <a:latin typeface="Consolas"/>
                <a:cs typeface="Consolas"/>
              </a:rPr>
              <a:t> 5 Thick-tailed opposum Lutreoli… carni Didelphimo… lc                  19.4</a:t>
            </a:r>
          </a:p>
          <a:p>
            <a:r>
              <a:rPr lang="mr-IN" sz="1600" dirty="0">
                <a:latin typeface="Consolas"/>
                <a:cs typeface="Consolas"/>
              </a:rPr>
              <a:t> 6 Slow loris           Nyctibeus carni Primates    &lt;NA&gt;                11</a:t>
            </a:r>
          </a:p>
          <a:p>
            <a:r>
              <a:rPr lang="es-ES_tradnl" sz="1600" dirty="0">
                <a:latin typeface="Consolas"/>
                <a:cs typeface="Consolas"/>
              </a:rPr>
              <a:t>...</a:t>
            </a:r>
            <a:endParaRPr lang="mr-IN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0241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Ordenando renglones con </a:t>
            </a:r>
            <a:r>
              <a:rPr lang="es-ES" dirty="0" err="1"/>
              <a:t>arrange</a:t>
            </a:r>
            <a:r>
              <a:rPr lang="es-ES" dirty="0"/>
              <a:t>()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Arrange</a:t>
            </a:r>
            <a:r>
              <a:rPr lang="es-ES" dirty="0"/>
              <a:t>()  trabaja similar a </a:t>
            </a:r>
            <a:r>
              <a:rPr lang="es-ES" dirty="0" err="1"/>
              <a:t>filter</a:t>
            </a:r>
            <a:r>
              <a:rPr lang="es-ES" dirty="0"/>
              <a:t>() excepto que en lugar de seleccionar renglones, cambia su orden. </a:t>
            </a:r>
          </a:p>
          <a:p>
            <a:r>
              <a:rPr lang="es-ES" dirty="0"/>
              <a:t>Ordena los renglones de un </a:t>
            </a:r>
            <a:r>
              <a:rPr lang="es-ES" dirty="0" err="1"/>
              <a:t>data.frame</a:t>
            </a:r>
            <a:r>
              <a:rPr lang="es-ES" dirty="0"/>
              <a:t> a partir de un conjunto de columnas especificadas (o una expresión mas complicada) </a:t>
            </a:r>
          </a:p>
          <a:p>
            <a:r>
              <a:rPr lang="es-ES" dirty="0"/>
              <a:t>Si seleccionas mas de una columna, cada columna adicional será ordenada en dependencia de los valores de la columna anterior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923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Ordenando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4382" y="2400302"/>
            <a:ext cx="6345260" cy="3530600"/>
          </a:xfrm>
        </p:spPr>
        <p:txBody>
          <a:bodyPr/>
          <a:lstStyle/>
          <a:p>
            <a:r>
              <a:rPr lang="es-ES" dirty="0"/>
              <a:t>Ordenamos en función del peso del cerebro, el peso del cuerpo, el total de horas que se duerme...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15</a:t>
            </a:fld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3140968"/>
            <a:ext cx="9144000" cy="35283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mr-IN" sz="2000" dirty="0">
                <a:latin typeface="Consolas"/>
                <a:cs typeface="Consolas"/>
              </a:rPr>
              <a:t>arrange(tmsleep, </a:t>
            </a:r>
            <a:r>
              <a:rPr lang="es-ES" sz="2000" dirty="0" err="1">
                <a:latin typeface="Consolas"/>
                <a:cs typeface="Consolas"/>
              </a:rPr>
              <a:t>sllep_total</a:t>
            </a:r>
            <a:r>
              <a:rPr lang="mr-IN" sz="2000" dirty="0">
                <a:latin typeface="Consolas"/>
                <a:cs typeface="Consolas"/>
              </a:rPr>
              <a:t>)</a:t>
            </a:r>
          </a:p>
          <a:p>
            <a:r>
              <a:rPr lang="mr-IN" sz="2000" dirty="0">
                <a:latin typeface="Consolas"/>
                <a:cs typeface="Consolas"/>
              </a:rPr>
              <a:t># A tibble: 83 x 11</a:t>
            </a:r>
          </a:p>
          <a:p>
            <a:r>
              <a:rPr lang="mr-IN" sz="2000" dirty="0">
                <a:latin typeface="Consolas"/>
                <a:cs typeface="Consolas"/>
              </a:rPr>
              <a:t>  </a:t>
            </a:r>
            <a:r>
              <a:rPr lang="mr-IN" sz="1600" dirty="0">
                <a:latin typeface="Consolas"/>
                <a:cs typeface="Consolas"/>
              </a:rPr>
              <a:t> name                 genus      </a:t>
            </a:r>
            <a:r>
              <a:rPr lang="es-ES_tradnl" sz="1600" dirty="0">
                <a:latin typeface="Consolas"/>
                <a:cs typeface="Consolas"/>
              </a:rPr>
              <a:t>...</a:t>
            </a:r>
            <a:r>
              <a:rPr lang="mr-IN" sz="1600" dirty="0">
                <a:latin typeface="Consolas"/>
                <a:cs typeface="Consolas"/>
              </a:rPr>
              <a:t>sleep_total sleep_rem sleep_cycle awake brainwt bodywt</a:t>
            </a:r>
          </a:p>
          <a:p>
            <a:r>
              <a:rPr lang="mr-IN" sz="1600" dirty="0">
                <a:latin typeface="Consolas"/>
                <a:cs typeface="Consolas"/>
              </a:rPr>
              <a:t>   &lt;fct&gt;                &lt;fct&gt;      </a:t>
            </a:r>
            <a:r>
              <a:rPr lang="es-ES_tradnl" sz="1600" dirty="0">
                <a:latin typeface="Consolas"/>
                <a:cs typeface="Consolas"/>
              </a:rPr>
              <a:t>... </a:t>
            </a:r>
            <a:r>
              <a:rPr lang="mr-IN" sz="1600" dirty="0">
                <a:latin typeface="Consolas"/>
                <a:cs typeface="Consolas"/>
              </a:rPr>
              <a:t>&lt;dbl&gt;&lt;dbl&gt;&lt;dbl&gt; &lt;dbl&gt;  &lt;dbl&gt;  &lt;dbl&gt;</a:t>
            </a:r>
          </a:p>
          <a:p>
            <a:r>
              <a:rPr lang="mr-IN" sz="1600" dirty="0">
                <a:latin typeface="Consolas"/>
                <a:cs typeface="Consolas"/>
              </a:rPr>
              <a:t> 1 Lesser short-tailed… Cryptotis  </a:t>
            </a:r>
            <a:r>
              <a:rPr lang="es-ES_tradnl" sz="1600" dirty="0">
                <a:latin typeface="Consolas"/>
                <a:cs typeface="Consolas"/>
              </a:rPr>
              <a:t>... </a:t>
            </a:r>
            <a:r>
              <a:rPr lang="mr-IN" sz="1600" dirty="0">
                <a:latin typeface="Consolas"/>
                <a:cs typeface="Consolas"/>
              </a:rPr>
              <a:t> 9.1</a:t>
            </a:r>
            <a:r>
              <a:rPr lang="es-ES_tradnl" sz="1600" dirty="0">
                <a:latin typeface="Consolas"/>
                <a:cs typeface="Consolas"/>
              </a:rPr>
              <a:t> </a:t>
            </a:r>
            <a:r>
              <a:rPr lang="mr-IN" sz="1600" dirty="0">
                <a:latin typeface="Consolas"/>
                <a:cs typeface="Consolas"/>
              </a:rPr>
              <a:t>1.4</a:t>
            </a:r>
            <a:r>
              <a:rPr lang="es-ES_tradnl" sz="1600" dirty="0">
                <a:latin typeface="Consolas"/>
                <a:cs typeface="Consolas"/>
              </a:rPr>
              <a:t> </a:t>
            </a:r>
            <a:r>
              <a:rPr lang="mr-IN" sz="1600" dirty="0">
                <a:latin typeface="Consolas"/>
                <a:cs typeface="Consolas"/>
              </a:rPr>
              <a:t> 0.15   14.9 1.40e-4  0.005</a:t>
            </a:r>
          </a:p>
          <a:p>
            <a:r>
              <a:rPr lang="mr-IN" sz="1600" dirty="0">
                <a:latin typeface="Consolas"/>
                <a:cs typeface="Consolas"/>
              </a:rPr>
              <a:t> 2 Little brown bat     Myotis     </a:t>
            </a:r>
            <a:r>
              <a:rPr lang="es-ES_tradnl" sz="1600" dirty="0">
                <a:latin typeface="Consolas"/>
                <a:cs typeface="Consolas"/>
              </a:rPr>
              <a:t>... </a:t>
            </a:r>
            <a:r>
              <a:rPr lang="mr-IN" sz="1600" dirty="0">
                <a:latin typeface="Consolas"/>
                <a:cs typeface="Consolas"/>
              </a:rPr>
              <a:t>19.9</a:t>
            </a:r>
            <a:r>
              <a:rPr lang="es-ES_tradnl" sz="1600" dirty="0">
                <a:latin typeface="Consolas"/>
                <a:cs typeface="Consolas"/>
              </a:rPr>
              <a:t> </a:t>
            </a:r>
            <a:r>
              <a:rPr lang="mr-IN" sz="1600" dirty="0">
                <a:latin typeface="Consolas"/>
                <a:cs typeface="Consolas"/>
              </a:rPr>
              <a:t>2 </a:t>
            </a:r>
            <a:r>
              <a:rPr lang="es-ES_tradnl" sz="1600" dirty="0">
                <a:latin typeface="Consolas"/>
                <a:cs typeface="Consolas"/>
              </a:rPr>
              <a:t>   </a:t>
            </a:r>
            <a:r>
              <a:rPr lang="mr-IN" sz="1600" dirty="0">
                <a:latin typeface="Consolas"/>
                <a:cs typeface="Consolas"/>
              </a:rPr>
              <a:t>0.2     4.1 2.50e-4  0.01 </a:t>
            </a:r>
          </a:p>
          <a:p>
            <a:r>
              <a:rPr lang="mr-IN" sz="1600" dirty="0">
                <a:latin typeface="Consolas"/>
                <a:cs typeface="Consolas"/>
              </a:rPr>
              <a:t> 3 Greater short-taile… Blarina    </a:t>
            </a:r>
            <a:r>
              <a:rPr lang="es-ES_tradnl" sz="1600" dirty="0">
                <a:latin typeface="Consolas"/>
                <a:cs typeface="Consolas"/>
              </a:rPr>
              <a:t>...</a:t>
            </a:r>
            <a:r>
              <a:rPr lang="mr-IN" sz="1600" dirty="0">
                <a:latin typeface="Consolas"/>
                <a:cs typeface="Consolas"/>
              </a:rPr>
              <a:t> 14.9</a:t>
            </a:r>
            <a:r>
              <a:rPr lang="es-ES_tradnl" sz="1600" dirty="0">
                <a:latin typeface="Consolas"/>
                <a:cs typeface="Consolas"/>
              </a:rPr>
              <a:t> </a:t>
            </a:r>
            <a:r>
              <a:rPr lang="mr-IN" sz="1600" dirty="0">
                <a:latin typeface="Consolas"/>
                <a:cs typeface="Consolas"/>
              </a:rPr>
              <a:t>2.3</a:t>
            </a:r>
            <a:r>
              <a:rPr lang="es-ES_tradnl" sz="1600" dirty="0">
                <a:latin typeface="Consolas"/>
                <a:cs typeface="Consolas"/>
              </a:rPr>
              <a:t>  </a:t>
            </a:r>
            <a:r>
              <a:rPr lang="mr-IN" sz="1600" dirty="0">
                <a:latin typeface="Consolas"/>
                <a:cs typeface="Consolas"/>
              </a:rPr>
              <a:t>0.133   9.1 2.90e-4  0.019</a:t>
            </a:r>
          </a:p>
          <a:p>
            <a:r>
              <a:rPr lang="mr-IN" sz="1600" dirty="0">
                <a:latin typeface="Consolas"/>
                <a:cs typeface="Consolas"/>
              </a:rPr>
              <a:t> 4 Big brown bat        Eptesicus  </a:t>
            </a:r>
            <a:r>
              <a:rPr lang="es-ES_tradnl" sz="1600" dirty="0">
                <a:latin typeface="Consolas"/>
                <a:cs typeface="Consolas"/>
              </a:rPr>
              <a:t>... </a:t>
            </a:r>
            <a:r>
              <a:rPr lang="mr-IN" sz="1600" dirty="0">
                <a:latin typeface="Consolas"/>
                <a:cs typeface="Consolas"/>
              </a:rPr>
              <a:t>19.7</a:t>
            </a:r>
            <a:r>
              <a:rPr lang="es-ES_tradnl" sz="1600" dirty="0">
                <a:latin typeface="Consolas"/>
                <a:cs typeface="Consolas"/>
              </a:rPr>
              <a:t> </a:t>
            </a:r>
            <a:r>
              <a:rPr lang="mr-IN" sz="1600" dirty="0">
                <a:latin typeface="Consolas"/>
                <a:cs typeface="Consolas"/>
              </a:rPr>
              <a:t>3.9</a:t>
            </a:r>
            <a:r>
              <a:rPr lang="es-ES_tradnl" sz="1600" dirty="0">
                <a:latin typeface="Consolas"/>
                <a:cs typeface="Consolas"/>
              </a:rPr>
              <a:t>  </a:t>
            </a:r>
            <a:r>
              <a:rPr lang="mr-IN" sz="1600" dirty="0">
                <a:latin typeface="Consolas"/>
                <a:cs typeface="Consolas"/>
              </a:rPr>
              <a:t>0.117   4.3 3.00e-4  0.023</a:t>
            </a:r>
            <a:endParaRPr lang="es-ES_tradnl" sz="1600" dirty="0">
              <a:latin typeface="Consolas"/>
              <a:cs typeface="Consolas"/>
            </a:endParaRPr>
          </a:p>
          <a:p>
            <a:r>
              <a:rPr lang="es-ES_tradnl" sz="1600" dirty="0">
                <a:latin typeface="Consolas"/>
                <a:cs typeface="Consola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2485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Seleccionando columnas con </a:t>
            </a:r>
            <a:r>
              <a:rPr lang="es-ES" dirty="0" err="1"/>
              <a:t>select</a:t>
            </a:r>
            <a:r>
              <a:rPr lang="es-ES" dirty="0"/>
              <a:t>()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es poco común tener conjuntos de datos con miles o varios cientos de variables.  En este caso, lo primero que queremos cambiar es enfocarnos en las variables en las que estamos interesados en este momento.  </a:t>
            </a:r>
          </a:p>
          <a:p>
            <a:r>
              <a:rPr lang="es-ES" dirty="0" err="1"/>
              <a:t>Select</a:t>
            </a:r>
            <a:r>
              <a:rPr lang="es-ES" dirty="0"/>
              <a:t>()  nos permite hacer un “zoom” en un subconjunto usando operaciones sobre los nombres de las variables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3994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86887"/>
            <a:ext cx="6343672" cy="709865"/>
          </a:xfrm>
        </p:spPr>
        <p:txBody>
          <a:bodyPr/>
          <a:lstStyle/>
          <a:p>
            <a:r>
              <a:rPr lang="es-ES" dirty="0" err="1"/>
              <a:t>Select</a:t>
            </a:r>
            <a:r>
              <a:rPr lang="es-ES" dirty="0"/>
              <a:t>()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25636" y="1207293"/>
            <a:ext cx="8229600" cy="45259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Seleccionemos del nombre a la conservación: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17</a:t>
            </a:fld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1700808"/>
            <a:ext cx="9144000" cy="51571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mr-IN" sz="2000" dirty="0">
                <a:latin typeface="Consolas"/>
                <a:cs typeface="Consolas"/>
              </a:rPr>
              <a:t>select(tmsleep, name:conservation)</a:t>
            </a:r>
          </a:p>
          <a:p>
            <a:r>
              <a:rPr lang="mr-IN" sz="2000" dirty="0">
                <a:latin typeface="Consolas"/>
                <a:cs typeface="Consolas"/>
              </a:rPr>
              <a:t># A tibble: 83 x 5</a:t>
            </a:r>
          </a:p>
          <a:p>
            <a:r>
              <a:rPr lang="mr-IN" sz="2000" dirty="0">
                <a:latin typeface="Consolas"/>
                <a:cs typeface="Consolas"/>
              </a:rPr>
              <a:t>   name                       genus       vore  order        conservation</a:t>
            </a:r>
          </a:p>
          <a:p>
            <a:r>
              <a:rPr lang="mr-IN" sz="2000" dirty="0">
                <a:latin typeface="Consolas"/>
                <a:cs typeface="Consolas"/>
              </a:rPr>
              <a:t>   &lt;fct&gt;                      &lt;fct&gt;       &lt;fct&gt; &lt;fct&gt;     &lt;fct&gt;       </a:t>
            </a:r>
          </a:p>
          <a:p>
            <a:r>
              <a:rPr lang="mr-IN" sz="2000" dirty="0">
                <a:latin typeface="Consolas"/>
                <a:cs typeface="Consolas"/>
              </a:rPr>
              <a:t> 1 Cheetah                    Acinonyx    carni Carnivora </a:t>
            </a:r>
            <a:r>
              <a:rPr lang="es-ES_tradnl" sz="2000" dirty="0">
                <a:latin typeface="Consolas"/>
                <a:cs typeface="Consolas"/>
              </a:rPr>
              <a:t> </a:t>
            </a:r>
            <a:r>
              <a:rPr lang="mr-IN" sz="2000" dirty="0">
                <a:latin typeface="Consolas"/>
                <a:cs typeface="Consolas"/>
              </a:rPr>
              <a:t>lc          </a:t>
            </a:r>
          </a:p>
          <a:p>
            <a:r>
              <a:rPr lang="mr-IN" sz="2000" dirty="0">
                <a:latin typeface="Consolas"/>
                <a:cs typeface="Consolas"/>
              </a:rPr>
              <a:t> 2 Owl monkey                 Aotus       omni  Primates  &lt;NA&gt;        </a:t>
            </a:r>
          </a:p>
          <a:p>
            <a:r>
              <a:rPr lang="mr-IN" sz="2000" dirty="0">
                <a:latin typeface="Consolas"/>
                <a:cs typeface="Consolas"/>
              </a:rPr>
              <a:t> 3 Mountain beaver            Aplodontia  herbi Rodentia   nt          </a:t>
            </a:r>
          </a:p>
          <a:p>
            <a:r>
              <a:rPr lang="mr-IN" sz="2000" dirty="0">
                <a:latin typeface="Consolas"/>
                <a:cs typeface="Consolas"/>
              </a:rPr>
              <a:t> 4 Greater short-tailed shrew Blarina     omni  Soricomorp lc          </a:t>
            </a:r>
          </a:p>
          <a:p>
            <a:r>
              <a:rPr lang="mr-IN" sz="2000" dirty="0">
                <a:latin typeface="Consolas"/>
                <a:cs typeface="Consolas"/>
              </a:rPr>
              <a:t> 5 Cow                        Bos         herbi Artiodacty domes</a:t>
            </a:r>
          </a:p>
          <a:p>
            <a:r>
              <a:rPr lang="mr-IN" sz="2000" dirty="0">
                <a:latin typeface="Consolas"/>
                <a:cs typeface="Consolas"/>
              </a:rPr>
              <a:t> 6 Three-toed sloth           Bradypus    herbi Pilosa    &lt;NA&gt;        </a:t>
            </a:r>
          </a:p>
          <a:p>
            <a:r>
              <a:rPr lang="mr-IN" sz="2000" dirty="0">
                <a:latin typeface="Consolas"/>
                <a:cs typeface="Consolas"/>
              </a:rPr>
              <a:t> 7 Northern fur seal          Callorhinus carni Carnivora  vu          </a:t>
            </a:r>
          </a:p>
          <a:p>
            <a:r>
              <a:rPr lang="mr-IN" sz="2000" dirty="0">
                <a:latin typeface="Consolas"/>
                <a:cs typeface="Consolas"/>
              </a:rPr>
              <a:t> 8 Vesper mouse               Calomys     &lt;NA&gt;  Rodentia  &lt;NA&gt;        </a:t>
            </a:r>
          </a:p>
          <a:p>
            <a:r>
              <a:rPr lang="mr-IN" sz="2000" dirty="0">
                <a:latin typeface="Consolas"/>
                <a:cs typeface="Consolas"/>
              </a:rPr>
              <a:t> 9 Dog                        Canis       carni Carnivora  dom</a:t>
            </a:r>
            <a:r>
              <a:rPr lang="es-ES_tradnl" sz="2000" dirty="0">
                <a:latin typeface="Consolas"/>
                <a:cs typeface="Consolas"/>
              </a:rPr>
              <a:t>es</a:t>
            </a:r>
            <a:endParaRPr lang="mr-IN" sz="2000" dirty="0">
              <a:latin typeface="Consolas"/>
              <a:cs typeface="Consolas"/>
            </a:endParaRPr>
          </a:p>
          <a:p>
            <a:r>
              <a:rPr lang="mr-IN" sz="2000" dirty="0">
                <a:latin typeface="Consolas"/>
                <a:cs typeface="Consolas"/>
              </a:rPr>
              <a:t>10 Roe deer                   Capreolus   herbi Artiodacty</a:t>
            </a:r>
            <a:r>
              <a:rPr lang="es-ES_tradnl" sz="2000" dirty="0">
                <a:latin typeface="Consolas"/>
                <a:cs typeface="Consolas"/>
              </a:rPr>
              <a:t> </a:t>
            </a:r>
            <a:r>
              <a:rPr lang="mr-IN" sz="2000" dirty="0">
                <a:latin typeface="Consolas"/>
                <a:cs typeface="Consolas"/>
              </a:rPr>
              <a:t>lc          </a:t>
            </a:r>
          </a:p>
          <a:p>
            <a:r>
              <a:rPr lang="mr-IN" sz="2000" dirty="0">
                <a:latin typeface="Consolas"/>
                <a:cs typeface="Consolas"/>
              </a:rPr>
              <a:t># ... with 73 more rows</a:t>
            </a:r>
            <a:endParaRPr lang="es-ES_tradnl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293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Agregando nuevas variables con  </a:t>
            </a:r>
            <a:r>
              <a:rPr lang="es-ES" dirty="0" err="1"/>
              <a:t>mutate</a:t>
            </a:r>
            <a:r>
              <a:rPr lang="es-ES" dirty="0"/>
              <a:t>()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6368" y="2348880"/>
            <a:ext cx="8291264" cy="4857403"/>
          </a:xfrm>
        </p:spPr>
        <p:txBody>
          <a:bodyPr/>
          <a:lstStyle/>
          <a:p>
            <a:r>
              <a:rPr lang="es-ES" dirty="0"/>
              <a:t>Además de seleccionar conjuntos de columnas existentes, es frecuentemente </a:t>
            </a:r>
            <a:r>
              <a:rPr lang="es-ES" dirty="0" err="1"/>
              <a:t>util</a:t>
            </a:r>
            <a:r>
              <a:rPr lang="es-ES" dirty="0"/>
              <a:t> adicionar nuevas columnas que son funciones de las columnas existentes.  Ese es el trabajo de </a:t>
            </a:r>
            <a:r>
              <a:rPr lang="es-ES" dirty="0" err="1"/>
              <a:t>mutate</a:t>
            </a:r>
            <a:r>
              <a:rPr lang="es-ES" dirty="0"/>
              <a:t>()</a:t>
            </a:r>
          </a:p>
          <a:p>
            <a:r>
              <a:rPr lang="es-ES" dirty="0" err="1"/>
              <a:t>mutate</a:t>
            </a:r>
            <a:r>
              <a:rPr lang="es-ES" dirty="0"/>
              <a:t>()  permite adicionar nuevas columnas al final de tu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asi</a:t>
            </a:r>
            <a:r>
              <a:rPr lang="es-ES" dirty="0"/>
              <a:t> que empezaremos creando un conjunto de datos mas estrecho para que podamos ver las nuevas variables</a:t>
            </a:r>
          </a:p>
          <a:p>
            <a:r>
              <a:rPr lang="es-ES" dirty="0"/>
              <a:t>Recuerda que en R Studio la manera mas </a:t>
            </a:r>
            <a:r>
              <a:rPr lang="es-ES" dirty="0" err="1"/>
              <a:t>facil</a:t>
            </a:r>
            <a:r>
              <a:rPr lang="es-ES" dirty="0"/>
              <a:t> de ver todas las columnas es con View()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472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4076" y="617269"/>
            <a:ext cx="6343672" cy="709865"/>
          </a:xfrm>
        </p:spPr>
        <p:txBody>
          <a:bodyPr/>
          <a:lstStyle/>
          <a:p>
            <a:r>
              <a:rPr lang="es-ES" dirty="0" err="1"/>
              <a:t>Mutate</a:t>
            </a:r>
            <a:r>
              <a:rPr lang="es-ES" dirty="0"/>
              <a:t>()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19</a:t>
            </a:fld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-24371" y="1261769"/>
            <a:ext cx="9144000" cy="5589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mr-IN" sz="2000" dirty="0">
                <a:latin typeface="Consolas"/>
                <a:cs typeface="Consolas"/>
              </a:rPr>
              <a:t>sleep_sml&lt;-select(tmsleep, name,starts_with("sleep"),awake)</a:t>
            </a:r>
          </a:p>
          <a:p>
            <a:r>
              <a:rPr lang="mr-IN" sz="2000" dirty="0">
                <a:latin typeface="Consolas"/>
                <a:cs typeface="Consolas"/>
              </a:rPr>
              <a:t># A tibble: 83 x 5</a:t>
            </a:r>
          </a:p>
          <a:p>
            <a:r>
              <a:rPr lang="mr-IN" sz="2000" dirty="0">
                <a:latin typeface="Consolas"/>
                <a:cs typeface="Consolas"/>
              </a:rPr>
              <a:t>   name             sleep_total sleep_rem sleep_cycle awake</a:t>
            </a:r>
          </a:p>
          <a:p>
            <a:r>
              <a:rPr lang="mr-IN" sz="2000" dirty="0">
                <a:latin typeface="Consolas"/>
                <a:cs typeface="Consolas"/>
              </a:rPr>
              <a:t>   &lt;fct&gt;            &lt;dbl&gt;     &lt;dbl&gt;       &lt;dbl&gt; </a:t>
            </a:r>
            <a:r>
              <a:rPr lang="es-ES_tradnl" sz="2000" dirty="0">
                <a:latin typeface="Consolas"/>
                <a:cs typeface="Consolas"/>
              </a:rPr>
              <a:t>	  </a:t>
            </a:r>
            <a:r>
              <a:rPr lang="mr-IN" sz="2000" dirty="0">
                <a:latin typeface="Consolas"/>
                <a:cs typeface="Consolas"/>
              </a:rPr>
              <a:t>&lt;dbl&gt;</a:t>
            </a:r>
          </a:p>
          <a:p>
            <a:r>
              <a:rPr lang="mr-IN" sz="2000" dirty="0">
                <a:latin typeface="Consolas"/>
                <a:cs typeface="Consolas"/>
              </a:rPr>
              <a:t> 1 Cheetah          12.1      NA        NA      </a:t>
            </a:r>
            <a:r>
              <a:rPr lang="es-ES_tradnl" sz="2000" dirty="0">
                <a:latin typeface="Consolas"/>
                <a:cs typeface="Consolas"/>
              </a:rPr>
              <a:t>	  </a:t>
            </a:r>
            <a:r>
              <a:rPr lang="mr-IN" sz="2000" dirty="0">
                <a:latin typeface="Consolas"/>
                <a:cs typeface="Consolas"/>
              </a:rPr>
              <a:t>11.9</a:t>
            </a:r>
          </a:p>
          <a:p>
            <a:r>
              <a:rPr lang="mr-IN" sz="2000" dirty="0">
                <a:latin typeface="Consolas"/>
                <a:cs typeface="Consolas"/>
              </a:rPr>
              <a:t> 2 Owl monkey       17         1.8      NA       </a:t>
            </a:r>
            <a:r>
              <a:rPr lang="es-ES_tradnl" sz="2000" dirty="0">
                <a:latin typeface="Consolas"/>
                <a:cs typeface="Consolas"/>
              </a:rPr>
              <a:t>	   </a:t>
            </a:r>
            <a:r>
              <a:rPr lang="mr-IN" sz="2000" dirty="0">
                <a:latin typeface="Consolas"/>
                <a:cs typeface="Consolas"/>
              </a:rPr>
              <a:t>7  </a:t>
            </a:r>
          </a:p>
          <a:p>
            <a:r>
              <a:rPr lang="mr-IN" sz="2000" dirty="0">
                <a:latin typeface="Consolas"/>
                <a:cs typeface="Consolas"/>
              </a:rPr>
              <a:t> 3 Mountain beaver  14.4       2.4      NA       </a:t>
            </a:r>
            <a:r>
              <a:rPr lang="es-ES_tradnl" sz="2000" dirty="0">
                <a:latin typeface="Consolas"/>
                <a:cs typeface="Consolas"/>
              </a:rPr>
              <a:t>	   </a:t>
            </a:r>
            <a:r>
              <a:rPr lang="mr-IN" sz="2000" dirty="0">
                <a:latin typeface="Consolas"/>
                <a:cs typeface="Consolas"/>
              </a:rPr>
              <a:t>9.6</a:t>
            </a:r>
          </a:p>
          <a:p>
            <a:r>
              <a:rPr lang="mr-IN" sz="2000" dirty="0">
                <a:latin typeface="Consolas"/>
                <a:cs typeface="Consolas"/>
              </a:rPr>
              <a:t> 4 Greater short-ta</a:t>
            </a:r>
            <a:r>
              <a:rPr lang="es-ES_tradnl" sz="2000" dirty="0">
                <a:latin typeface="Consolas"/>
                <a:cs typeface="Consolas"/>
              </a:rPr>
              <a:t>.</a:t>
            </a:r>
            <a:r>
              <a:rPr lang="mr-IN" sz="2000" dirty="0">
                <a:latin typeface="Consolas"/>
                <a:cs typeface="Consolas"/>
              </a:rPr>
              <a:t>14.9       2.3       0.133   </a:t>
            </a:r>
            <a:r>
              <a:rPr lang="es-ES_tradnl" sz="2000" dirty="0">
                <a:latin typeface="Consolas"/>
                <a:cs typeface="Consolas"/>
              </a:rPr>
              <a:t>	   </a:t>
            </a:r>
            <a:r>
              <a:rPr lang="mr-IN" sz="2000" dirty="0">
                <a:latin typeface="Consolas"/>
                <a:cs typeface="Consolas"/>
              </a:rPr>
              <a:t>9.1</a:t>
            </a:r>
          </a:p>
          <a:p>
            <a:r>
              <a:rPr lang="mr-IN" sz="2000" dirty="0">
                <a:latin typeface="Consolas"/>
                <a:cs typeface="Consolas"/>
              </a:rPr>
              <a:t> 5 Cow               4         0.7       0.667  </a:t>
            </a:r>
            <a:r>
              <a:rPr lang="es-ES_tradnl" sz="2000" dirty="0">
                <a:latin typeface="Consolas"/>
                <a:cs typeface="Consolas"/>
              </a:rPr>
              <a:t>	  </a:t>
            </a:r>
            <a:r>
              <a:rPr lang="mr-IN" sz="2000" dirty="0">
                <a:latin typeface="Consolas"/>
                <a:cs typeface="Consolas"/>
              </a:rPr>
              <a:t>20  </a:t>
            </a:r>
          </a:p>
          <a:p>
            <a:r>
              <a:rPr lang="mr-IN" sz="2000" dirty="0">
                <a:latin typeface="Consolas"/>
                <a:cs typeface="Consolas"/>
              </a:rPr>
              <a:t> 6 Three-toed sloth 14.4       2.2       0.767   </a:t>
            </a:r>
            <a:r>
              <a:rPr lang="es-ES_tradnl" sz="2000" dirty="0">
                <a:latin typeface="Consolas"/>
                <a:cs typeface="Consolas"/>
              </a:rPr>
              <a:t>	   </a:t>
            </a:r>
            <a:r>
              <a:rPr lang="mr-IN" sz="2000" dirty="0">
                <a:latin typeface="Consolas"/>
                <a:cs typeface="Consolas"/>
              </a:rPr>
              <a:t>9.6</a:t>
            </a:r>
          </a:p>
          <a:p>
            <a:r>
              <a:rPr lang="mr-IN" sz="2000" dirty="0">
                <a:latin typeface="Consolas"/>
                <a:cs typeface="Consolas"/>
              </a:rPr>
              <a:t> 7 Northern fur seal</a:t>
            </a:r>
            <a:r>
              <a:rPr lang="es-ES_tradnl" sz="2000" dirty="0">
                <a:latin typeface="Consolas"/>
                <a:cs typeface="Consolas"/>
              </a:rPr>
              <a:t> </a:t>
            </a:r>
            <a:r>
              <a:rPr lang="mr-IN" sz="2000" dirty="0">
                <a:latin typeface="Consolas"/>
                <a:cs typeface="Consolas"/>
              </a:rPr>
              <a:t>8.7       1.4       0.383  </a:t>
            </a:r>
            <a:r>
              <a:rPr lang="es-ES_tradnl" sz="2000" dirty="0">
                <a:latin typeface="Consolas"/>
                <a:cs typeface="Consolas"/>
              </a:rPr>
              <a:t>	  </a:t>
            </a:r>
            <a:r>
              <a:rPr lang="mr-IN" sz="2000" dirty="0">
                <a:latin typeface="Consolas"/>
                <a:cs typeface="Consolas"/>
              </a:rPr>
              <a:t>15.3</a:t>
            </a:r>
          </a:p>
          <a:p>
            <a:r>
              <a:rPr lang="mr-IN" sz="2000" dirty="0">
                <a:latin typeface="Consolas"/>
                <a:cs typeface="Consolas"/>
              </a:rPr>
              <a:t> 8 Vesper mouse      7        NA        NA      </a:t>
            </a:r>
            <a:r>
              <a:rPr lang="es-ES_tradnl" sz="2000" dirty="0">
                <a:latin typeface="Consolas"/>
                <a:cs typeface="Consolas"/>
              </a:rPr>
              <a:t>	  </a:t>
            </a:r>
            <a:r>
              <a:rPr lang="mr-IN" sz="2000" dirty="0">
                <a:latin typeface="Consolas"/>
                <a:cs typeface="Consolas"/>
              </a:rPr>
              <a:t>17  </a:t>
            </a:r>
          </a:p>
          <a:p>
            <a:r>
              <a:rPr lang="mr-IN" sz="2000" dirty="0">
                <a:latin typeface="Consolas"/>
                <a:cs typeface="Consolas"/>
              </a:rPr>
              <a:t> 9 Dog              10.1       2.9       0.333  </a:t>
            </a:r>
            <a:r>
              <a:rPr lang="es-ES_tradnl" sz="2000" dirty="0">
                <a:latin typeface="Consolas"/>
                <a:cs typeface="Consolas"/>
              </a:rPr>
              <a:t>	  </a:t>
            </a:r>
            <a:r>
              <a:rPr lang="mr-IN" sz="2000" dirty="0">
                <a:latin typeface="Consolas"/>
                <a:cs typeface="Consolas"/>
              </a:rPr>
              <a:t>13.9</a:t>
            </a:r>
          </a:p>
          <a:p>
            <a:r>
              <a:rPr lang="mr-IN" sz="2000" dirty="0">
                <a:latin typeface="Consolas"/>
                <a:cs typeface="Consolas"/>
              </a:rPr>
              <a:t>10 Roe deer          3        NA        NA      </a:t>
            </a:r>
            <a:r>
              <a:rPr lang="es-ES_tradnl" sz="2000" dirty="0">
                <a:latin typeface="Consolas"/>
                <a:cs typeface="Consolas"/>
              </a:rPr>
              <a:t>	  </a:t>
            </a:r>
            <a:r>
              <a:rPr lang="mr-IN" sz="2000" dirty="0">
                <a:latin typeface="Consolas"/>
                <a:cs typeface="Consolas"/>
              </a:rPr>
              <a:t>21  </a:t>
            </a:r>
          </a:p>
          <a:p>
            <a:r>
              <a:rPr lang="mr-IN" sz="2000" dirty="0">
                <a:latin typeface="Consolas"/>
                <a:cs typeface="Consolas"/>
              </a:rPr>
              <a:t># ... with 73 more rows</a:t>
            </a:r>
            <a:endParaRPr lang="es-ES_tradnl" sz="2000" dirty="0">
              <a:latin typeface="Consolas"/>
              <a:cs typeface="Consolas"/>
            </a:endParaRPr>
          </a:p>
          <a:p>
            <a:endParaRPr lang="es-ES_tradnl" sz="2000" dirty="0">
              <a:latin typeface="Consolas"/>
              <a:cs typeface="Consolas"/>
            </a:endParaRPr>
          </a:p>
          <a:p>
            <a:r>
              <a:rPr lang="es-ES_tradnl" sz="2000" dirty="0" err="1">
                <a:latin typeface="Consolas"/>
                <a:cs typeface="Consolas"/>
              </a:rPr>
              <a:t>mutate</a:t>
            </a:r>
            <a:r>
              <a:rPr lang="es-ES_tradnl" sz="2000" dirty="0">
                <a:latin typeface="Consolas"/>
                <a:cs typeface="Consolas"/>
              </a:rPr>
              <a:t>(</a:t>
            </a:r>
            <a:r>
              <a:rPr lang="es-ES_tradnl" sz="2000" dirty="0" err="1">
                <a:latin typeface="Consolas"/>
                <a:cs typeface="Consolas"/>
              </a:rPr>
              <a:t>sleep_sml</a:t>
            </a:r>
            <a:r>
              <a:rPr lang="es-ES_tradnl" sz="2000" dirty="0">
                <a:latin typeface="Consolas"/>
                <a:cs typeface="Consolas"/>
              </a:rPr>
              <a:t>, total= </a:t>
            </a:r>
            <a:r>
              <a:rPr lang="es-ES_tradnl" sz="2000" dirty="0" err="1">
                <a:latin typeface="Consolas"/>
                <a:cs typeface="Consolas"/>
              </a:rPr>
              <a:t>sleep_total+awake</a:t>
            </a:r>
            <a:r>
              <a:rPr lang="es-ES_tradnl" sz="2000" dirty="0">
                <a:latin typeface="Consolas"/>
                <a:cs typeface="Consolas"/>
              </a:rPr>
              <a:t>, </a:t>
            </a:r>
            <a:r>
              <a:rPr lang="es-ES_tradnl" sz="2000" dirty="0" err="1">
                <a:latin typeface="Consolas"/>
                <a:cs typeface="Consolas"/>
              </a:rPr>
              <a:t>prop</a:t>
            </a:r>
            <a:r>
              <a:rPr lang="es-ES_tradnl" sz="2000" dirty="0">
                <a:latin typeface="Consolas"/>
                <a:cs typeface="Consolas"/>
              </a:rPr>
              <a:t>=</a:t>
            </a:r>
            <a:r>
              <a:rPr lang="es-ES_tradnl" sz="2000" dirty="0" err="1">
                <a:latin typeface="Consolas"/>
                <a:cs typeface="Consolas"/>
              </a:rPr>
              <a:t>sleep_rem</a:t>
            </a:r>
            <a:r>
              <a:rPr lang="es-ES_tradnl" sz="2000" dirty="0">
                <a:latin typeface="Consolas"/>
                <a:cs typeface="Consolas"/>
              </a:rPr>
              <a:t>/</a:t>
            </a:r>
            <a:r>
              <a:rPr lang="es-ES_tradnl" sz="2000" dirty="0" err="1">
                <a:latin typeface="Consolas"/>
                <a:cs typeface="Consolas"/>
              </a:rPr>
              <a:t>sleep_total</a:t>
            </a:r>
            <a:r>
              <a:rPr lang="es-ES_tradnl" sz="2000" dirty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393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>
                <a:latin typeface="Arial" charset="0"/>
              </a:rPr>
              <a:t>Objetivos</a:t>
            </a:r>
          </a:p>
        </p:txBody>
      </p:sp>
      <p:sp>
        <p:nvSpPr>
          <p:cNvPr id="18434" name="Marcador de contenido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r>
              <a:rPr lang="es-ES_tradnl" sz="2400" dirty="0">
                <a:solidFill>
                  <a:srgbClr val="003366"/>
                </a:solidFill>
                <a:latin typeface="Arial" charset="0"/>
                <a:ea typeface="ＭＳ Ｐゴシック" charset="0"/>
                <a:cs typeface="Arial" charset="0"/>
              </a:rPr>
              <a:t>La ciencia de datos es una disciplina emocionante que  permite convertir los datos sin procesar en conocimiento. </a:t>
            </a:r>
          </a:p>
          <a:p>
            <a:pPr marL="0" indent="0">
              <a:buFont typeface="Arial" charset="0"/>
              <a:buNone/>
            </a:pPr>
            <a:endParaRPr lang="es-ES_tradnl" sz="2400" dirty="0">
              <a:solidFill>
                <a:srgbClr val="003366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lang="es-ES_tradnl" sz="2400" dirty="0">
                <a:solidFill>
                  <a:srgbClr val="003366"/>
                </a:solidFill>
                <a:latin typeface="Arial" charset="0"/>
                <a:ea typeface="ＭＳ Ｐゴシック" charset="0"/>
                <a:cs typeface="Arial" charset="0"/>
              </a:rPr>
              <a:t>En esta sesión daremos una mirada a </a:t>
            </a:r>
            <a:r>
              <a:rPr lang="es-ES_tradnl" sz="2400" dirty="0" err="1">
                <a:solidFill>
                  <a:srgbClr val="003366"/>
                </a:solidFill>
                <a:latin typeface="Arial" charset="0"/>
                <a:ea typeface="ＭＳ Ｐゴシック" charset="0"/>
                <a:cs typeface="Arial" charset="0"/>
              </a:rPr>
              <a:t>Tidyverse</a:t>
            </a:r>
            <a:r>
              <a:rPr lang="es-ES_tradnl" sz="2400" dirty="0">
                <a:solidFill>
                  <a:srgbClr val="003366"/>
                </a:solidFill>
                <a:latin typeface="Arial" charset="0"/>
                <a:ea typeface="ＭＳ Ｐゴシック" charset="0"/>
                <a:cs typeface="Arial" charset="0"/>
              </a:rPr>
              <a:t>, y específicamente a </a:t>
            </a:r>
            <a:r>
              <a:rPr lang="es-ES_tradnl" sz="2400" dirty="0" err="1">
                <a:solidFill>
                  <a:srgbClr val="003366"/>
                </a:solidFill>
                <a:latin typeface="Arial" charset="0"/>
                <a:ea typeface="ＭＳ Ｐゴシック" charset="0"/>
                <a:cs typeface="Arial" charset="0"/>
              </a:rPr>
              <a:t>dplyr</a:t>
            </a:r>
            <a:r>
              <a:rPr lang="es-ES_tradnl" sz="2400" dirty="0">
                <a:solidFill>
                  <a:srgbClr val="003366"/>
                </a:solidFill>
                <a:latin typeface="Arial" charset="0"/>
                <a:ea typeface="ＭＳ Ｐゴシック" charset="0"/>
                <a:cs typeface="Arial" charset="0"/>
              </a:rPr>
              <a:t> para ordenar y trabajar con datos con miras a analizarlos. 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2</a:t>
            </a:fld>
            <a:endParaRPr lang="es-MX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Mutate</a:t>
            </a:r>
            <a:r>
              <a:rPr lang="es-ES" dirty="0"/>
              <a:t>()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25636" y="908720"/>
            <a:ext cx="8229600" cy="4525963"/>
          </a:xfrm>
        </p:spPr>
        <p:txBody>
          <a:bodyPr/>
          <a:lstStyle/>
          <a:p>
            <a:r>
              <a:rPr lang="es-ES" dirty="0"/>
              <a:t>Y te puedes referir a las variables que justo acabas de crear: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20</a:t>
            </a:fld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1916832"/>
            <a:ext cx="9144000" cy="49411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mr-IN" sz="2000" dirty="0">
                <a:latin typeface="Consolas"/>
                <a:cs typeface="Consolas"/>
              </a:rPr>
              <a:t>mutate(sleep_sml,prop=sleep_rem/sleep_total, porcent=prop*100)</a:t>
            </a:r>
          </a:p>
          <a:p>
            <a:r>
              <a:rPr lang="mr-IN" sz="2000" dirty="0">
                <a:latin typeface="Consolas"/>
                <a:cs typeface="Consolas"/>
              </a:rPr>
              <a:t># A tibble: 83 x 7</a:t>
            </a:r>
          </a:p>
          <a:p>
            <a:r>
              <a:rPr lang="mr-IN" sz="2000" dirty="0">
                <a:latin typeface="Consolas"/>
                <a:cs typeface="Consolas"/>
              </a:rPr>
              <a:t>   name  sleep_total sleep_rem sleep_cycle awake   prop porcent</a:t>
            </a:r>
          </a:p>
          <a:p>
            <a:r>
              <a:rPr lang="mr-IN" sz="2000" dirty="0">
                <a:latin typeface="Consolas"/>
                <a:cs typeface="Consolas"/>
              </a:rPr>
              <a:t>   &lt;fct&gt; </a:t>
            </a:r>
            <a:r>
              <a:rPr lang="es-ES_tradnl" sz="2000" dirty="0">
                <a:latin typeface="Consolas"/>
                <a:cs typeface="Consolas"/>
              </a:rPr>
              <a:t>    </a:t>
            </a:r>
            <a:r>
              <a:rPr lang="mr-IN" sz="2000" dirty="0">
                <a:latin typeface="Consolas"/>
                <a:cs typeface="Consolas"/>
              </a:rPr>
              <a:t>&lt;dbl&gt;     &lt;dbl&gt;       &lt;dbl&gt; &lt;dbl&gt;  &lt;dbl&gt;   &lt;dbl&gt;</a:t>
            </a:r>
          </a:p>
          <a:p>
            <a:r>
              <a:rPr lang="mr-IN" sz="2000" dirty="0">
                <a:latin typeface="Consolas"/>
                <a:cs typeface="Consolas"/>
              </a:rPr>
              <a:t> 1 Cheetah </a:t>
            </a:r>
            <a:r>
              <a:rPr lang="es-ES_tradnl" sz="2000" dirty="0">
                <a:latin typeface="Consolas"/>
                <a:cs typeface="Consolas"/>
              </a:rPr>
              <a:t>   </a:t>
            </a:r>
            <a:r>
              <a:rPr lang="mr-IN" sz="2000" dirty="0">
                <a:latin typeface="Consolas"/>
                <a:cs typeface="Consolas"/>
              </a:rPr>
              <a:t>12.1      NA        NA      11.9 NA        NA  </a:t>
            </a:r>
          </a:p>
          <a:p>
            <a:r>
              <a:rPr lang="mr-IN" sz="2000" dirty="0">
                <a:latin typeface="Consolas"/>
                <a:cs typeface="Consolas"/>
              </a:rPr>
              <a:t> 2 Owl monkey 17         1.8      NA       7    0.106    10.6</a:t>
            </a:r>
          </a:p>
          <a:p>
            <a:r>
              <a:rPr lang="mr-IN" sz="2000" dirty="0">
                <a:latin typeface="Consolas"/>
                <a:cs typeface="Consolas"/>
              </a:rPr>
              <a:t> 3 Mountain b</a:t>
            </a:r>
            <a:r>
              <a:rPr lang="es-ES_tradnl" sz="2000" dirty="0">
                <a:latin typeface="Consolas"/>
                <a:cs typeface="Consolas"/>
              </a:rPr>
              <a:t>.</a:t>
            </a:r>
            <a:r>
              <a:rPr lang="mr-IN" sz="2000" dirty="0">
                <a:latin typeface="Consolas"/>
                <a:cs typeface="Consolas"/>
              </a:rPr>
              <a:t>14.4       2.4      NA       9.6  0.167    16.7</a:t>
            </a:r>
          </a:p>
          <a:p>
            <a:r>
              <a:rPr lang="mr-IN" sz="2000" dirty="0">
                <a:latin typeface="Consolas"/>
                <a:cs typeface="Consolas"/>
              </a:rPr>
              <a:t> 4 Greater sh</a:t>
            </a:r>
            <a:r>
              <a:rPr lang="es-ES_tradnl" sz="2000" dirty="0">
                <a:latin typeface="Consolas"/>
                <a:cs typeface="Consolas"/>
              </a:rPr>
              <a:t>.</a:t>
            </a:r>
            <a:r>
              <a:rPr lang="mr-IN" sz="2000" dirty="0">
                <a:latin typeface="Consolas"/>
                <a:cs typeface="Consolas"/>
              </a:rPr>
              <a:t>14.9       2.3       0.133   9.1  0.154    15.4</a:t>
            </a:r>
          </a:p>
          <a:p>
            <a:r>
              <a:rPr lang="mr-IN" sz="2000" dirty="0">
                <a:latin typeface="Consolas"/>
                <a:cs typeface="Consolas"/>
              </a:rPr>
              <a:t> 5 Cow         4         0.7       0.667  20    0.175    17.5</a:t>
            </a:r>
          </a:p>
          <a:p>
            <a:r>
              <a:rPr lang="mr-IN" sz="2000" dirty="0">
                <a:latin typeface="Consolas"/>
                <a:cs typeface="Consolas"/>
              </a:rPr>
              <a:t> 6 Three-toed 14.4       2.2       0.767   9.6  0.153    15.3</a:t>
            </a:r>
          </a:p>
          <a:p>
            <a:r>
              <a:rPr lang="mr-IN" sz="2000" dirty="0">
                <a:latin typeface="Consolas"/>
                <a:cs typeface="Consolas"/>
              </a:rPr>
              <a:t> 7 Northern fu 8.7       1.4       0.383  15.3  0.161    16.1</a:t>
            </a:r>
          </a:p>
          <a:p>
            <a:r>
              <a:rPr lang="mr-IN" sz="2000" dirty="0">
                <a:latin typeface="Consolas"/>
                <a:cs typeface="Consolas"/>
              </a:rPr>
              <a:t> 8 Vesper mouse7        NA        NA      17   NA        NA  </a:t>
            </a:r>
          </a:p>
          <a:p>
            <a:r>
              <a:rPr lang="mr-IN" sz="2000" dirty="0">
                <a:latin typeface="Consolas"/>
                <a:cs typeface="Consolas"/>
              </a:rPr>
              <a:t> 9 Dog        10.1       2.9       0.333  13.9  0.287    28.7</a:t>
            </a:r>
          </a:p>
          <a:p>
            <a:r>
              <a:rPr lang="mr-IN" sz="2000" dirty="0">
                <a:latin typeface="Consolas"/>
                <a:cs typeface="Consolas"/>
              </a:rPr>
              <a:t>10 Roe deer    3        NA        NA      21   NA        NA  </a:t>
            </a:r>
          </a:p>
          <a:p>
            <a:r>
              <a:rPr lang="mr-IN" sz="2000" dirty="0">
                <a:latin typeface="Consolas"/>
                <a:cs typeface="Consolas"/>
              </a:rPr>
              <a:t># ... with 73 more rows</a:t>
            </a:r>
            <a:endParaRPr lang="es-ES_tradnl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45616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Resumenes</a:t>
            </a:r>
            <a:r>
              <a:rPr lang="es-ES" dirty="0"/>
              <a:t> agrupados con </a:t>
            </a:r>
            <a:r>
              <a:rPr lang="es-ES" dirty="0" err="1"/>
              <a:t>summarise</a:t>
            </a:r>
            <a:r>
              <a:rPr lang="es-ES" dirty="0"/>
              <a:t>()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036307"/>
            <a:ext cx="8229600" cy="4525963"/>
          </a:xfrm>
        </p:spPr>
        <p:txBody>
          <a:bodyPr/>
          <a:lstStyle/>
          <a:p>
            <a:r>
              <a:rPr lang="es-ES" dirty="0"/>
              <a:t>El ultimo verbo es </a:t>
            </a:r>
            <a:r>
              <a:rPr lang="es-ES" dirty="0" err="1"/>
              <a:t>summarize</a:t>
            </a:r>
            <a:r>
              <a:rPr lang="es-ES" dirty="0"/>
              <a:t>(). Colapsa un </a:t>
            </a:r>
            <a:r>
              <a:rPr lang="es-ES" dirty="0" err="1"/>
              <a:t>data.frame</a:t>
            </a:r>
            <a:r>
              <a:rPr lang="es-ES" dirty="0"/>
              <a:t> a un simple renglón: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21</a:t>
            </a:fld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251520" y="2708920"/>
            <a:ext cx="8892480" cy="4149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2000" dirty="0" err="1">
                <a:latin typeface="Consolas"/>
                <a:cs typeface="Consolas"/>
              </a:rPr>
              <a:t>summarize</a:t>
            </a:r>
            <a:r>
              <a:rPr lang="de-DE" sz="2000" dirty="0">
                <a:latin typeface="Consolas"/>
                <a:cs typeface="Consolas"/>
              </a:rPr>
              <a:t>(</a:t>
            </a:r>
            <a:r>
              <a:rPr lang="de-DE" sz="2000" dirty="0" err="1">
                <a:latin typeface="Consolas"/>
                <a:cs typeface="Consolas"/>
              </a:rPr>
              <a:t>sleep_sml</a:t>
            </a:r>
            <a:r>
              <a:rPr lang="de-DE" sz="2000" dirty="0">
                <a:latin typeface="Consolas"/>
                <a:cs typeface="Consolas"/>
              </a:rPr>
              <a:t>, </a:t>
            </a:r>
            <a:r>
              <a:rPr lang="de-DE" sz="2000" dirty="0" err="1">
                <a:latin typeface="Consolas"/>
                <a:cs typeface="Consolas"/>
              </a:rPr>
              <a:t>sleep</a:t>
            </a:r>
            <a:r>
              <a:rPr lang="de-DE" sz="2000" dirty="0">
                <a:latin typeface="Consolas"/>
                <a:cs typeface="Consolas"/>
              </a:rPr>
              <a:t>=</a:t>
            </a:r>
            <a:r>
              <a:rPr lang="de-DE" sz="2000" dirty="0" err="1">
                <a:latin typeface="Consolas"/>
                <a:cs typeface="Consolas"/>
              </a:rPr>
              <a:t>mean</a:t>
            </a:r>
            <a:r>
              <a:rPr lang="de-DE" sz="2000" dirty="0">
                <a:latin typeface="Consolas"/>
                <a:cs typeface="Consolas"/>
              </a:rPr>
              <a:t>(</a:t>
            </a:r>
            <a:r>
              <a:rPr lang="de-DE" sz="2000" dirty="0" err="1">
                <a:latin typeface="Consolas"/>
                <a:cs typeface="Consolas"/>
              </a:rPr>
              <a:t>sleep_total</a:t>
            </a:r>
            <a:r>
              <a:rPr lang="de-DE" sz="2000" dirty="0">
                <a:latin typeface="Consolas"/>
                <a:cs typeface="Consolas"/>
              </a:rPr>
              <a:t>),</a:t>
            </a:r>
            <a:r>
              <a:rPr lang="de-DE" sz="2000" dirty="0" err="1">
                <a:latin typeface="Consolas"/>
                <a:cs typeface="Consolas"/>
              </a:rPr>
              <a:t>brain</a:t>
            </a:r>
            <a:r>
              <a:rPr lang="de-DE" sz="2000" dirty="0">
                <a:latin typeface="Consolas"/>
                <a:cs typeface="Consolas"/>
              </a:rPr>
              <a:t>=</a:t>
            </a:r>
            <a:r>
              <a:rPr lang="de-DE" sz="2000" dirty="0" err="1">
                <a:latin typeface="Consolas"/>
                <a:cs typeface="Consolas"/>
              </a:rPr>
              <a:t>mean</a:t>
            </a:r>
            <a:r>
              <a:rPr lang="de-DE" sz="2000" dirty="0">
                <a:latin typeface="Consolas"/>
                <a:cs typeface="Consolas"/>
              </a:rPr>
              <a:t>(</a:t>
            </a:r>
            <a:r>
              <a:rPr lang="de-DE" sz="2000" dirty="0" err="1">
                <a:latin typeface="Consolas"/>
                <a:cs typeface="Consolas"/>
              </a:rPr>
              <a:t>sleep_rem</a:t>
            </a:r>
            <a:r>
              <a:rPr lang="de-DE" sz="2000" dirty="0">
                <a:latin typeface="Consolas"/>
                <a:cs typeface="Consolas"/>
              </a:rPr>
              <a:t>))</a:t>
            </a:r>
          </a:p>
          <a:p>
            <a:r>
              <a:rPr lang="de-DE" sz="2000" dirty="0">
                <a:latin typeface="Consolas"/>
                <a:cs typeface="Consolas"/>
              </a:rPr>
              <a:t># A </a:t>
            </a:r>
            <a:r>
              <a:rPr lang="de-DE" sz="2000" dirty="0" err="1">
                <a:latin typeface="Consolas"/>
                <a:cs typeface="Consolas"/>
              </a:rPr>
              <a:t>tibble</a:t>
            </a:r>
            <a:r>
              <a:rPr lang="de-DE" sz="2000" dirty="0">
                <a:latin typeface="Consolas"/>
                <a:cs typeface="Consolas"/>
              </a:rPr>
              <a:t>: 1 x 2</a:t>
            </a:r>
          </a:p>
          <a:p>
            <a:r>
              <a:rPr lang="de-DE" sz="2000" dirty="0">
                <a:latin typeface="Consolas"/>
                <a:cs typeface="Consolas"/>
              </a:rPr>
              <a:t>#  </a:t>
            </a:r>
            <a:r>
              <a:rPr lang="de-DE" sz="2000" dirty="0" err="1">
                <a:latin typeface="Consolas"/>
                <a:cs typeface="Consolas"/>
              </a:rPr>
              <a:t>sleep</a:t>
            </a:r>
            <a:r>
              <a:rPr lang="de-DE" sz="2000" dirty="0">
                <a:latin typeface="Consolas"/>
                <a:cs typeface="Consolas"/>
              </a:rPr>
              <a:t> </a:t>
            </a:r>
            <a:r>
              <a:rPr lang="de-DE" sz="2000" dirty="0" err="1">
                <a:latin typeface="Consolas"/>
                <a:cs typeface="Consolas"/>
              </a:rPr>
              <a:t>brain</a:t>
            </a:r>
            <a:endParaRPr lang="de-DE" sz="2000" dirty="0">
              <a:latin typeface="Consolas"/>
              <a:cs typeface="Consolas"/>
            </a:endParaRPr>
          </a:p>
          <a:p>
            <a:r>
              <a:rPr lang="de-DE" sz="2000" dirty="0">
                <a:latin typeface="Consolas"/>
                <a:cs typeface="Consolas"/>
              </a:rPr>
              <a:t>#  &lt;</a:t>
            </a:r>
            <a:r>
              <a:rPr lang="de-DE" sz="2000" dirty="0" err="1">
                <a:latin typeface="Consolas"/>
                <a:cs typeface="Consolas"/>
              </a:rPr>
              <a:t>dbl</a:t>
            </a:r>
            <a:r>
              <a:rPr lang="de-DE" sz="2000" dirty="0">
                <a:latin typeface="Consolas"/>
                <a:cs typeface="Consolas"/>
              </a:rPr>
              <a:t>&gt; &lt;</a:t>
            </a:r>
            <a:r>
              <a:rPr lang="de-DE" sz="2000" dirty="0" err="1">
                <a:latin typeface="Consolas"/>
                <a:cs typeface="Consolas"/>
              </a:rPr>
              <a:t>dbl</a:t>
            </a:r>
            <a:r>
              <a:rPr lang="de-DE" sz="2000" dirty="0">
                <a:latin typeface="Consolas"/>
                <a:cs typeface="Consolas"/>
              </a:rPr>
              <a:t>&gt;</a:t>
            </a:r>
          </a:p>
          <a:p>
            <a:r>
              <a:rPr lang="de-DE" sz="2000" dirty="0">
                <a:latin typeface="Consolas"/>
                <a:cs typeface="Consolas"/>
              </a:rPr>
              <a:t>#  10.4    NA</a:t>
            </a:r>
          </a:p>
          <a:p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 err="1">
                <a:latin typeface="Consolas"/>
                <a:cs typeface="Consolas"/>
              </a:rPr>
              <a:t>summarize</a:t>
            </a:r>
            <a:r>
              <a:rPr lang="es-ES" sz="2000" dirty="0">
                <a:latin typeface="Consolas"/>
                <a:cs typeface="Consolas"/>
              </a:rPr>
              <a:t>(</a:t>
            </a:r>
            <a:r>
              <a:rPr lang="es-ES" sz="2000" dirty="0" err="1">
                <a:latin typeface="Consolas"/>
                <a:cs typeface="Consolas"/>
              </a:rPr>
              <a:t>sleep_sml</a:t>
            </a:r>
            <a:r>
              <a:rPr lang="es-ES" sz="2000" dirty="0">
                <a:latin typeface="Consolas"/>
                <a:cs typeface="Consolas"/>
              </a:rPr>
              <a:t>, </a:t>
            </a:r>
            <a:r>
              <a:rPr lang="es-ES" sz="2000" dirty="0" err="1">
                <a:latin typeface="Consolas"/>
                <a:cs typeface="Consolas"/>
              </a:rPr>
              <a:t>sle</a:t>
            </a:r>
            <a:r>
              <a:rPr lang="es-ES" sz="2000" dirty="0">
                <a:latin typeface="Consolas"/>
                <a:cs typeface="Consolas"/>
              </a:rPr>
              <a:t>=mean(</a:t>
            </a:r>
            <a:r>
              <a:rPr lang="es-ES" sz="2000" dirty="0" err="1">
                <a:latin typeface="Consolas"/>
                <a:cs typeface="Consolas"/>
              </a:rPr>
              <a:t>sleep_total</a:t>
            </a:r>
            <a:r>
              <a:rPr lang="es-ES" sz="2000" dirty="0">
                <a:latin typeface="Consolas"/>
                <a:cs typeface="Consolas"/>
              </a:rPr>
              <a:t>),</a:t>
            </a:r>
            <a:r>
              <a:rPr lang="es-ES" sz="2000" dirty="0" err="1">
                <a:latin typeface="Consolas"/>
                <a:cs typeface="Consolas"/>
              </a:rPr>
              <a:t>br</a:t>
            </a:r>
            <a:r>
              <a:rPr lang="es-ES" sz="2000" dirty="0">
                <a:latin typeface="Consolas"/>
                <a:cs typeface="Consolas"/>
              </a:rPr>
              <a:t>=mean(</a:t>
            </a:r>
            <a:r>
              <a:rPr lang="es-ES" sz="2000" dirty="0" err="1">
                <a:latin typeface="Consolas"/>
                <a:cs typeface="Consolas"/>
              </a:rPr>
              <a:t>sleep_rem,na.rm</a:t>
            </a:r>
            <a:r>
              <a:rPr lang="es-ES" sz="2000" dirty="0">
                <a:latin typeface="Consolas"/>
                <a:cs typeface="Consolas"/>
              </a:rPr>
              <a:t>=TRUE))</a:t>
            </a:r>
          </a:p>
          <a:p>
            <a:r>
              <a:rPr lang="es-ES" sz="2000" dirty="0">
                <a:latin typeface="Consolas"/>
                <a:cs typeface="Consolas"/>
              </a:rPr>
              <a:t># A </a:t>
            </a:r>
            <a:r>
              <a:rPr lang="es-ES" sz="2000" dirty="0" err="1">
                <a:latin typeface="Consolas"/>
                <a:cs typeface="Consolas"/>
              </a:rPr>
              <a:t>tibble</a:t>
            </a:r>
            <a:r>
              <a:rPr lang="es-ES" sz="2000" dirty="0">
                <a:latin typeface="Consolas"/>
                <a:cs typeface="Consolas"/>
              </a:rPr>
              <a:t>: 1 x 2</a:t>
            </a:r>
          </a:p>
          <a:p>
            <a:r>
              <a:rPr lang="es-ES" sz="2000" dirty="0">
                <a:latin typeface="Consolas"/>
                <a:cs typeface="Consolas"/>
              </a:rPr>
              <a:t>#  </a:t>
            </a:r>
            <a:r>
              <a:rPr lang="es-ES" sz="2000" dirty="0" err="1">
                <a:latin typeface="Consolas"/>
                <a:cs typeface="Consolas"/>
              </a:rPr>
              <a:t>sleep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brain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#  &lt;</a:t>
            </a:r>
            <a:r>
              <a:rPr lang="es-ES" sz="2000" dirty="0" err="1">
                <a:latin typeface="Consolas"/>
                <a:cs typeface="Consolas"/>
              </a:rPr>
              <a:t>dbl</a:t>
            </a:r>
            <a:r>
              <a:rPr lang="es-ES" sz="2000" dirty="0">
                <a:latin typeface="Consolas"/>
                <a:cs typeface="Consolas"/>
              </a:rPr>
              <a:t>&gt; &lt;</a:t>
            </a:r>
            <a:r>
              <a:rPr lang="es-ES" sz="2000" dirty="0" err="1">
                <a:latin typeface="Consolas"/>
                <a:cs typeface="Consolas"/>
              </a:rPr>
              <a:t>dbl</a:t>
            </a:r>
            <a:r>
              <a:rPr lang="es-ES" sz="2000" dirty="0">
                <a:latin typeface="Consolas"/>
                <a:cs typeface="Consolas"/>
              </a:rPr>
              <a:t>&gt;</a:t>
            </a:r>
          </a:p>
          <a:p>
            <a:r>
              <a:rPr lang="es-ES" sz="2000" dirty="0">
                <a:latin typeface="Consolas"/>
                <a:cs typeface="Consolas"/>
              </a:rPr>
              <a:t># 1  10.4  1.88</a:t>
            </a:r>
          </a:p>
          <a:p>
            <a:endParaRPr lang="es-E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05359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dplyr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790" y="2334019"/>
            <a:ext cx="434206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	Estas funciones pueden ser usadas en conjunción con </a:t>
            </a:r>
            <a:r>
              <a:rPr lang="es-ES" dirty="0" err="1"/>
              <a:t>group_by</a:t>
            </a:r>
            <a:r>
              <a:rPr lang="es-ES" dirty="0"/>
              <a:t>()  la cual cambia el ámbito de cada función para operar sobre el conjunto completo de datos u operando solo grupo por grupo.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22</a:t>
            </a:fld>
            <a:endParaRPr lang="es-MX"/>
          </a:p>
        </p:txBody>
      </p:sp>
      <p:pic>
        <p:nvPicPr>
          <p:cNvPr id="4" name="Imagen 3" descr="picture-sql-group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50" y="2228243"/>
            <a:ext cx="4656832" cy="46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2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Resumenes</a:t>
            </a:r>
            <a:r>
              <a:rPr lang="es-ES" dirty="0"/>
              <a:t> agrupados con </a:t>
            </a:r>
            <a:r>
              <a:rPr lang="es-ES" dirty="0" err="1"/>
              <a:t>group_by</a:t>
            </a:r>
            <a:r>
              <a:rPr lang="es-ES" dirty="0"/>
              <a:t>()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4880" y="2051974"/>
            <a:ext cx="8229600" cy="4525963"/>
          </a:xfrm>
        </p:spPr>
        <p:txBody>
          <a:bodyPr/>
          <a:lstStyle/>
          <a:p>
            <a:r>
              <a:rPr lang="es-ES" dirty="0" err="1"/>
              <a:t>summarise</a:t>
            </a:r>
            <a:r>
              <a:rPr lang="es-ES" dirty="0"/>
              <a:t>() es mucho mas </a:t>
            </a:r>
            <a:r>
              <a:rPr lang="es-ES" dirty="0" err="1"/>
              <a:t>util</a:t>
            </a:r>
            <a:r>
              <a:rPr lang="es-ES" dirty="0"/>
              <a:t> cuando se usa a </a:t>
            </a:r>
            <a:r>
              <a:rPr lang="es-ES" dirty="0" err="1"/>
              <a:t>lapar</a:t>
            </a:r>
            <a:r>
              <a:rPr lang="es-ES" dirty="0"/>
              <a:t> de </a:t>
            </a:r>
            <a:r>
              <a:rPr lang="es-ES" dirty="0" err="1"/>
              <a:t>group_by</a:t>
            </a:r>
            <a:r>
              <a:rPr lang="es-ES" dirty="0"/>
              <a:t>.  Esto cambia la unidad de análisis del grupo completo de datos a grupos individuales.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23</a:t>
            </a:fld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251520" y="2996952"/>
            <a:ext cx="8892480" cy="3861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000" dirty="0" err="1">
                <a:latin typeface="Consolas"/>
                <a:cs typeface="Consolas"/>
              </a:rPr>
              <a:t>vore</a:t>
            </a:r>
            <a:r>
              <a:rPr lang="es-ES" sz="2000" dirty="0">
                <a:latin typeface="Consolas"/>
                <a:cs typeface="Consolas"/>
              </a:rPr>
              <a:t>&lt;-</a:t>
            </a:r>
            <a:r>
              <a:rPr lang="es-ES" sz="2000" dirty="0" err="1">
                <a:latin typeface="Consolas"/>
                <a:cs typeface="Consolas"/>
              </a:rPr>
              <a:t>group_by</a:t>
            </a:r>
            <a:r>
              <a:rPr lang="es-ES" sz="2000" dirty="0">
                <a:latin typeface="Consolas"/>
                <a:cs typeface="Consolas"/>
              </a:rPr>
              <a:t>(</a:t>
            </a:r>
            <a:r>
              <a:rPr lang="es-ES" sz="2000" dirty="0" err="1">
                <a:latin typeface="Consolas"/>
                <a:cs typeface="Consolas"/>
              </a:rPr>
              <a:t>msleep,vore</a:t>
            </a:r>
            <a:r>
              <a:rPr lang="es-ES" sz="2000" dirty="0">
                <a:latin typeface="Consolas"/>
                <a:cs typeface="Consolas"/>
              </a:rPr>
              <a:t>)</a:t>
            </a:r>
          </a:p>
          <a:p>
            <a:r>
              <a:rPr lang="es-ES" sz="2000" dirty="0" err="1">
                <a:latin typeface="Consolas"/>
                <a:cs typeface="Consolas"/>
              </a:rPr>
              <a:t>summarize</a:t>
            </a:r>
            <a:r>
              <a:rPr lang="es-ES" sz="2000" dirty="0">
                <a:latin typeface="Consolas"/>
                <a:cs typeface="Consolas"/>
              </a:rPr>
              <a:t>(</a:t>
            </a:r>
            <a:r>
              <a:rPr lang="es-ES" sz="2000" dirty="0" err="1">
                <a:latin typeface="Consolas"/>
                <a:cs typeface="Consolas"/>
              </a:rPr>
              <a:t>vore,mean</a:t>
            </a:r>
            <a:r>
              <a:rPr lang="es-ES" sz="2000" dirty="0">
                <a:latin typeface="Consolas"/>
                <a:cs typeface="Consolas"/>
              </a:rPr>
              <a:t>(</a:t>
            </a:r>
            <a:r>
              <a:rPr lang="es-ES" sz="2000" dirty="0" err="1">
                <a:latin typeface="Consolas"/>
                <a:cs typeface="Consolas"/>
              </a:rPr>
              <a:t>sleep_total</a:t>
            </a:r>
            <a:r>
              <a:rPr lang="es-ES" sz="2000" dirty="0">
                <a:latin typeface="Consolas"/>
                <a:cs typeface="Consolas"/>
              </a:rPr>
              <a:t>),mean(</a:t>
            </a:r>
            <a:r>
              <a:rPr lang="es-ES" sz="2000" dirty="0" err="1">
                <a:latin typeface="Consolas"/>
                <a:cs typeface="Consolas"/>
              </a:rPr>
              <a:t>sleep_rem,na.rm</a:t>
            </a:r>
            <a:r>
              <a:rPr lang="es-ES" sz="2000" dirty="0">
                <a:latin typeface="Consolas"/>
                <a:cs typeface="Consolas"/>
              </a:rPr>
              <a:t>=TRUE))</a:t>
            </a:r>
          </a:p>
          <a:p>
            <a:r>
              <a:rPr lang="it-IT" sz="2000" dirty="0">
                <a:latin typeface="Consolas"/>
                <a:cs typeface="Consolas"/>
              </a:rPr>
              <a:t># A </a:t>
            </a:r>
            <a:r>
              <a:rPr lang="it-IT" sz="2000" dirty="0" err="1">
                <a:latin typeface="Consolas"/>
                <a:cs typeface="Consolas"/>
              </a:rPr>
              <a:t>tibble</a:t>
            </a:r>
            <a:r>
              <a:rPr lang="it-IT" sz="2000" dirty="0">
                <a:latin typeface="Consolas"/>
                <a:cs typeface="Consolas"/>
              </a:rPr>
              <a:t>: 5 x 3</a:t>
            </a:r>
          </a:p>
          <a:p>
            <a:r>
              <a:rPr lang="it-IT" sz="2000" dirty="0">
                <a:latin typeface="Consolas"/>
                <a:cs typeface="Consolas"/>
              </a:rPr>
              <a:t>#</a:t>
            </a:r>
            <a:r>
              <a:rPr lang="it-IT" sz="2000" dirty="0" err="1">
                <a:latin typeface="Consolas"/>
                <a:cs typeface="Consolas"/>
              </a:rPr>
              <a:t>vore</a:t>
            </a:r>
            <a:r>
              <a:rPr lang="it-IT" sz="2000" dirty="0">
                <a:latin typeface="Consolas"/>
                <a:cs typeface="Consolas"/>
              </a:rPr>
              <a:t>    `</a:t>
            </a:r>
            <a:r>
              <a:rPr lang="it-IT" sz="2000" dirty="0" err="1">
                <a:latin typeface="Consolas"/>
                <a:cs typeface="Consolas"/>
              </a:rPr>
              <a:t>mean</a:t>
            </a:r>
            <a:r>
              <a:rPr lang="it-IT" sz="2000" dirty="0">
                <a:latin typeface="Consolas"/>
                <a:cs typeface="Consolas"/>
              </a:rPr>
              <a:t>(</a:t>
            </a:r>
            <a:r>
              <a:rPr lang="it-IT" sz="2000" dirty="0" err="1">
                <a:latin typeface="Consolas"/>
                <a:cs typeface="Consolas"/>
              </a:rPr>
              <a:t>sleep_total</a:t>
            </a:r>
            <a:r>
              <a:rPr lang="it-IT" sz="2000" dirty="0">
                <a:latin typeface="Consolas"/>
                <a:cs typeface="Consolas"/>
              </a:rPr>
              <a:t>)` `</a:t>
            </a:r>
            <a:r>
              <a:rPr lang="it-IT" sz="2000" dirty="0" err="1">
                <a:latin typeface="Consolas"/>
                <a:cs typeface="Consolas"/>
              </a:rPr>
              <a:t>mean</a:t>
            </a:r>
            <a:r>
              <a:rPr lang="it-IT" sz="2000" dirty="0">
                <a:latin typeface="Consolas"/>
                <a:cs typeface="Consolas"/>
              </a:rPr>
              <a:t>(</a:t>
            </a:r>
            <a:r>
              <a:rPr lang="it-IT" sz="2000" dirty="0" err="1">
                <a:latin typeface="Consolas"/>
                <a:cs typeface="Consolas"/>
              </a:rPr>
              <a:t>sleep_rem</a:t>
            </a:r>
            <a:r>
              <a:rPr lang="it-IT" sz="2000" dirty="0">
                <a:latin typeface="Consolas"/>
                <a:cs typeface="Consolas"/>
              </a:rPr>
              <a:t>, </a:t>
            </a:r>
            <a:r>
              <a:rPr lang="it-IT" sz="2000" dirty="0" err="1">
                <a:latin typeface="Consolas"/>
                <a:cs typeface="Consolas"/>
              </a:rPr>
              <a:t>na.rm</a:t>
            </a:r>
            <a:r>
              <a:rPr lang="it-IT" sz="2000" dirty="0">
                <a:latin typeface="Consolas"/>
                <a:cs typeface="Consolas"/>
              </a:rPr>
              <a:t> = TRUE)`</a:t>
            </a:r>
          </a:p>
          <a:p>
            <a:r>
              <a:rPr lang="mr-IN" sz="2000" dirty="0">
                <a:latin typeface="Consolas"/>
                <a:cs typeface="Consolas"/>
              </a:rPr>
              <a:t>#&lt;fct&gt;                 &lt;dbl&gt;                           &lt;dbl&gt;</a:t>
            </a:r>
          </a:p>
          <a:p>
            <a:r>
              <a:rPr lang="mr-IN" sz="2000" dirty="0">
                <a:latin typeface="Consolas"/>
                <a:cs typeface="Consolas"/>
              </a:rPr>
              <a:t>#1 carni                 10.4                             2.29</a:t>
            </a:r>
          </a:p>
          <a:p>
            <a:r>
              <a:rPr lang="mr-IN" sz="2000" dirty="0">
                <a:latin typeface="Consolas"/>
                <a:cs typeface="Consolas"/>
              </a:rPr>
              <a:t>#2 herbi                  9.51                            1.37</a:t>
            </a:r>
          </a:p>
          <a:p>
            <a:r>
              <a:rPr lang="mr-IN" sz="2000" dirty="0">
                <a:latin typeface="Consolas"/>
                <a:cs typeface="Consolas"/>
              </a:rPr>
              <a:t>#3 insecti               14.9                             3.52</a:t>
            </a:r>
          </a:p>
          <a:p>
            <a:r>
              <a:rPr lang="mr-IN" sz="2000" dirty="0">
                <a:latin typeface="Consolas"/>
                <a:cs typeface="Consolas"/>
              </a:rPr>
              <a:t>#4 omni                  10.9                             1.96</a:t>
            </a:r>
          </a:p>
          <a:p>
            <a:r>
              <a:rPr lang="mr-IN" sz="2000" dirty="0">
                <a:latin typeface="Consolas"/>
                <a:cs typeface="Consolas"/>
              </a:rPr>
              <a:t>#5 &lt;NA&gt;                  10.2                             1.88</a:t>
            </a:r>
            <a:endParaRPr lang="es-E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0834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 de PIPES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4F96-84AC-4C49-8630-6416A5F8BE19}" type="slidenum">
              <a:rPr lang="es-MX" smtClean="0"/>
              <a:pPr>
                <a:defRPr/>
              </a:pPr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1896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5516" y="2362547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Las tuberías (pipes) son una poderosa herramienta que hace mas claro y fácil aplicar una secuencia de operaciones. Ahora las examinaremos mas a detalle para aprender muchas otras ventajas de trabajar con tuberías (</a:t>
            </a:r>
            <a:r>
              <a:rPr lang="es-ES" i="1" dirty="0"/>
              <a:t>pipes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Las tuberías %&gt;%  vienen en el paquete </a:t>
            </a:r>
            <a:r>
              <a:rPr lang="es-ES" b="1" dirty="0" err="1">
                <a:latin typeface="Consolas"/>
                <a:cs typeface="Consolas"/>
              </a:rPr>
              <a:t>magrittr</a:t>
            </a:r>
            <a:r>
              <a:rPr lang="es-ES" dirty="0">
                <a:latin typeface="Arial"/>
                <a:cs typeface="Arial"/>
              </a:rPr>
              <a:t>, pero cuando cargas el paquete </a:t>
            </a:r>
            <a:r>
              <a:rPr lang="es-ES" dirty="0" err="1">
                <a:latin typeface="Arial"/>
                <a:cs typeface="Arial"/>
              </a:rPr>
              <a:t>tidyverse</a:t>
            </a:r>
            <a:r>
              <a:rPr lang="es-ES" dirty="0">
                <a:latin typeface="Arial"/>
                <a:cs typeface="Arial"/>
              </a:rPr>
              <a:t> se carga </a:t>
            </a:r>
            <a:r>
              <a:rPr lang="es-ES" dirty="0" err="1">
                <a:latin typeface="Arial"/>
                <a:cs typeface="Arial"/>
              </a:rPr>
              <a:t>automaticamente</a:t>
            </a:r>
            <a:r>
              <a:rPr lang="es-ES" dirty="0">
                <a:latin typeface="Arial"/>
                <a:cs typeface="Arial"/>
              </a:rPr>
              <a:t> %&gt;%, sino fuera el caso, puedes hacer </a:t>
            </a:r>
            <a:r>
              <a:rPr lang="es-ES" dirty="0" err="1">
                <a:latin typeface="Arial"/>
                <a:cs typeface="Arial"/>
              </a:rPr>
              <a:t>explicitamente</a:t>
            </a:r>
            <a:r>
              <a:rPr lang="es-ES" dirty="0">
                <a:latin typeface="Arial"/>
                <a:cs typeface="Arial"/>
              </a:rPr>
              <a:t>: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25</a:t>
            </a:fld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251520" y="5373216"/>
            <a:ext cx="8640960" cy="1080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s-ES" sz="2400" dirty="0">
              <a:solidFill>
                <a:schemeClr val="tx1"/>
              </a:solidFill>
              <a:latin typeface="Consolas"/>
            </a:endParaRPr>
          </a:p>
          <a:p>
            <a:r>
              <a:rPr lang="es-ES" sz="2400" dirty="0" err="1">
                <a:solidFill>
                  <a:schemeClr val="tx1"/>
                </a:solidFill>
                <a:latin typeface="Consolas"/>
              </a:rPr>
              <a:t>library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 (</a:t>
            </a:r>
            <a:r>
              <a:rPr lang="es-ES" sz="2400" dirty="0" err="1">
                <a:solidFill>
                  <a:schemeClr val="tx1"/>
                </a:solidFill>
                <a:latin typeface="Consolas"/>
              </a:rPr>
              <a:t>magrittr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9661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Combinando múltiples operaciones con el pipe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904" y="2132856"/>
            <a:ext cx="9048600" cy="452596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Por ejemplo:</a:t>
            </a:r>
          </a:p>
          <a:p>
            <a:pPr marL="0" indent="0">
              <a:buNone/>
            </a:pPr>
            <a:r>
              <a:rPr lang="es-ES" dirty="0"/>
              <a:t> 1. Tome la tabla </a:t>
            </a:r>
            <a:r>
              <a:rPr lang="es-ES" dirty="0" err="1"/>
              <a:t>msleep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2. Selecciona el nombre y el peso del cerebro y del cuerpo</a:t>
            </a:r>
          </a:p>
          <a:p>
            <a:pPr marL="0" indent="0">
              <a:buNone/>
            </a:pPr>
            <a:r>
              <a:rPr lang="es-ES" dirty="0"/>
              <a:t> 3. Aplique un head para ver el resultado.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26</a:t>
            </a:fld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216024" y="4293096"/>
            <a:ext cx="8892480" cy="25649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000" dirty="0" err="1">
                <a:latin typeface="Consolas"/>
                <a:cs typeface="Consolas"/>
              </a:rPr>
              <a:t>msleep</a:t>
            </a:r>
            <a:r>
              <a:rPr lang="es-ES" sz="2000" dirty="0">
                <a:latin typeface="Consolas"/>
                <a:cs typeface="Consolas"/>
              </a:rPr>
              <a:t> %&gt;% </a:t>
            </a:r>
            <a:r>
              <a:rPr lang="es-ES" sz="2000" dirty="0" err="1">
                <a:latin typeface="Consolas"/>
                <a:cs typeface="Consolas"/>
              </a:rPr>
              <a:t>select</a:t>
            </a:r>
            <a:r>
              <a:rPr lang="es-ES" sz="2000" dirty="0">
                <a:latin typeface="Consolas"/>
                <a:cs typeface="Consolas"/>
              </a:rPr>
              <a:t>(</a:t>
            </a:r>
            <a:r>
              <a:rPr lang="es-ES" sz="2000" dirty="0" err="1">
                <a:latin typeface="Consolas"/>
                <a:cs typeface="Consolas"/>
              </a:rPr>
              <a:t>name,brainwt,bodywt</a:t>
            </a:r>
            <a:r>
              <a:rPr lang="es-ES" sz="2000" dirty="0">
                <a:latin typeface="Consolas"/>
                <a:cs typeface="Consolas"/>
              </a:rPr>
              <a:t>) %&gt;% head</a:t>
            </a:r>
          </a:p>
          <a:p>
            <a:r>
              <a:rPr lang="es-ES" sz="2000" dirty="0">
                <a:latin typeface="Consolas"/>
                <a:cs typeface="Consolas"/>
              </a:rPr>
              <a:t>                        </a:t>
            </a:r>
            <a:r>
              <a:rPr lang="es-ES" sz="2000" dirty="0" err="1">
                <a:latin typeface="Consolas"/>
                <a:cs typeface="Consolas"/>
              </a:rPr>
              <a:t>name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brainwt</a:t>
            </a:r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bodywt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1                    </a:t>
            </a:r>
            <a:r>
              <a:rPr lang="es-ES" sz="2000" dirty="0" err="1">
                <a:latin typeface="Consolas"/>
                <a:cs typeface="Consolas"/>
              </a:rPr>
              <a:t>Cheetah</a:t>
            </a:r>
            <a:r>
              <a:rPr lang="es-ES" sz="2000" dirty="0">
                <a:latin typeface="Consolas"/>
                <a:cs typeface="Consolas"/>
              </a:rPr>
              <a:t>      NA  50.000</a:t>
            </a:r>
          </a:p>
          <a:p>
            <a:r>
              <a:rPr lang="es-ES" sz="2000" dirty="0">
                <a:latin typeface="Consolas"/>
                <a:cs typeface="Consolas"/>
              </a:rPr>
              <a:t>2                 </a:t>
            </a:r>
            <a:r>
              <a:rPr lang="es-ES" sz="2000" dirty="0" err="1">
                <a:latin typeface="Consolas"/>
                <a:cs typeface="Consolas"/>
              </a:rPr>
              <a:t>Owl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monkey</a:t>
            </a:r>
            <a:r>
              <a:rPr lang="es-ES" sz="2000" dirty="0">
                <a:latin typeface="Consolas"/>
                <a:cs typeface="Consolas"/>
              </a:rPr>
              <a:t> 0.01550   0.480</a:t>
            </a:r>
          </a:p>
          <a:p>
            <a:r>
              <a:rPr lang="es-ES" sz="2000" dirty="0">
                <a:latin typeface="Consolas"/>
                <a:cs typeface="Consolas"/>
              </a:rPr>
              <a:t>3            Mountain </a:t>
            </a:r>
            <a:r>
              <a:rPr lang="es-ES" sz="2000" dirty="0" err="1">
                <a:latin typeface="Consolas"/>
                <a:cs typeface="Consolas"/>
              </a:rPr>
              <a:t>beaver</a:t>
            </a:r>
            <a:r>
              <a:rPr lang="es-ES" sz="2000" dirty="0">
                <a:latin typeface="Consolas"/>
                <a:cs typeface="Consolas"/>
              </a:rPr>
              <a:t>      NA   1.350</a:t>
            </a:r>
          </a:p>
          <a:p>
            <a:r>
              <a:rPr lang="es-ES" sz="2000" dirty="0">
                <a:latin typeface="Consolas"/>
                <a:cs typeface="Consolas"/>
              </a:rPr>
              <a:t>4 </a:t>
            </a:r>
            <a:r>
              <a:rPr lang="es-ES" sz="2000" dirty="0" err="1">
                <a:latin typeface="Consolas"/>
                <a:cs typeface="Consolas"/>
              </a:rPr>
              <a:t>Greater</a:t>
            </a:r>
            <a:r>
              <a:rPr lang="es-ES" sz="2000" dirty="0">
                <a:latin typeface="Consolas"/>
                <a:cs typeface="Consolas"/>
              </a:rPr>
              <a:t> short-</a:t>
            </a:r>
            <a:r>
              <a:rPr lang="es-ES" sz="2000" dirty="0" err="1">
                <a:latin typeface="Consolas"/>
                <a:cs typeface="Consolas"/>
              </a:rPr>
              <a:t>tailed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shrew</a:t>
            </a:r>
            <a:r>
              <a:rPr lang="es-ES" sz="2000" dirty="0">
                <a:latin typeface="Consolas"/>
                <a:cs typeface="Consolas"/>
              </a:rPr>
              <a:t> 0.00029   0.019</a:t>
            </a:r>
          </a:p>
          <a:p>
            <a:r>
              <a:rPr lang="es-ES" sz="2000" dirty="0">
                <a:latin typeface="Consolas"/>
                <a:cs typeface="Consolas"/>
              </a:rPr>
              <a:t>5                        </a:t>
            </a:r>
            <a:r>
              <a:rPr lang="es-ES" sz="2000" dirty="0" err="1">
                <a:latin typeface="Consolas"/>
                <a:cs typeface="Consolas"/>
              </a:rPr>
              <a:t>Cow</a:t>
            </a:r>
            <a:r>
              <a:rPr lang="es-ES" sz="2000" dirty="0">
                <a:latin typeface="Consolas"/>
                <a:cs typeface="Consolas"/>
              </a:rPr>
              <a:t> 0.42300 600.000</a:t>
            </a:r>
          </a:p>
          <a:p>
            <a:r>
              <a:rPr lang="es-ES" sz="2000" dirty="0">
                <a:latin typeface="Consolas"/>
                <a:cs typeface="Consolas"/>
              </a:rPr>
              <a:t>6           </a:t>
            </a:r>
            <a:r>
              <a:rPr lang="es-ES" sz="2000" dirty="0" err="1">
                <a:latin typeface="Consolas"/>
                <a:cs typeface="Consolas"/>
              </a:rPr>
              <a:t>Three-toed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sloth</a:t>
            </a:r>
            <a:r>
              <a:rPr lang="es-ES" sz="2000" dirty="0">
                <a:latin typeface="Consolas"/>
                <a:cs typeface="Consolas"/>
              </a:rPr>
              <a:t>      NA   3.850</a:t>
            </a:r>
          </a:p>
        </p:txBody>
      </p:sp>
    </p:spTree>
    <p:extLst>
      <p:ext uri="{BB962C8B-B14F-4D97-AF65-F5344CB8AC3E}">
        <p14:creationId xmlns:p14="http://schemas.microsoft.com/office/powerpoint/2010/main" val="1411775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 %&gt;%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El concepto de pipe (</a:t>
            </a:r>
            <a:r>
              <a:rPr lang="es-ES" sz="2800" dirty="0" err="1"/>
              <a:t>tuberías</a:t>
            </a:r>
            <a:r>
              <a:rPr lang="es-ES" sz="2800" dirty="0"/>
              <a:t>) es el mismo que en Unix. En este caso %&gt; % representa el pipe, el cual indica que queremos usar el comando de la izquierda como entrada al comando de la derecha del pipe.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5598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Combinando múltiples operaciones con el pipe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504" y="2143397"/>
            <a:ext cx="8892480" cy="4525963"/>
          </a:xfrm>
        </p:spPr>
        <p:txBody>
          <a:bodyPr/>
          <a:lstStyle/>
          <a:p>
            <a:r>
              <a:rPr lang="es-ES" dirty="0"/>
              <a:t>Hay otra forma de abordar el mismo problema con </a:t>
            </a:r>
            <a:r>
              <a:rPr lang="es-ES" dirty="0" err="1"/>
              <a:t>tuberias</a:t>
            </a:r>
            <a:r>
              <a:rPr lang="es-ES" dirty="0"/>
              <a:t> (pipes) %&gt;%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28</a:t>
            </a:fld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216024" y="2564904"/>
            <a:ext cx="8892480" cy="4293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_tradnl" sz="2000" dirty="0">
                <a:latin typeface="Consolas"/>
                <a:cs typeface="Consolas"/>
              </a:rPr>
              <a:t>(</a:t>
            </a:r>
            <a:r>
              <a:rPr lang="mr-IN" sz="2000" dirty="0">
                <a:latin typeface="Consolas"/>
                <a:cs typeface="Consolas"/>
              </a:rPr>
              <a:t>mean_sleep_vore</a:t>
            </a:r>
            <a:r>
              <a:rPr lang="es-ES" sz="2000" dirty="0">
                <a:latin typeface="Consolas"/>
                <a:cs typeface="Consolas"/>
              </a:rPr>
              <a:t>&lt;-</a:t>
            </a:r>
            <a:r>
              <a:rPr lang="es-ES" sz="2000" dirty="0" err="1">
                <a:latin typeface="Consolas"/>
                <a:cs typeface="Consolas"/>
              </a:rPr>
              <a:t>msleep</a:t>
            </a:r>
            <a:r>
              <a:rPr lang="es-ES" sz="2000" dirty="0">
                <a:latin typeface="Consolas"/>
                <a:cs typeface="Consolas"/>
              </a:rPr>
              <a:t> %&gt;% </a:t>
            </a:r>
          </a:p>
          <a:p>
            <a:r>
              <a:rPr lang="es-ES" sz="2000" dirty="0">
                <a:latin typeface="Consolas"/>
                <a:cs typeface="Consolas"/>
              </a:rPr>
              <a:t>                 </a:t>
            </a:r>
            <a:r>
              <a:rPr lang="es-ES" sz="2000" dirty="0" err="1">
                <a:latin typeface="Consolas"/>
                <a:cs typeface="Consolas"/>
              </a:rPr>
              <a:t>group_by</a:t>
            </a:r>
            <a:r>
              <a:rPr lang="es-ES" sz="2000" dirty="0">
                <a:latin typeface="Consolas"/>
                <a:cs typeface="Consolas"/>
              </a:rPr>
              <a:t>(</a:t>
            </a:r>
            <a:r>
              <a:rPr lang="es-ES" sz="2000" dirty="0" err="1">
                <a:latin typeface="Consolas"/>
                <a:cs typeface="Consolas"/>
              </a:rPr>
              <a:t>vore</a:t>
            </a:r>
            <a:r>
              <a:rPr lang="es-ES" sz="2000" dirty="0">
                <a:latin typeface="Consolas"/>
                <a:cs typeface="Consolas"/>
              </a:rPr>
              <a:t>) %&gt;%</a:t>
            </a:r>
          </a:p>
          <a:p>
            <a:r>
              <a:rPr lang="es-ES" sz="2000" dirty="0">
                <a:latin typeface="Consolas"/>
                <a:cs typeface="Consolas"/>
              </a:rPr>
              <a:t>                 </a:t>
            </a:r>
            <a:r>
              <a:rPr lang="es-ES" sz="2000" dirty="0" err="1">
                <a:latin typeface="Consolas"/>
                <a:cs typeface="Consolas"/>
              </a:rPr>
              <a:t>summarize</a:t>
            </a:r>
            <a:r>
              <a:rPr lang="es-ES" sz="2000" dirty="0">
                <a:latin typeface="Consolas"/>
                <a:cs typeface="Consolas"/>
              </a:rPr>
              <a:t>(</a:t>
            </a:r>
          </a:p>
          <a:p>
            <a:r>
              <a:rPr lang="es-ES" sz="2000" dirty="0">
                <a:latin typeface="Consolas"/>
                <a:cs typeface="Consolas"/>
              </a:rPr>
              <a:t>                          </a:t>
            </a:r>
            <a:r>
              <a:rPr lang="es-ES" sz="2000" dirty="0" err="1">
                <a:latin typeface="Consolas"/>
                <a:cs typeface="Consolas"/>
              </a:rPr>
              <a:t>count</a:t>
            </a:r>
            <a:r>
              <a:rPr lang="es-ES" sz="2000" dirty="0">
                <a:latin typeface="Consolas"/>
                <a:cs typeface="Consolas"/>
              </a:rPr>
              <a:t>=n(),</a:t>
            </a:r>
          </a:p>
          <a:p>
            <a:r>
              <a:rPr lang="es-ES" sz="2000" dirty="0">
                <a:latin typeface="Consolas"/>
                <a:cs typeface="Consolas"/>
              </a:rPr>
              <a:t>                          </a:t>
            </a:r>
            <a:r>
              <a:rPr lang="es-ES" sz="2000" dirty="0" err="1">
                <a:latin typeface="Consolas"/>
                <a:cs typeface="Consolas"/>
              </a:rPr>
              <a:t>sleep</a:t>
            </a:r>
            <a:r>
              <a:rPr lang="es-ES" sz="2000" dirty="0">
                <a:latin typeface="Consolas"/>
                <a:cs typeface="Consolas"/>
              </a:rPr>
              <a:t>=mean(</a:t>
            </a:r>
            <a:r>
              <a:rPr lang="es-ES" sz="2000" dirty="0" err="1">
                <a:latin typeface="Consolas"/>
                <a:cs typeface="Consolas"/>
              </a:rPr>
              <a:t>sleep_total</a:t>
            </a:r>
            <a:r>
              <a:rPr lang="es-ES" sz="2000" dirty="0">
                <a:latin typeface="Consolas"/>
                <a:cs typeface="Consolas"/>
              </a:rPr>
              <a:t>),</a:t>
            </a:r>
          </a:p>
          <a:p>
            <a:r>
              <a:rPr lang="es-ES" sz="2000" dirty="0">
                <a:latin typeface="Consolas"/>
                <a:cs typeface="Consolas"/>
              </a:rPr>
              <a:t>                          rem=mean(</a:t>
            </a:r>
            <a:r>
              <a:rPr lang="es-ES" sz="2000" dirty="0" err="1">
                <a:latin typeface="Consolas"/>
                <a:cs typeface="Consolas"/>
              </a:rPr>
              <a:t>sleep_rem,na.rm</a:t>
            </a:r>
            <a:r>
              <a:rPr lang="es-ES" sz="2000" dirty="0">
                <a:latin typeface="Consolas"/>
                <a:cs typeface="Consolas"/>
              </a:rPr>
              <a:t>=TRUE)</a:t>
            </a:r>
          </a:p>
          <a:p>
            <a:r>
              <a:rPr lang="es-ES" sz="2000" dirty="0">
                <a:latin typeface="Consolas"/>
                <a:cs typeface="Consolas"/>
              </a:rPr>
              <a:t>                 ) %&gt;%</a:t>
            </a:r>
          </a:p>
          <a:p>
            <a:r>
              <a:rPr lang="es-ES" sz="2000" dirty="0">
                <a:latin typeface="Consolas"/>
                <a:cs typeface="Consolas"/>
              </a:rPr>
              <a:t>                 </a:t>
            </a:r>
            <a:r>
              <a:rPr lang="mr-IN" sz="2000" dirty="0">
                <a:latin typeface="Consolas"/>
                <a:cs typeface="Consolas"/>
              </a:rPr>
              <a:t>filter(count&gt;10)</a:t>
            </a:r>
            <a:r>
              <a:rPr lang="es-ES_tradnl" sz="2000" dirty="0">
                <a:latin typeface="Consolas"/>
                <a:cs typeface="Consolas"/>
              </a:rPr>
              <a:t>)</a:t>
            </a:r>
            <a:endParaRPr lang="mr-IN" sz="2000" dirty="0">
              <a:latin typeface="Consolas"/>
              <a:cs typeface="Consolas"/>
            </a:endParaRPr>
          </a:p>
          <a:p>
            <a:r>
              <a:rPr lang="mr-IN" sz="2000" dirty="0">
                <a:latin typeface="Consolas"/>
                <a:cs typeface="Consolas"/>
              </a:rPr>
              <a:t># A tibble: 3 x 4</a:t>
            </a:r>
          </a:p>
          <a:p>
            <a:r>
              <a:rPr lang="mr-IN" sz="2000" dirty="0">
                <a:latin typeface="Consolas"/>
                <a:cs typeface="Consolas"/>
              </a:rPr>
              <a:t>vore  count </a:t>
            </a:r>
            <a:r>
              <a:rPr lang="es-ES_tradnl" sz="2000" dirty="0">
                <a:latin typeface="Consolas"/>
                <a:cs typeface="Consolas"/>
              </a:rPr>
              <a:t>			</a:t>
            </a:r>
            <a:r>
              <a:rPr lang="es-ES_tradnl" sz="2000" dirty="0" err="1">
                <a:latin typeface="Consolas"/>
                <a:cs typeface="Consolas"/>
              </a:rPr>
              <a:t>sleep</a:t>
            </a:r>
            <a:r>
              <a:rPr lang="mr-IN" sz="2000" dirty="0">
                <a:latin typeface="Consolas"/>
                <a:cs typeface="Consolas"/>
              </a:rPr>
              <a:t>`</a:t>
            </a:r>
            <a:r>
              <a:rPr lang="es-ES_tradnl" sz="2000" dirty="0">
                <a:latin typeface="Consolas"/>
                <a:cs typeface="Consolas"/>
              </a:rPr>
              <a:t>				   rem</a:t>
            </a:r>
            <a:endParaRPr lang="mr-IN" sz="2000" dirty="0">
              <a:latin typeface="Consolas"/>
              <a:cs typeface="Consolas"/>
            </a:endParaRPr>
          </a:p>
          <a:p>
            <a:r>
              <a:rPr lang="mr-IN" sz="2000" dirty="0">
                <a:latin typeface="Consolas"/>
                <a:cs typeface="Consolas"/>
              </a:rPr>
              <a:t>  &lt;fct&gt; &lt;int&gt;               &lt;dbl&gt;                      &lt;dbl&gt;</a:t>
            </a:r>
          </a:p>
          <a:p>
            <a:r>
              <a:rPr lang="mr-IN" sz="2000" dirty="0">
                <a:latin typeface="Consolas"/>
                <a:cs typeface="Consolas"/>
              </a:rPr>
              <a:t>1 carni    19               10.4                       2.29</a:t>
            </a:r>
          </a:p>
          <a:p>
            <a:r>
              <a:rPr lang="mr-IN" sz="2000" dirty="0">
                <a:latin typeface="Consolas"/>
                <a:cs typeface="Consolas"/>
              </a:rPr>
              <a:t>2 herbi    32                9.51                      1.37</a:t>
            </a:r>
          </a:p>
          <a:p>
            <a:r>
              <a:rPr lang="mr-IN" sz="2000" dirty="0">
                <a:latin typeface="Consolas"/>
                <a:cs typeface="Consolas"/>
              </a:rPr>
              <a:t>3 omni     20               10.9                       1.96</a:t>
            </a:r>
            <a:endParaRPr lang="es-E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19961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Combinando múltiples operaciones con el pipe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2564904"/>
            <a:ext cx="9036496" cy="452596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Entre bastidores</a:t>
            </a:r>
            <a:r>
              <a:rPr lang="es-ES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s-ES" dirty="0">
                <a:latin typeface="Consolas"/>
                <a:cs typeface="Consolas"/>
              </a:rPr>
              <a:t>     x %&gt;% f(y)</a:t>
            </a:r>
            <a:r>
              <a:rPr lang="es-ES" dirty="0"/>
              <a:t>  se convierte en </a:t>
            </a:r>
            <a:r>
              <a:rPr lang="es-ES" dirty="0">
                <a:latin typeface="Consolas"/>
                <a:cs typeface="Consolas"/>
              </a:rPr>
              <a:t>f(</a:t>
            </a:r>
            <a:r>
              <a:rPr lang="es-ES" dirty="0" err="1">
                <a:latin typeface="Consolas"/>
                <a:cs typeface="Consolas"/>
              </a:rPr>
              <a:t>x,y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s-E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mr-IN" dirty="0">
                <a:latin typeface="Consolas"/>
                <a:cs typeface="Consolas"/>
              </a:rPr>
              <a:t>x %&gt;% f(y) %&gt;% g(z)</a:t>
            </a:r>
            <a:r>
              <a:rPr lang="mr-IN" dirty="0"/>
              <a:t> </a:t>
            </a:r>
            <a:r>
              <a:rPr lang="es-ES_tradnl" dirty="0"/>
              <a:t>se convierte </a:t>
            </a:r>
            <a:r>
              <a:rPr lang="es-ES_tradnl" dirty="0">
                <a:latin typeface="Consolas"/>
                <a:cs typeface="Consolas"/>
              </a:rPr>
              <a:t>en g</a:t>
            </a:r>
            <a:r>
              <a:rPr lang="mr-IN" dirty="0">
                <a:latin typeface="Consolas"/>
                <a:cs typeface="Consolas"/>
              </a:rPr>
              <a:t>(f(x, y),z)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24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>
                <a:latin typeface="Arial" charset="0"/>
              </a:rPr>
              <a:t>INDICE</a:t>
            </a:r>
          </a:p>
        </p:txBody>
      </p:sp>
      <p:sp>
        <p:nvSpPr>
          <p:cNvPr id="19458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solidFill>
                  <a:srgbClr val="003366"/>
                </a:solidFill>
                <a:latin typeface="Arial" charset="0"/>
                <a:ea typeface="ＭＳ Ｐゴシック" charset="0"/>
                <a:cs typeface="Arial" charset="0"/>
              </a:rPr>
              <a:t>Modelo de herramientas necesarias para la ciencia de datos. Y el Big Data</a:t>
            </a:r>
          </a:p>
          <a:p>
            <a:r>
              <a:rPr lang="es-ES_tradnl" dirty="0">
                <a:solidFill>
                  <a:srgbClr val="003366"/>
                </a:solidFill>
                <a:latin typeface="Arial" charset="0"/>
                <a:ea typeface="ＭＳ Ｐゴシック" charset="0"/>
                <a:cs typeface="Arial" charset="0"/>
              </a:rPr>
              <a:t>Una mirada rápida a los paquetes de </a:t>
            </a:r>
            <a:r>
              <a:rPr lang="es-ES_tradnl" dirty="0" err="1">
                <a:solidFill>
                  <a:srgbClr val="003366"/>
                </a:solidFill>
                <a:latin typeface="Arial" charset="0"/>
                <a:ea typeface="ＭＳ Ｐゴシック" charset="0"/>
                <a:cs typeface="Arial" charset="0"/>
              </a:rPr>
              <a:t>tidyverse</a:t>
            </a:r>
            <a:endParaRPr lang="es-ES_tradnl" dirty="0">
              <a:solidFill>
                <a:srgbClr val="003366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s-ES_tradnl" dirty="0">
                <a:solidFill>
                  <a:srgbClr val="003366"/>
                </a:solidFill>
                <a:latin typeface="Arial" charset="0"/>
                <a:ea typeface="ＭＳ Ｐゴシック" charset="0"/>
                <a:cs typeface="Arial" charset="0"/>
              </a:rPr>
              <a:t>Uso de pipes</a:t>
            </a:r>
          </a:p>
          <a:p>
            <a:r>
              <a:rPr lang="es-ES_tradnl" dirty="0">
                <a:solidFill>
                  <a:srgbClr val="003366"/>
                </a:solidFill>
                <a:latin typeface="Arial" charset="0"/>
                <a:ea typeface="ＭＳ Ｐゴシック" charset="0"/>
                <a:cs typeface="Arial" charset="0"/>
              </a:rPr>
              <a:t>Estilos de programación</a:t>
            </a:r>
          </a:p>
          <a:p>
            <a:r>
              <a:rPr lang="es-ES_tradnl" dirty="0">
                <a:solidFill>
                  <a:srgbClr val="003366"/>
                </a:solidFill>
                <a:latin typeface="Arial" charset="0"/>
                <a:ea typeface="ＭＳ Ｐゴシック" charset="0"/>
                <a:cs typeface="Arial" charset="0"/>
              </a:rPr>
              <a:t>Principios FAIR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Alternativas de las tuberías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503437"/>
            <a:ext cx="8229600" cy="4525963"/>
          </a:xfrm>
        </p:spPr>
        <p:txBody>
          <a:bodyPr/>
          <a:lstStyle/>
          <a:p>
            <a:r>
              <a:rPr lang="es-ES" dirty="0"/>
              <a:t>El punto de las tuberías es ayudarte a escribir código de una manera fácil para leer y entender. . Para terminar de ver porque las tuberías son también útiles, exploraremos un numero de maneras de escribir el mismo código. Contemos la historia de un pequeño conejo llamado </a:t>
            </a:r>
            <a:r>
              <a:rPr lang="es-ES" dirty="0" err="1"/>
              <a:t>Foo</a:t>
            </a:r>
            <a:r>
              <a:rPr lang="es-ES" dirty="0"/>
              <a:t>:</a:t>
            </a:r>
          </a:p>
          <a:p>
            <a:pPr marL="1257300" lvl="3" indent="0">
              <a:buNone/>
            </a:pP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Little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</a:rPr>
              <a:t>bunny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</a:rPr>
              <a:t>Foo</a:t>
            </a:r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257300" lvl="3" indent="0">
              <a:buNone/>
            </a:pPr>
            <a:r>
              <a:rPr lang="es-ES" sz="2800" dirty="0" err="1">
                <a:solidFill>
                  <a:schemeClr val="bg1">
                    <a:lumMod val="50000"/>
                  </a:schemeClr>
                </a:solidFill>
              </a:rPr>
              <a:t>Went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</a:rPr>
              <a:t>hopping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</a:rPr>
              <a:t>through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</a:rPr>
              <a:t>forest</a:t>
            </a:r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257300" lvl="3" indent="0">
              <a:buNone/>
            </a:pPr>
            <a:r>
              <a:rPr lang="es-ES" sz="2800" dirty="0" err="1">
                <a:solidFill>
                  <a:schemeClr val="bg1">
                    <a:lumMod val="50000"/>
                  </a:schemeClr>
                </a:solidFill>
              </a:rPr>
              <a:t>Scooping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 up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</a:rPr>
              <a:t>field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</a:rPr>
              <a:t>mice</a:t>
            </a:r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257300" lvl="3" indent="0">
              <a:buNone/>
            </a:pP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</a:rPr>
              <a:t>bopping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</a:rPr>
              <a:t>them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</a:rPr>
              <a:t>on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 head </a:t>
            </a:r>
          </a:p>
          <a:p>
            <a:pPr marL="1257300" lvl="3" indent="0">
              <a:buNone/>
            </a:pPr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1541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Alternativas de las tuberías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4525963"/>
          </a:xfrm>
        </p:spPr>
        <p:txBody>
          <a:bodyPr/>
          <a:lstStyle/>
          <a:p>
            <a:pPr marL="400050" lvl="1" indent="0">
              <a:buNone/>
            </a:pP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Pimpón es un muñeco muy guapo y de Cartón </a:t>
            </a:r>
          </a:p>
          <a:p>
            <a:pPr marL="400050" lvl="1" indent="0">
              <a:buNone/>
            </a:pP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Se lava la carita con agua y con jabón</a:t>
            </a:r>
          </a:p>
          <a:p>
            <a:pPr marL="400050" lvl="1" indent="0">
              <a:buNone/>
            </a:pP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Se desenreda el pelo con peine de marfil</a:t>
            </a:r>
          </a:p>
          <a:p>
            <a:pPr marL="400050" lvl="1" indent="0">
              <a:buNone/>
            </a:pP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Y aunque se de estirones</a:t>
            </a:r>
          </a:p>
          <a:p>
            <a:pPr marL="400050" lvl="1" indent="0">
              <a:buNone/>
            </a:pP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No llora, ni hace así.</a:t>
            </a:r>
          </a:p>
          <a:p>
            <a:pPr marL="1257300" lvl="3" indent="0">
              <a:buNone/>
            </a:pPr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5037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Alternativas de las tuberías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2238621"/>
            <a:ext cx="8964488" cy="4929411"/>
          </a:xfrm>
        </p:spPr>
        <p:txBody>
          <a:bodyPr/>
          <a:lstStyle/>
          <a:p>
            <a:r>
              <a:rPr lang="es-ES" dirty="0"/>
              <a:t>Empezamos por crear un objeto que represente a Pimpón.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Y necesitamos funciones para cada verbo: </a:t>
            </a:r>
          </a:p>
          <a:p>
            <a:pPr marL="1257300" lvl="3" indent="0">
              <a:buNone/>
            </a:pPr>
            <a:r>
              <a:rPr lang="es-ES" sz="2400" dirty="0">
                <a:latin typeface="Consolas"/>
                <a:cs typeface="Consolas"/>
              </a:rPr>
              <a:t>lava(), desenreda(), </a:t>
            </a:r>
            <a:r>
              <a:rPr lang="es-ES" sz="2400" dirty="0" err="1">
                <a:latin typeface="Consolas"/>
                <a:cs typeface="Consolas"/>
              </a:rPr>
              <a:t>estiron</a:t>
            </a:r>
            <a:r>
              <a:rPr lang="es-ES" sz="2400" dirty="0">
                <a:latin typeface="Consolas"/>
                <a:cs typeface="Consolas"/>
              </a:rPr>
              <a:t>(), </a:t>
            </a:r>
          </a:p>
          <a:p>
            <a:pPr marL="1257300" lvl="3" indent="0">
              <a:buNone/>
            </a:pPr>
            <a:r>
              <a:rPr lang="es-ES" sz="2400" dirty="0" err="1">
                <a:latin typeface="Consolas"/>
                <a:cs typeface="Consolas"/>
              </a:rPr>
              <a:t>NoLlora</a:t>
            </a:r>
            <a:r>
              <a:rPr lang="es-ES" sz="2400" dirty="0">
                <a:latin typeface="Consolas"/>
                <a:cs typeface="Consolas"/>
              </a:rPr>
              <a:t>(), </a:t>
            </a:r>
            <a:r>
              <a:rPr lang="es-ES" sz="2400" dirty="0" err="1">
                <a:latin typeface="Consolas"/>
                <a:cs typeface="Consolas"/>
              </a:rPr>
              <a:t>HaceAsi</a:t>
            </a:r>
            <a:r>
              <a:rPr lang="es-ES" sz="24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s-ES" dirty="0"/>
              <a:t>Usando este objeto y sus verbos hay  (al menos) 4 maneras de recontar la historia en código:</a:t>
            </a:r>
          </a:p>
          <a:p>
            <a:pPr marL="514350" indent="-514350">
              <a:buAutoNum type="arabicPeriod"/>
            </a:pPr>
            <a:r>
              <a:rPr lang="es-ES" dirty="0"/>
              <a:t>Salvar cada paso intermedio como un nuevo objeto</a:t>
            </a:r>
          </a:p>
          <a:p>
            <a:pPr marL="514350" indent="-514350">
              <a:buAutoNum type="arabicPeriod"/>
            </a:pPr>
            <a:r>
              <a:rPr lang="es-ES" dirty="0"/>
              <a:t>Sobrescribir el objeto original</a:t>
            </a:r>
          </a:p>
          <a:p>
            <a:pPr marL="514350" indent="-514350">
              <a:buAutoNum type="arabicPeriod"/>
            </a:pPr>
            <a:r>
              <a:rPr lang="es-ES" dirty="0"/>
              <a:t>Composición de funciones</a:t>
            </a:r>
          </a:p>
          <a:p>
            <a:pPr marL="514350" indent="-514350">
              <a:buAutoNum type="arabicPeriod"/>
            </a:pPr>
            <a:r>
              <a:rPr lang="es-ES" dirty="0"/>
              <a:t>Uso de pipes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32</a:t>
            </a:fld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482352" y="2560139"/>
            <a:ext cx="8280920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s-ES" sz="2400" dirty="0" err="1">
                <a:solidFill>
                  <a:schemeClr val="tx1"/>
                </a:solidFill>
                <a:latin typeface="Consolas"/>
              </a:rPr>
              <a:t>Pimpon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&lt;-</a:t>
            </a:r>
            <a:r>
              <a:rPr lang="es-ES" sz="2400" dirty="0" err="1">
                <a:solidFill>
                  <a:schemeClr val="tx1"/>
                </a:solidFill>
                <a:latin typeface="Consolas"/>
              </a:rPr>
              <a:t>es_un_muneco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(</a:t>
            </a:r>
            <a:r>
              <a:rPr lang="es-ES" sz="2400" dirty="0" err="1">
                <a:solidFill>
                  <a:schemeClr val="tx1"/>
                </a:solidFill>
                <a:latin typeface="Consolas"/>
              </a:rPr>
              <a:t>muy_guapo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, </a:t>
            </a:r>
            <a:r>
              <a:rPr lang="es-ES" sz="2400" dirty="0" err="1">
                <a:solidFill>
                  <a:schemeClr val="tx1"/>
                </a:solidFill>
                <a:latin typeface="Consolas"/>
              </a:rPr>
              <a:t>carton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8053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Pasos intermedios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4586" y="2207707"/>
            <a:ext cx="8229600" cy="4821693"/>
          </a:xfrm>
        </p:spPr>
        <p:txBody>
          <a:bodyPr/>
          <a:lstStyle/>
          <a:p>
            <a:r>
              <a:rPr lang="es-ES" dirty="0"/>
              <a:t>La mas simple aproximación es salvar cada paso como un nuevo objeto: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¿cuáles son las desventajas de esto?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33</a:t>
            </a:fld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179512" y="2996952"/>
            <a:ext cx="8712968" cy="2160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s-ES" sz="2400" dirty="0">
                <a:solidFill>
                  <a:schemeClr val="tx1"/>
                </a:solidFill>
              </a:rPr>
              <a:t>Pimpon_1&lt;-lava(</a:t>
            </a:r>
            <a:r>
              <a:rPr lang="es-ES" sz="2400" dirty="0" err="1">
                <a:solidFill>
                  <a:schemeClr val="tx1"/>
                </a:solidFill>
              </a:rPr>
              <a:t>Pimpon</a:t>
            </a:r>
            <a:r>
              <a:rPr lang="es-ES" sz="2400" dirty="0">
                <a:solidFill>
                  <a:schemeClr val="tx1"/>
                </a:solidFill>
              </a:rPr>
              <a:t>, que=</a:t>
            </a:r>
            <a:r>
              <a:rPr lang="es-ES" sz="2400" dirty="0" err="1">
                <a:solidFill>
                  <a:schemeClr val="tx1"/>
                </a:solidFill>
              </a:rPr>
              <a:t>Carita,conque</a:t>
            </a:r>
            <a:r>
              <a:rPr lang="es-ES" sz="2400" dirty="0">
                <a:solidFill>
                  <a:schemeClr val="tx1"/>
                </a:solidFill>
              </a:rPr>
              <a:t>=</a:t>
            </a:r>
            <a:r>
              <a:rPr lang="es-ES" sz="2400" dirty="0" err="1">
                <a:solidFill>
                  <a:schemeClr val="tx1"/>
                </a:solidFill>
              </a:rPr>
              <a:t>Agua,Jabon</a:t>
            </a:r>
            <a:r>
              <a:rPr lang="es-ES" sz="2400" dirty="0">
                <a:solidFill>
                  <a:schemeClr val="tx1"/>
                </a:solidFill>
              </a:rPr>
              <a:t>)</a:t>
            </a:r>
          </a:p>
          <a:p>
            <a:r>
              <a:rPr lang="es-ES" sz="2400" dirty="0">
                <a:solidFill>
                  <a:schemeClr val="tx1"/>
                </a:solidFill>
              </a:rPr>
              <a:t>Pimpom_2&lt;-desenreda(Pimpom_1, Que=Pelo, conque=</a:t>
            </a:r>
            <a:r>
              <a:rPr lang="es-ES" sz="2400" dirty="0" err="1">
                <a:solidFill>
                  <a:schemeClr val="tx1"/>
                </a:solidFill>
              </a:rPr>
              <a:t>PeineMarfil</a:t>
            </a:r>
            <a:r>
              <a:rPr lang="es-ES" sz="2400" dirty="0">
                <a:solidFill>
                  <a:schemeClr val="tx1"/>
                </a:solidFill>
              </a:rPr>
              <a:t>)</a:t>
            </a:r>
          </a:p>
          <a:p>
            <a:r>
              <a:rPr lang="es-ES" sz="2400" dirty="0">
                <a:solidFill>
                  <a:schemeClr val="tx1"/>
                </a:solidFill>
              </a:rPr>
              <a:t>Pimpom_3&lt;-</a:t>
            </a:r>
            <a:r>
              <a:rPr lang="es-ES" sz="2400" dirty="0" err="1">
                <a:solidFill>
                  <a:schemeClr val="tx1"/>
                </a:solidFill>
              </a:rPr>
              <a:t>NoLlora</a:t>
            </a:r>
            <a:r>
              <a:rPr lang="es-ES" sz="2400" dirty="0">
                <a:solidFill>
                  <a:schemeClr val="tx1"/>
                </a:solidFill>
              </a:rPr>
              <a:t>(Pimpon_2)</a:t>
            </a:r>
          </a:p>
          <a:p>
            <a:r>
              <a:rPr lang="es-ES" sz="2400" dirty="0">
                <a:solidFill>
                  <a:schemeClr val="tx1"/>
                </a:solidFill>
              </a:rPr>
              <a:t>Pimpom_4&lt;-</a:t>
            </a:r>
            <a:r>
              <a:rPr lang="es-ES" sz="2400" dirty="0" err="1">
                <a:solidFill>
                  <a:schemeClr val="tx1"/>
                </a:solidFill>
              </a:rPr>
              <a:t>NiHaceAsi</a:t>
            </a:r>
            <a:r>
              <a:rPr lang="es-ES" sz="2400" dirty="0">
                <a:solidFill>
                  <a:schemeClr val="tx1"/>
                </a:solidFill>
              </a:rPr>
              <a:t>(Pimpom_3)</a:t>
            </a:r>
            <a:endParaRPr lang="es-ES" sz="2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08999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Pasos intermedios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Realmente no usamos mas memoria mientras los datos no cambien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¿cuáles son las desventajas de esto?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34</a:t>
            </a:fld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179512" y="2564904"/>
            <a:ext cx="8712968" cy="41044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s-ES" sz="2400" dirty="0" err="1">
                <a:solidFill>
                  <a:schemeClr val="tx1"/>
                </a:solidFill>
                <a:latin typeface="Consolas"/>
              </a:rPr>
              <a:t>diamonds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 &lt;- ggplot2::</a:t>
            </a:r>
            <a:r>
              <a:rPr lang="es-ES" sz="2400" dirty="0" err="1">
                <a:solidFill>
                  <a:schemeClr val="tx1"/>
                </a:solidFill>
                <a:latin typeface="Consolas"/>
              </a:rPr>
              <a:t>diamonds</a:t>
            </a:r>
            <a:endParaRPr lang="es-ES" sz="2400" dirty="0">
              <a:solidFill>
                <a:schemeClr val="tx1"/>
              </a:solidFill>
              <a:latin typeface="Consolas"/>
            </a:endParaRPr>
          </a:p>
          <a:p>
            <a:r>
              <a:rPr lang="es-ES" sz="2400" dirty="0">
                <a:solidFill>
                  <a:schemeClr val="tx1"/>
                </a:solidFill>
                <a:latin typeface="Consolas"/>
              </a:rPr>
              <a:t>diamonds2 &lt;- </a:t>
            </a:r>
            <a:r>
              <a:rPr lang="es-ES" sz="2400" dirty="0" err="1">
                <a:solidFill>
                  <a:schemeClr val="tx1"/>
                </a:solidFill>
                <a:latin typeface="Consolas"/>
              </a:rPr>
              <a:t>diamonds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 %&gt;% </a:t>
            </a:r>
          </a:p>
          <a:p>
            <a:r>
              <a:rPr lang="es-ES" sz="2400" dirty="0">
                <a:solidFill>
                  <a:schemeClr val="tx1"/>
                </a:solidFill>
                <a:latin typeface="Consolas"/>
              </a:rPr>
              <a:t>   </a:t>
            </a:r>
            <a:r>
              <a:rPr lang="es-ES" sz="2400" dirty="0" err="1">
                <a:solidFill>
                  <a:schemeClr val="tx1"/>
                </a:solidFill>
                <a:latin typeface="Consolas"/>
              </a:rPr>
              <a:t>dplyr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::</a:t>
            </a:r>
            <a:r>
              <a:rPr lang="es-ES" sz="2400" dirty="0" err="1">
                <a:solidFill>
                  <a:schemeClr val="tx1"/>
                </a:solidFill>
                <a:latin typeface="Consolas"/>
              </a:rPr>
              <a:t>mutate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(</a:t>
            </a:r>
            <a:r>
              <a:rPr lang="es-ES" sz="2400" dirty="0" err="1">
                <a:solidFill>
                  <a:schemeClr val="tx1"/>
                </a:solidFill>
                <a:latin typeface="Consolas"/>
              </a:rPr>
              <a:t>price_per_carat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 = </a:t>
            </a:r>
            <a:r>
              <a:rPr lang="es-ES" sz="2400" dirty="0" err="1">
                <a:solidFill>
                  <a:schemeClr val="tx1"/>
                </a:solidFill>
                <a:latin typeface="Consolas"/>
              </a:rPr>
              <a:t>price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 / </a:t>
            </a:r>
            <a:r>
              <a:rPr lang="es-ES" sz="2400" dirty="0" err="1">
                <a:solidFill>
                  <a:schemeClr val="tx1"/>
                </a:solidFill>
                <a:latin typeface="Consolas"/>
              </a:rPr>
              <a:t>carat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)</a:t>
            </a:r>
          </a:p>
          <a:p>
            <a:r>
              <a:rPr lang="es-ES" sz="2400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r>
              <a:rPr lang="es-ES" sz="2400" dirty="0" err="1">
                <a:solidFill>
                  <a:schemeClr val="tx1"/>
                </a:solidFill>
                <a:latin typeface="Consolas"/>
              </a:rPr>
              <a:t>pryr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::</a:t>
            </a:r>
            <a:r>
              <a:rPr lang="es-ES" sz="2400" dirty="0" err="1">
                <a:solidFill>
                  <a:schemeClr val="tx1"/>
                </a:solidFill>
                <a:latin typeface="Consolas"/>
              </a:rPr>
              <a:t>object_size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(</a:t>
            </a:r>
            <a:r>
              <a:rPr lang="es-ES" sz="2400" dirty="0" err="1">
                <a:solidFill>
                  <a:schemeClr val="tx1"/>
                </a:solidFill>
                <a:latin typeface="Consolas"/>
              </a:rPr>
              <a:t>diamonds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)</a:t>
            </a:r>
          </a:p>
          <a:p>
            <a:r>
              <a:rPr lang="es-ES" sz="2400" dirty="0">
                <a:solidFill>
                  <a:schemeClr val="tx1"/>
                </a:solidFill>
                <a:latin typeface="Consolas"/>
              </a:rPr>
              <a:t>3.46 MB</a:t>
            </a:r>
          </a:p>
          <a:p>
            <a:r>
              <a:rPr lang="es-ES" sz="2400" dirty="0" err="1">
                <a:solidFill>
                  <a:schemeClr val="tx1"/>
                </a:solidFill>
                <a:latin typeface="Consolas"/>
              </a:rPr>
              <a:t>pryr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::</a:t>
            </a:r>
            <a:r>
              <a:rPr lang="es-ES" sz="2400" dirty="0" err="1">
                <a:solidFill>
                  <a:schemeClr val="tx1"/>
                </a:solidFill>
                <a:latin typeface="Consolas"/>
              </a:rPr>
              <a:t>object_size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(diamonds2)</a:t>
            </a:r>
          </a:p>
          <a:p>
            <a:r>
              <a:rPr lang="es-ES" sz="2400" dirty="0">
                <a:solidFill>
                  <a:schemeClr val="tx1"/>
                </a:solidFill>
                <a:latin typeface="Consolas"/>
              </a:rPr>
              <a:t>3.89 MB</a:t>
            </a:r>
          </a:p>
          <a:p>
            <a:r>
              <a:rPr lang="es-ES" sz="2400" dirty="0" err="1">
                <a:solidFill>
                  <a:schemeClr val="tx1"/>
                </a:solidFill>
                <a:latin typeface="Consolas"/>
              </a:rPr>
              <a:t>pryr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::</a:t>
            </a:r>
            <a:r>
              <a:rPr lang="es-ES" sz="2400" dirty="0" err="1">
                <a:solidFill>
                  <a:schemeClr val="tx1"/>
                </a:solidFill>
                <a:latin typeface="Consolas"/>
              </a:rPr>
              <a:t>object_size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(</a:t>
            </a:r>
            <a:r>
              <a:rPr lang="es-ES" sz="2400" dirty="0" err="1">
                <a:solidFill>
                  <a:schemeClr val="tx1"/>
                </a:solidFill>
                <a:latin typeface="Consolas"/>
              </a:rPr>
              <a:t>diamonds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, diamonds2)</a:t>
            </a:r>
          </a:p>
          <a:p>
            <a:r>
              <a:rPr lang="es-ES" sz="2400" dirty="0">
                <a:solidFill>
                  <a:schemeClr val="tx1"/>
                </a:solidFill>
                <a:latin typeface="Consolas"/>
              </a:rPr>
              <a:t>3.89 MB</a:t>
            </a:r>
          </a:p>
        </p:txBody>
      </p:sp>
    </p:spTree>
    <p:extLst>
      <p:ext uri="{BB962C8B-B14F-4D97-AF65-F5344CB8AC3E}">
        <p14:creationId xmlns:p14="http://schemas.microsoft.com/office/powerpoint/2010/main" val="2741806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Pasos intermedios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Solo se hace realmente una copia cuando dejan de ser iguales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¿cuáles son las desventajas de esto?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35</a:t>
            </a:fld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179512" y="2564904"/>
            <a:ext cx="8712968" cy="41044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s-ES" sz="2400" dirty="0" err="1">
                <a:solidFill>
                  <a:schemeClr val="tx1"/>
                </a:solidFill>
                <a:latin typeface="Consolas"/>
              </a:rPr>
              <a:t>diamonds$caract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[1] &lt;-NA</a:t>
            </a:r>
          </a:p>
          <a:p>
            <a:r>
              <a:rPr lang="es-ES" sz="2400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r>
              <a:rPr lang="es-ES" sz="2400" dirty="0" err="1">
                <a:solidFill>
                  <a:schemeClr val="tx1"/>
                </a:solidFill>
                <a:latin typeface="Consolas"/>
              </a:rPr>
              <a:t>pryr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::</a:t>
            </a:r>
            <a:r>
              <a:rPr lang="es-ES" sz="2400" dirty="0" err="1">
                <a:solidFill>
                  <a:schemeClr val="tx1"/>
                </a:solidFill>
                <a:latin typeface="Consolas"/>
              </a:rPr>
              <a:t>object_size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(</a:t>
            </a:r>
            <a:r>
              <a:rPr lang="es-ES" sz="2400" dirty="0" err="1">
                <a:solidFill>
                  <a:schemeClr val="tx1"/>
                </a:solidFill>
                <a:latin typeface="Consolas"/>
              </a:rPr>
              <a:t>diamonds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)</a:t>
            </a:r>
          </a:p>
          <a:p>
            <a:r>
              <a:rPr lang="es-ES" sz="2400" dirty="0">
                <a:solidFill>
                  <a:schemeClr val="tx1"/>
                </a:solidFill>
                <a:latin typeface="Consolas"/>
              </a:rPr>
              <a:t>3.46 MB</a:t>
            </a:r>
          </a:p>
          <a:p>
            <a:r>
              <a:rPr lang="es-ES" sz="2400" dirty="0" err="1">
                <a:solidFill>
                  <a:schemeClr val="tx1"/>
                </a:solidFill>
                <a:latin typeface="Consolas"/>
              </a:rPr>
              <a:t>pryr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::</a:t>
            </a:r>
            <a:r>
              <a:rPr lang="es-ES" sz="2400" dirty="0" err="1">
                <a:solidFill>
                  <a:schemeClr val="tx1"/>
                </a:solidFill>
                <a:latin typeface="Consolas"/>
              </a:rPr>
              <a:t>object_size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(diamonds2)</a:t>
            </a:r>
          </a:p>
          <a:p>
            <a:r>
              <a:rPr lang="es-ES" sz="2400" dirty="0">
                <a:solidFill>
                  <a:schemeClr val="tx1"/>
                </a:solidFill>
                <a:latin typeface="Consolas"/>
              </a:rPr>
              <a:t>3.89 MB</a:t>
            </a:r>
          </a:p>
          <a:p>
            <a:r>
              <a:rPr lang="es-ES" sz="2400" dirty="0" err="1">
                <a:solidFill>
                  <a:schemeClr val="tx1"/>
                </a:solidFill>
                <a:latin typeface="Consolas"/>
              </a:rPr>
              <a:t>pryr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::</a:t>
            </a:r>
            <a:r>
              <a:rPr lang="es-ES" sz="2400" dirty="0" err="1">
                <a:solidFill>
                  <a:schemeClr val="tx1"/>
                </a:solidFill>
                <a:latin typeface="Consolas"/>
              </a:rPr>
              <a:t>object_size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(</a:t>
            </a:r>
            <a:r>
              <a:rPr lang="es-ES" sz="2400" dirty="0" err="1">
                <a:solidFill>
                  <a:schemeClr val="tx1"/>
                </a:solidFill>
                <a:latin typeface="Consolas"/>
              </a:rPr>
              <a:t>diamonds</a:t>
            </a:r>
            <a:r>
              <a:rPr lang="es-ES" sz="2400" dirty="0">
                <a:solidFill>
                  <a:schemeClr val="tx1"/>
                </a:solidFill>
                <a:latin typeface="Consolas"/>
              </a:rPr>
              <a:t>, diamonds2)</a:t>
            </a:r>
          </a:p>
          <a:p>
            <a:r>
              <a:rPr lang="es-ES" sz="2400" dirty="0">
                <a:solidFill>
                  <a:schemeClr val="tx1"/>
                </a:solidFill>
                <a:latin typeface="Consolas"/>
              </a:rPr>
              <a:t>4.32 MB</a:t>
            </a:r>
          </a:p>
        </p:txBody>
      </p:sp>
    </p:spTree>
    <p:extLst>
      <p:ext uri="{BB962C8B-B14F-4D97-AF65-F5344CB8AC3E}">
        <p14:creationId xmlns:p14="http://schemas.microsoft.com/office/powerpoint/2010/main" val="853333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Sobrescribir el original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2204864"/>
            <a:ext cx="6345260" cy="3530600"/>
          </a:xfrm>
        </p:spPr>
        <p:txBody>
          <a:bodyPr/>
          <a:lstStyle/>
          <a:p>
            <a:r>
              <a:rPr lang="es-ES" dirty="0"/>
              <a:t>En lugar de crear objetos intermedios en casa pasó, </a:t>
            </a:r>
            <a:r>
              <a:rPr lang="es-ES" dirty="0" err="1"/>
              <a:t>sobreescribimos</a:t>
            </a:r>
            <a:r>
              <a:rPr lang="es-ES" dirty="0"/>
              <a:t> en el original: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¿cuáles son las ventajas y desventajas de esto?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36</a:t>
            </a:fld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251520" y="2924944"/>
            <a:ext cx="8712968" cy="22322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s-ES" sz="2400" dirty="0" err="1">
                <a:solidFill>
                  <a:schemeClr val="tx1"/>
                </a:solidFill>
              </a:rPr>
              <a:t>Pimpon</a:t>
            </a:r>
            <a:r>
              <a:rPr lang="es-ES" sz="2400" dirty="0">
                <a:solidFill>
                  <a:schemeClr val="tx1"/>
                </a:solidFill>
              </a:rPr>
              <a:t> &lt;- lava(</a:t>
            </a:r>
            <a:r>
              <a:rPr lang="es-ES" sz="2400" dirty="0" err="1">
                <a:solidFill>
                  <a:schemeClr val="tx1"/>
                </a:solidFill>
              </a:rPr>
              <a:t>Pimpon</a:t>
            </a:r>
            <a:r>
              <a:rPr lang="es-ES" sz="2400" dirty="0">
                <a:solidFill>
                  <a:schemeClr val="tx1"/>
                </a:solidFill>
              </a:rPr>
              <a:t>, que=</a:t>
            </a:r>
            <a:r>
              <a:rPr lang="es-ES" sz="2400" dirty="0" err="1">
                <a:solidFill>
                  <a:schemeClr val="tx1"/>
                </a:solidFill>
              </a:rPr>
              <a:t>Carita,conque</a:t>
            </a:r>
            <a:r>
              <a:rPr lang="es-ES" sz="2400" dirty="0">
                <a:solidFill>
                  <a:schemeClr val="tx1"/>
                </a:solidFill>
              </a:rPr>
              <a:t>=</a:t>
            </a:r>
            <a:r>
              <a:rPr lang="es-ES" sz="2400" dirty="0" err="1">
                <a:solidFill>
                  <a:schemeClr val="tx1"/>
                </a:solidFill>
              </a:rPr>
              <a:t>Agua,Jabon</a:t>
            </a:r>
            <a:r>
              <a:rPr lang="es-ES" sz="2400" dirty="0">
                <a:solidFill>
                  <a:schemeClr val="tx1"/>
                </a:solidFill>
              </a:rPr>
              <a:t>)</a:t>
            </a:r>
          </a:p>
          <a:p>
            <a:r>
              <a:rPr lang="es-ES" sz="2400" dirty="0" err="1">
                <a:solidFill>
                  <a:schemeClr val="tx1"/>
                </a:solidFill>
              </a:rPr>
              <a:t>Pimpom</a:t>
            </a:r>
            <a:r>
              <a:rPr lang="es-ES" sz="2400" dirty="0">
                <a:solidFill>
                  <a:schemeClr val="tx1"/>
                </a:solidFill>
              </a:rPr>
              <a:t> &lt;-desenreda(</a:t>
            </a:r>
            <a:r>
              <a:rPr lang="es-ES" sz="2400" dirty="0" err="1">
                <a:solidFill>
                  <a:schemeClr val="tx1"/>
                </a:solidFill>
              </a:rPr>
              <a:t>Pimpom</a:t>
            </a:r>
            <a:r>
              <a:rPr lang="es-ES" sz="2400" dirty="0">
                <a:solidFill>
                  <a:schemeClr val="tx1"/>
                </a:solidFill>
              </a:rPr>
              <a:t>, Que=Pelo, conque=</a:t>
            </a:r>
            <a:r>
              <a:rPr lang="es-ES" sz="2400" dirty="0" err="1">
                <a:solidFill>
                  <a:schemeClr val="tx1"/>
                </a:solidFill>
              </a:rPr>
              <a:t>PeineMarfil</a:t>
            </a:r>
            <a:r>
              <a:rPr lang="es-ES" sz="2400" dirty="0">
                <a:solidFill>
                  <a:schemeClr val="tx1"/>
                </a:solidFill>
              </a:rPr>
              <a:t>)</a:t>
            </a:r>
          </a:p>
          <a:p>
            <a:r>
              <a:rPr lang="es-ES" sz="2400" dirty="0" err="1">
                <a:solidFill>
                  <a:schemeClr val="tx1"/>
                </a:solidFill>
              </a:rPr>
              <a:t>Pimpom</a:t>
            </a:r>
            <a:r>
              <a:rPr lang="es-ES" sz="2400" dirty="0">
                <a:solidFill>
                  <a:schemeClr val="tx1"/>
                </a:solidFill>
              </a:rPr>
              <a:t> &lt;-</a:t>
            </a:r>
            <a:r>
              <a:rPr lang="es-ES" sz="2400" dirty="0" err="1">
                <a:solidFill>
                  <a:schemeClr val="tx1"/>
                </a:solidFill>
              </a:rPr>
              <a:t>NoLlora</a:t>
            </a:r>
            <a:r>
              <a:rPr lang="es-ES" sz="2400" dirty="0">
                <a:solidFill>
                  <a:schemeClr val="tx1"/>
                </a:solidFill>
              </a:rPr>
              <a:t>(</a:t>
            </a:r>
            <a:r>
              <a:rPr lang="es-ES" sz="2400" dirty="0" err="1">
                <a:solidFill>
                  <a:schemeClr val="tx1"/>
                </a:solidFill>
              </a:rPr>
              <a:t>Pimpon</a:t>
            </a:r>
            <a:r>
              <a:rPr lang="es-ES" sz="2400" dirty="0">
                <a:solidFill>
                  <a:schemeClr val="tx1"/>
                </a:solidFill>
              </a:rPr>
              <a:t>)</a:t>
            </a:r>
          </a:p>
          <a:p>
            <a:r>
              <a:rPr lang="es-ES" sz="2400" dirty="0" err="1">
                <a:solidFill>
                  <a:schemeClr val="tx1"/>
                </a:solidFill>
              </a:rPr>
              <a:t>Pimpom</a:t>
            </a:r>
            <a:r>
              <a:rPr lang="es-ES" sz="2400" dirty="0">
                <a:solidFill>
                  <a:schemeClr val="tx1"/>
                </a:solidFill>
              </a:rPr>
              <a:t> &lt;-</a:t>
            </a:r>
            <a:r>
              <a:rPr lang="es-ES" sz="2400" dirty="0" err="1">
                <a:solidFill>
                  <a:schemeClr val="tx1"/>
                </a:solidFill>
              </a:rPr>
              <a:t>NiHaceAsi</a:t>
            </a:r>
            <a:r>
              <a:rPr lang="es-ES" sz="2400" dirty="0">
                <a:solidFill>
                  <a:schemeClr val="tx1"/>
                </a:solidFill>
              </a:rPr>
              <a:t>(</a:t>
            </a:r>
            <a:r>
              <a:rPr lang="es-ES" sz="2400" dirty="0" err="1">
                <a:solidFill>
                  <a:schemeClr val="tx1"/>
                </a:solidFill>
              </a:rPr>
              <a:t>Pimpom</a:t>
            </a:r>
            <a:r>
              <a:rPr lang="es-ES" sz="2400" dirty="0">
                <a:solidFill>
                  <a:schemeClr val="tx1"/>
                </a:solidFill>
              </a:rPr>
              <a:t>)</a:t>
            </a:r>
            <a:endParaRPr lang="es-ES" sz="2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27950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Composición de Funciones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4382" y="2489200"/>
            <a:ext cx="7812074" cy="4368800"/>
          </a:xfrm>
        </p:spPr>
        <p:txBody>
          <a:bodyPr>
            <a:normAutofit/>
          </a:bodyPr>
          <a:lstStyle/>
          <a:p>
            <a:r>
              <a:rPr lang="es-ES" dirty="0"/>
              <a:t>Otra aproximación es </a:t>
            </a:r>
            <a:r>
              <a:rPr lang="es-ES" dirty="0" err="1"/>
              <a:t>abandomar</a:t>
            </a:r>
            <a:r>
              <a:rPr lang="es-ES" dirty="0"/>
              <a:t> la </a:t>
            </a:r>
            <a:r>
              <a:rPr lang="es-ES" dirty="0" err="1"/>
              <a:t>asiganación</a:t>
            </a:r>
            <a:r>
              <a:rPr lang="es-ES" dirty="0"/>
              <a:t> y solo encadenar el llamado de las funciones: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¿cuáles son las desventajas de esto?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37</a:t>
            </a:fld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179512" y="3068960"/>
            <a:ext cx="8712968" cy="2880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s-ES" sz="2400" dirty="0" err="1">
                <a:solidFill>
                  <a:schemeClr val="tx1"/>
                </a:solidFill>
              </a:rPr>
              <a:t>NiHaceAsi</a:t>
            </a:r>
            <a:r>
              <a:rPr lang="es-ES" sz="2400" dirty="0">
                <a:solidFill>
                  <a:schemeClr val="tx1"/>
                </a:solidFill>
              </a:rPr>
              <a:t>(</a:t>
            </a:r>
          </a:p>
          <a:p>
            <a:r>
              <a:rPr lang="es-ES" sz="2400" dirty="0">
                <a:solidFill>
                  <a:schemeClr val="tx1"/>
                </a:solidFill>
              </a:rPr>
              <a:t>	</a:t>
            </a:r>
            <a:r>
              <a:rPr lang="es-ES" sz="2400" dirty="0" err="1">
                <a:solidFill>
                  <a:schemeClr val="tx1"/>
                </a:solidFill>
              </a:rPr>
              <a:t>NoLlora</a:t>
            </a:r>
            <a:r>
              <a:rPr lang="es-ES" sz="2400" dirty="0">
                <a:solidFill>
                  <a:schemeClr val="tx1"/>
                </a:solidFill>
              </a:rPr>
              <a:t>(</a:t>
            </a:r>
          </a:p>
          <a:p>
            <a:r>
              <a:rPr lang="es-ES" sz="2400" dirty="0">
                <a:solidFill>
                  <a:schemeClr val="tx1"/>
                </a:solidFill>
              </a:rPr>
              <a:t>		desenreda(</a:t>
            </a:r>
          </a:p>
          <a:p>
            <a:r>
              <a:rPr lang="es-ES" sz="2400" dirty="0">
                <a:solidFill>
                  <a:schemeClr val="tx1"/>
                </a:solidFill>
              </a:rPr>
              <a:t>		     lava(</a:t>
            </a:r>
            <a:r>
              <a:rPr lang="es-ES" sz="2400" dirty="0" err="1">
                <a:solidFill>
                  <a:schemeClr val="tx1"/>
                </a:solidFill>
              </a:rPr>
              <a:t>Pimpon</a:t>
            </a:r>
            <a:r>
              <a:rPr lang="es-ES" sz="2400" dirty="0">
                <a:solidFill>
                  <a:schemeClr val="tx1"/>
                </a:solidFill>
              </a:rPr>
              <a:t>, que=</a:t>
            </a:r>
            <a:r>
              <a:rPr lang="es-ES" sz="2400" dirty="0" err="1">
                <a:solidFill>
                  <a:schemeClr val="tx1"/>
                </a:solidFill>
              </a:rPr>
              <a:t>Carita,conque</a:t>
            </a:r>
            <a:r>
              <a:rPr lang="es-ES" sz="2400" dirty="0">
                <a:solidFill>
                  <a:schemeClr val="tx1"/>
                </a:solidFill>
              </a:rPr>
              <a:t>=</a:t>
            </a:r>
            <a:r>
              <a:rPr lang="es-ES" sz="2400" dirty="0" err="1">
                <a:solidFill>
                  <a:schemeClr val="tx1"/>
                </a:solidFill>
              </a:rPr>
              <a:t>Agua,Jabon</a:t>
            </a:r>
            <a:r>
              <a:rPr lang="es-ES" sz="2400" dirty="0">
                <a:solidFill>
                  <a:schemeClr val="tx1"/>
                </a:solidFill>
              </a:rPr>
              <a:t>),</a:t>
            </a:r>
          </a:p>
          <a:p>
            <a:r>
              <a:rPr lang="es-ES" sz="2400" dirty="0">
                <a:solidFill>
                  <a:schemeClr val="tx1"/>
                </a:solidFill>
              </a:rPr>
              <a:t>		     que=Pelo, conque=</a:t>
            </a:r>
            <a:r>
              <a:rPr lang="es-ES" sz="2400" dirty="0" err="1">
                <a:solidFill>
                  <a:schemeClr val="tx1"/>
                </a:solidFill>
              </a:rPr>
              <a:t>PeineMarfil</a:t>
            </a:r>
            <a:r>
              <a:rPr lang="es-ES" sz="2400" dirty="0">
                <a:solidFill>
                  <a:schemeClr val="tx1"/>
                </a:solidFill>
              </a:rPr>
              <a:t>)</a:t>
            </a:r>
          </a:p>
          <a:p>
            <a:r>
              <a:rPr lang="es-ES" sz="2400" dirty="0">
                <a:solidFill>
                  <a:schemeClr val="tx1"/>
                </a:solidFill>
              </a:rPr>
              <a:t>	)</a:t>
            </a:r>
          </a:p>
          <a:p>
            <a:r>
              <a:rPr lang="es-ES" sz="2400" dirty="0">
                <a:solidFill>
                  <a:schemeClr val="tx1"/>
                </a:solidFill>
              </a:rPr>
              <a:t>)</a:t>
            </a:r>
            <a:endParaRPr lang="es-ES" sz="2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1290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Uso de pipe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Finalmente podemos usar el pipe: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¿cuáles son las desventajas de esto?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38</a:t>
            </a:fld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251520" y="2492896"/>
            <a:ext cx="8784976" cy="26642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s-ES" sz="2400" dirty="0" err="1">
                <a:solidFill>
                  <a:schemeClr val="tx1"/>
                </a:solidFill>
              </a:rPr>
              <a:t>Pimpon</a:t>
            </a:r>
            <a:r>
              <a:rPr lang="es-ES" sz="2400" dirty="0">
                <a:solidFill>
                  <a:schemeClr val="tx1"/>
                </a:solidFill>
              </a:rPr>
              <a:t> %&gt;% </a:t>
            </a:r>
          </a:p>
          <a:p>
            <a:r>
              <a:rPr lang="es-ES" sz="2400" dirty="0">
                <a:solidFill>
                  <a:schemeClr val="tx1"/>
                </a:solidFill>
              </a:rPr>
              <a:t>	lava(que=</a:t>
            </a:r>
            <a:r>
              <a:rPr lang="es-ES" sz="2400" dirty="0" err="1">
                <a:solidFill>
                  <a:schemeClr val="tx1"/>
                </a:solidFill>
              </a:rPr>
              <a:t>Carita,conque</a:t>
            </a:r>
            <a:r>
              <a:rPr lang="es-ES" sz="2400" dirty="0">
                <a:solidFill>
                  <a:schemeClr val="tx1"/>
                </a:solidFill>
              </a:rPr>
              <a:t>=</a:t>
            </a:r>
            <a:r>
              <a:rPr lang="es-ES" sz="2400" dirty="0" err="1">
                <a:solidFill>
                  <a:schemeClr val="tx1"/>
                </a:solidFill>
              </a:rPr>
              <a:t>Agua,Jabon</a:t>
            </a:r>
            <a:r>
              <a:rPr lang="es-ES" sz="2400" dirty="0">
                <a:solidFill>
                  <a:schemeClr val="tx1"/>
                </a:solidFill>
              </a:rPr>
              <a:t>) %&gt;%</a:t>
            </a:r>
          </a:p>
          <a:p>
            <a:r>
              <a:rPr lang="es-ES" sz="2400" dirty="0">
                <a:solidFill>
                  <a:schemeClr val="tx1"/>
                </a:solidFill>
              </a:rPr>
              <a:t>           desenreda(Que=Pelo, conque=</a:t>
            </a:r>
            <a:r>
              <a:rPr lang="es-ES" sz="2400" dirty="0" err="1">
                <a:solidFill>
                  <a:schemeClr val="tx1"/>
                </a:solidFill>
              </a:rPr>
              <a:t>PeineMarfil</a:t>
            </a:r>
            <a:r>
              <a:rPr lang="es-ES" sz="2400" dirty="0">
                <a:solidFill>
                  <a:schemeClr val="tx1"/>
                </a:solidFill>
              </a:rPr>
              <a:t>) %&gt;%</a:t>
            </a:r>
          </a:p>
          <a:p>
            <a:r>
              <a:rPr lang="es-ES" sz="2400" dirty="0">
                <a:solidFill>
                  <a:schemeClr val="tx1"/>
                </a:solidFill>
              </a:rPr>
              <a:t>	</a:t>
            </a:r>
            <a:r>
              <a:rPr lang="es-ES" sz="2400" dirty="0" err="1">
                <a:solidFill>
                  <a:schemeClr val="tx1"/>
                </a:solidFill>
              </a:rPr>
              <a:t>NoLlora</a:t>
            </a:r>
            <a:r>
              <a:rPr lang="es-ES" sz="2400" dirty="0">
                <a:solidFill>
                  <a:schemeClr val="tx1"/>
                </a:solidFill>
              </a:rPr>
              <a:t>() %&gt;%</a:t>
            </a:r>
          </a:p>
          <a:p>
            <a:r>
              <a:rPr lang="es-ES" sz="2400" dirty="0">
                <a:solidFill>
                  <a:schemeClr val="tx1"/>
                </a:solidFill>
              </a:rPr>
              <a:t>	</a:t>
            </a:r>
            <a:r>
              <a:rPr lang="es-ES" sz="2400" dirty="0" err="1">
                <a:solidFill>
                  <a:schemeClr val="tx1"/>
                </a:solidFill>
              </a:rPr>
              <a:t>NiHaceAsi</a:t>
            </a:r>
            <a:r>
              <a:rPr lang="es-ES" sz="2400" dirty="0">
                <a:solidFill>
                  <a:schemeClr val="tx1"/>
                </a:solidFill>
              </a:rPr>
              <a:t>() </a:t>
            </a:r>
            <a:endParaRPr lang="es-ES" sz="2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65767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no usar Pipes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528" y="2361133"/>
            <a:ext cx="8496944" cy="4525963"/>
          </a:xfrm>
        </p:spPr>
        <p:txBody>
          <a:bodyPr/>
          <a:lstStyle/>
          <a:p>
            <a:pPr algn="just"/>
            <a:r>
              <a:rPr lang="es-ES" dirty="0"/>
              <a:t>Cuando tus pipes son muy largos (mas de 10 paso). En este caso crea objetos intermedio s con nombres útiles...para facilitar checar los errores y hacerlo mas fácil de entender.</a:t>
            </a:r>
          </a:p>
          <a:p>
            <a:pPr algn="just"/>
            <a:r>
              <a:rPr lang="es-ES" dirty="0"/>
              <a:t>Cuando tienes múltiples entradas o salidas.</a:t>
            </a:r>
          </a:p>
          <a:p>
            <a:pPr algn="just"/>
            <a:r>
              <a:rPr lang="es-ES" dirty="0"/>
              <a:t>Tu estas pensando en dirigirte hacia una grafica con dependencias complejas de la estructura.  Recuerda.:  los pipelines son fundamentalmente lineales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39</a:t>
            </a:fld>
            <a:endParaRPr lang="es-MX"/>
          </a:p>
        </p:txBody>
      </p:sp>
      <p:pic>
        <p:nvPicPr>
          <p:cNvPr id="4" name="Imagen 3" descr="network-pipes-factory-complex-6439611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72" y="4897712"/>
            <a:ext cx="2438400" cy="1627632"/>
          </a:xfrm>
          <a:prstGeom prst="rect">
            <a:avLst/>
          </a:prstGeom>
        </p:spPr>
      </p:pic>
      <p:pic>
        <p:nvPicPr>
          <p:cNvPr id="5" name="Imagen 4" descr="tub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869160"/>
            <a:ext cx="2664296" cy="1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1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Paquete </a:t>
            </a:r>
            <a:r>
              <a:rPr lang="es-ES_tradnl" dirty="0" err="1"/>
              <a:t>tidyverse</a:t>
            </a:r>
            <a:r>
              <a:rPr lang="es-ES_tradnl" dirty="0"/>
              <a:t> 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4572000" y="2257588"/>
            <a:ext cx="4571999" cy="3020344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✔</a:t>
            </a:r>
            <a:r>
              <a:rPr lang="es-ES" dirty="0"/>
              <a:t> 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ggplot2: </a:t>
            </a:r>
            <a:r>
              <a:rPr lang="de-DE" sz="2100" dirty="0" err="1">
                <a:solidFill>
                  <a:schemeClr val="tx1"/>
                </a:solidFill>
                <a:latin typeface="Consolas"/>
                <a:cs typeface="Consolas"/>
              </a:rPr>
              <a:t>graficos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</a:p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✔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purrr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: </a:t>
            </a:r>
            <a:r>
              <a:rPr lang="de-DE" dirty="0" err="1">
                <a:solidFill>
                  <a:schemeClr val="tx1"/>
                </a:solidFill>
                <a:latin typeface="Consolas"/>
                <a:cs typeface="Consolas"/>
              </a:rPr>
              <a:t>Programacion</a:t>
            </a:r>
            <a:r>
              <a:rPr lang="de-DE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/>
                <a:cs typeface="Consolas"/>
              </a:rPr>
              <a:t>funcional</a:t>
            </a:r>
            <a:r>
              <a:rPr lang="de-DE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</a:p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✔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tibble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:</a:t>
            </a:r>
            <a:r>
              <a:rPr lang="de-DE" dirty="0" err="1">
                <a:solidFill>
                  <a:schemeClr val="tx1"/>
                </a:solidFill>
                <a:latin typeface="Consolas"/>
                <a:cs typeface="Consolas"/>
              </a:rPr>
              <a:t>iterador</a:t>
            </a:r>
            <a:r>
              <a:rPr lang="de-DE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/>
                <a:cs typeface="Consolas"/>
              </a:rPr>
              <a:t>sobre</a:t>
            </a:r>
            <a:r>
              <a:rPr lang="de-DE" dirty="0">
                <a:solidFill>
                  <a:schemeClr val="tx1"/>
                </a:solidFill>
                <a:latin typeface="Consolas"/>
                <a:cs typeface="Consolas"/>
              </a:rPr>
              <a:t> DATAFRAME</a:t>
            </a:r>
          </a:p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✔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dplyr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: </a:t>
            </a:r>
            <a:r>
              <a:rPr lang="de-DE" dirty="0">
                <a:solidFill>
                  <a:schemeClr val="tx1"/>
                </a:solidFill>
                <a:latin typeface="Consolas"/>
                <a:cs typeface="Consolas"/>
              </a:rPr>
              <a:t>ORDENA, SELECCIONA, MODIFICA   </a:t>
            </a:r>
          </a:p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✔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tidyr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: </a:t>
            </a:r>
            <a:r>
              <a:rPr lang="de-DE" dirty="0">
                <a:solidFill>
                  <a:schemeClr val="tx1"/>
                </a:solidFill>
                <a:latin typeface="Consolas"/>
                <a:cs typeface="Consolas"/>
              </a:rPr>
              <a:t>REARREGLAR DATOS   </a:t>
            </a:r>
          </a:p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✔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stringr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: </a:t>
            </a:r>
            <a:r>
              <a:rPr lang="de-DE" dirty="0">
                <a:solidFill>
                  <a:schemeClr val="tx1"/>
                </a:solidFill>
                <a:latin typeface="Consolas"/>
                <a:cs typeface="Consolas"/>
              </a:rPr>
              <a:t>CADENAS DE CARACTERES</a:t>
            </a:r>
          </a:p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✔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readr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: </a:t>
            </a:r>
            <a:r>
              <a:rPr lang="de-DE" dirty="0">
                <a:solidFill>
                  <a:schemeClr val="tx1"/>
                </a:solidFill>
                <a:latin typeface="Consolas"/>
                <a:cs typeface="Consolas"/>
              </a:rPr>
              <a:t>IMPORTAR DATOS DE ARCHIVOS</a:t>
            </a:r>
          </a:p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✔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forcats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: </a:t>
            </a:r>
            <a:r>
              <a:rPr lang="de-DE" dirty="0">
                <a:solidFill>
                  <a:schemeClr val="tx1"/>
                </a:solidFill>
                <a:latin typeface="Consolas"/>
                <a:cs typeface="Consolas"/>
              </a:rPr>
              <a:t>VARIABLES CATEGORICAS</a:t>
            </a:r>
          </a:p>
          <a:p>
            <a:pPr>
              <a:defRPr/>
            </a:pPr>
            <a:r>
              <a:rPr lang="es-ES" dirty="0"/>
              <a:t> 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4F96-84AC-4C49-8630-6416A5F8BE19}" type="slidenum">
              <a:rPr lang="es-MX" smtClean="0"/>
              <a:pPr>
                <a:defRPr/>
              </a:pPr>
              <a:t>4</a:t>
            </a:fld>
            <a:endParaRPr lang="es-MX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Otras herramientas de </a:t>
            </a:r>
            <a:r>
              <a:rPr lang="es-ES" dirty="0" err="1"/>
              <a:t>magrittr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500" y="2217975"/>
            <a:ext cx="9001000" cy="4525963"/>
          </a:xfrm>
        </p:spPr>
        <p:txBody>
          <a:bodyPr/>
          <a:lstStyle/>
          <a:p>
            <a:r>
              <a:rPr lang="es-ES" dirty="0"/>
              <a:t>Cuando trabajas con tuberías mas complejas, algunas veces el llamado a una función por sus efectos secundarios, como imprimir un objeto, o graficarlo o escribirlo a un archivo  y ese tipo de acciones puede no regresar nada y terminar el pipe.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40</a:t>
            </a:fld>
            <a:endParaRPr lang="es-MX"/>
          </a:p>
        </p:txBody>
      </p:sp>
      <p:pic>
        <p:nvPicPr>
          <p:cNvPr id="4" name="Imagen 3" descr="Tpip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3584156"/>
            <a:ext cx="2476500" cy="32893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050" y="3573016"/>
            <a:ext cx="65081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ES" sz="2800" dirty="0"/>
              <a:t>Para darle la vuelta a este problema, puedes usar el “</a:t>
            </a:r>
            <a:r>
              <a:rPr lang="es-ES" sz="2800" dirty="0" err="1"/>
              <a:t>tee</a:t>
            </a:r>
            <a:r>
              <a:rPr lang="es-ES" sz="2800" dirty="0"/>
              <a:t>  pie”  %T%  porque literalmente funciona con esa forma de tubería</a:t>
            </a:r>
          </a:p>
        </p:txBody>
      </p:sp>
    </p:spTree>
    <p:extLst>
      <p:ext uri="{BB962C8B-B14F-4D97-AF65-F5344CB8AC3E}">
        <p14:creationId xmlns:p14="http://schemas.microsoft.com/office/powerpoint/2010/main" val="41591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Tee</a:t>
            </a:r>
            <a:r>
              <a:rPr lang="es-ES" dirty="0"/>
              <a:t> pie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41</a:t>
            </a:fld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359532" y="2275384"/>
            <a:ext cx="8424936" cy="37444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mr-IN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rnorm(100) %&gt;%</a:t>
            </a:r>
          </a:p>
          <a:p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   matrix(ncol = 2) %&gt;%</a:t>
            </a:r>
          </a:p>
          <a:p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   plot() %&gt;%</a:t>
            </a:r>
          </a:p>
          <a:p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   str()</a:t>
            </a:r>
          </a:p>
          <a:p>
            <a:r>
              <a:rPr lang="es-ES_tradnl" sz="2000" dirty="0">
                <a:solidFill>
                  <a:schemeClr val="tx1"/>
                </a:solidFill>
                <a:latin typeface="Consolas"/>
                <a:cs typeface="Consolas"/>
              </a:rPr>
              <a:t>#</a:t>
            </a:r>
            <a:r>
              <a:rPr lang="mr-IN" sz="2000" dirty="0">
                <a:solidFill>
                  <a:schemeClr val="tx1"/>
                </a:solidFill>
                <a:latin typeface="Consolas"/>
                <a:cs typeface="Consolas"/>
              </a:rPr>
              <a:t> NULL</a:t>
            </a:r>
          </a:p>
          <a:p>
            <a:endParaRPr lang="es-ES_tradnl" sz="2000" dirty="0">
              <a:solidFill>
                <a:schemeClr val="tx1"/>
              </a:solidFill>
              <a:latin typeface="Consolas"/>
              <a:cs typeface="Consolas"/>
            </a:endParaRPr>
          </a:p>
          <a:p>
            <a:endParaRPr lang="es-ES_tradnl" sz="2000" dirty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mr-IN" sz="2000" dirty="0">
                <a:solidFill>
                  <a:srgbClr val="17375E"/>
                </a:solidFill>
                <a:latin typeface="Consolas"/>
                <a:cs typeface="Consolas"/>
              </a:rPr>
              <a:t>rnorm(100) %&gt;%</a:t>
            </a:r>
          </a:p>
          <a:p>
            <a:r>
              <a:rPr lang="mr-IN" sz="2000" dirty="0">
                <a:solidFill>
                  <a:srgbClr val="17375E"/>
                </a:solidFill>
                <a:latin typeface="Consolas"/>
                <a:cs typeface="Consolas"/>
              </a:rPr>
              <a:t>   matrix(ncol = 2)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%</a:t>
            </a:r>
            <a:r>
              <a:rPr lang="mr-IN" sz="2000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&gt;%</a:t>
            </a:r>
          </a:p>
          <a:p>
            <a:r>
              <a:rPr lang="mr-IN" sz="2000" dirty="0">
                <a:solidFill>
                  <a:srgbClr val="17375E"/>
                </a:solidFill>
                <a:latin typeface="Consolas"/>
                <a:cs typeface="Consolas"/>
              </a:rPr>
              <a:t>   plot() %&gt;%</a:t>
            </a:r>
          </a:p>
          <a:p>
            <a:r>
              <a:rPr lang="mr-IN" sz="2000" dirty="0">
                <a:solidFill>
                  <a:srgbClr val="17375E"/>
                </a:solidFill>
                <a:latin typeface="Consolas"/>
                <a:cs typeface="Consolas"/>
              </a:rPr>
              <a:t>   str()</a:t>
            </a:r>
          </a:p>
          <a:p>
            <a:r>
              <a:rPr lang="es-ES_tradnl" sz="2000" dirty="0">
                <a:solidFill>
                  <a:schemeClr val="tx1"/>
                </a:solidFill>
                <a:latin typeface="Consolas"/>
                <a:cs typeface="Consolas"/>
              </a:rPr>
              <a:t>#</a:t>
            </a:r>
            <a:r>
              <a:rPr lang="mr-IN" sz="2000" dirty="0">
                <a:solidFill>
                  <a:schemeClr val="tx1"/>
                </a:solidFill>
                <a:latin typeface="Consolas"/>
                <a:cs typeface="Consolas"/>
              </a:rPr>
              <a:t> num [1:50, 1:2] -0.877 -0.673 -1.642 -2.037 0.665 ...</a:t>
            </a:r>
            <a:endParaRPr lang="es-ES" sz="2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83410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%$%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8073" y="2332037"/>
            <a:ext cx="8229600" cy="4525963"/>
          </a:xfrm>
        </p:spPr>
        <p:txBody>
          <a:bodyPr/>
          <a:lstStyle/>
          <a:p>
            <a:r>
              <a:rPr lang="es-ES" dirty="0"/>
              <a:t>Si estas trabajando con funciones que no están basados en un data </a:t>
            </a:r>
            <a:r>
              <a:rPr lang="es-ES" dirty="0" err="1"/>
              <a:t>frame</a:t>
            </a:r>
            <a:r>
              <a:rPr lang="es-ES" dirty="0"/>
              <a:t> sino en vectores , por ejemplo, puedes encontrar %$% útil: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Para asignar a la misma variable de entrada: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42</a:t>
            </a:fld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467544" y="2996952"/>
            <a:ext cx="8424936" cy="1080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mr-IN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 mtcars %$%</a:t>
            </a:r>
          </a:p>
          <a:p>
            <a:r>
              <a:rPr lang="mr-IN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     cor(disp, mpg)</a:t>
            </a:r>
          </a:p>
          <a:p>
            <a:r>
              <a:rPr lang="es-ES_tradnl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# </a:t>
            </a:r>
            <a:r>
              <a:rPr lang="mr-IN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[1] -0.8475514</a:t>
            </a:r>
            <a:endParaRPr lang="es-ES_tradnl" sz="2000" dirty="0">
              <a:solidFill>
                <a:schemeClr val="tx1"/>
              </a:solidFill>
              <a:latin typeface="Consolas"/>
              <a:cs typeface="Consolas"/>
            </a:endParaRPr>
          </a:p>
          <a:p>
            <a:endParaRPr lang="es-ES_tradnl" sz="2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67544" y="4653136"/>
            <a:ext cx="8424936" cy="1800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mtcars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 &lt;-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mtcars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 %&gt;% 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    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transform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cyl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 =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cyl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 * 2)</a:t>
            </a:r>
          </a:p>
          <a:p>
            <a:endParaRPr lang="es-ES" dirty="0">
              <a:solidFill>
                <a:schemeClr val="tx2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## o simplemente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mtcars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 %&lt;&gt;%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transform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cyl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 =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cyl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 * 2)</a:t>
            </a:r>
            <a:endParaRPr lang="es-ES_tradnl" sz="2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95629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FFFB2-C5A9-63BA-84D1-E3DD438A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PRINCIPIOS FAIR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C8B5C5-8176-5CA8-70FC-F4C20A8D1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0" i="0" u="none" strike="noStrike" dirty="0">
                <a:solidFill>
                  <a:srgbClr val="000000"/>
                </a:solidFill>
                <a:effectLst/>
                <a:latin typeface="Droid Serif"/>
              </a:rPr>
              <a:t>Findable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0" i="0" u="none" strike="noStrike" dirty="0">
                <a:solidFill>
                  <a:srgbClr val="000000"/>
                </a:solidFill>
                <a:effectLst/>
                <a:latin typeface="Droid Serif"/>
              </a:rPr>
              <a:t>Accessible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0" i="0" u="none" strike="noStrike" dirty="0">
                <a:solidFill>
                  <a:srgbClr val="000000"/>
                </a:solidFill>
                <a:effectLst/>
                <a:latin typeface="Droid Serif"/>
              </a:rPr>
              <a:t>Interoperable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0" i="0" u="none" strike="noStrike" dirty="0">
                <a:solidFill>
                  <a:srgbClr val="000000"/>
                </a:solidFill>
                <a:effectLst/>
                <a:latin typeface="Droid Serif"/>
              </a:rPr>
              <a:t> Reusable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72F096-CE74-8128-C713-CCDA5F0F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4F96-84AC-4C49-8630-6416A5F8BE19}" type="slidenum">
              <a:rPr lang="es-MX" smtClean="0"/>
              <a:pPr>
                <a:defRPr/>
              </a:pPr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7466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8E4BD5-79AF-5EBC-9FCE-B78FCA2A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260" y="1113062"/>
            <a:ext cx="1376041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FAIR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BCF5C6-7FB9-B50D-B631-9DA01B2A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7031" y="295729"/>
            <a:ext cx="62864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0B7C2EBC-E446-B043-8AED-1F89BDF6F8A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  <a:defRPr/>
              </a:pPr>
              <a:t>44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177611E-BB7A-8101-74A8-B8FC1EB1D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4" y="764704"/>
            <a:ext cx="6802517" cy="510188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8430F11-26A4-6F2A-8E54-73B7A2B17FB3}"/>
              </a:ext>
            </a:extLst>
          </p:cNvPr>
          <p:cNvSpPr txBox="1"/>
          <p:nvPr/>
        </p:nvSpPr>
        <p:spPr>
          <a:xfrm>
            <a:off x="971600" y="5992964"/>
            <a:ext cx="429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Mas info en: https://fair-software.nl.nl</a:t>
            </a:r>
          </a:p>
        </p:txBody>
      </p:sp>
    </p:spTree>
    <p:extLst>
      <p:ext uri="{BB962C8B-B14F-4D97-AF65-F5344CB8AC3E}">
        <p14:creationId xmlns:p14="http://schemas.microsoft.com/office/powerpoint/2010/main" val="448818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Paquete </a:t>
            </a:r>
            <a:r>
              <a:rPr lang="es-ES_tradnl" dirty="0" err="1"/>
              <a:t>dplyr</a:t>
            </a:r>
            <a:r>
              <a:rPr lang="es-ES_tradnl" dirty="0"/>
              <a:t> 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Introducción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4F96-84AC-4C49-8630-6416A5F8BE19}" type="slidenum">
              <a:rPr lang="es-MX" smtClean="0"/>
              <a:pPr>
                <a:defRPr/>
              </a:pPr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933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rial" charset="0"/>
              </a:rPr>
              <a:t>Prerequisitos</a:t>
            </a:r>
            <a:endParaRPr lang="es-ES" dirty="0">
              <a:latin typeface="Arial" charset="0"/>
            </a:endParaRPr>
          </a:p>
        </p:txBody>
      </p:sp>
      <p:sp>
        <p:nvSpPr>
          <p:cNvPr id="47106" name="Marcador de contenido 4"/>
          <p:cNvSpPr>
            <a:spLocks noGrp="1"/>
          </p:cNvSpPr>
          <p:nvPr>
            <p:ph idx="1"/>
          </p:nvPr>
        </p:nvSpPr>
        <p:spPr>
          <a:xfrm>
            <a:off x="865970" y="2492896"/>
            <a:ext cx="6345260" cy="3530600"/>
          </a:xfrm>
        </p:spPr>
        <p:txBody>
          <a:bodyPr/>
          <a:lstStyle/>
          <a:p>
            <a:r>
              <a:rPr lang="es-ES" dirty="0">
                <a:latin typeface="Arial" charset="0"/>
                <a:ea typeface="ＭＳ Ｐゴシック" charset="0"/>
                <a:cs typeface="Arial" charset="0"/>
              </a:rPr>
              <a:t>Debemos tener instalado y cargado el paquete </a:t>
            </a:r>
            <a:r>
              <a:rPr lang="es-ES" dirty="0" err="1">
                <a:latin typeface="Arial" charset="0"/>
                <a:ea typeface="ＭＳ Ｐゴシック" charset="0"/>
                <a:cs typeface="Arial" charset="0"/>
              </a:rPr>
              <a:t>tidyverse</a:t>
            </a:r>
            <a:endParaRPr lang="es-E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6</a:t>
            </a:fld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179388" y="2996952"/>
            <a:ext cx="8964612" cy="38164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s-ES" b="1" dirty="0" err="1">
                <a:latin typeface="Consolas"/>
                <a:cs typeface="Consolas"/>
              </a:rPr>
              <a:t>install.packages</a:t>
            </a:r>
            <a:r>
              <a:rPr lang="es-ES" b="1" dirty="0">
                <a:latin typeface="Consolas"/>
                <a:cs typeface="Consolas"/>
              </a:rPr>
              <a:t>('</a:t>
            </a:r>
            <a:r>
              <a:rPr lang="es-ES" b="1" dirty="0" err="1">
                <a:latin typeface="Consolas"/>
                <a:cs typeface="Consolas"/>
              </a:rPr>
              <a:t>tidyverse</a:t>
            </a:r>
            <a:r>
              <a:rPr lang="es-ES" b="1" dirty="0">
                <a:latin typeface="Consolas"/>
                <a:cs typeface="Consolas"/>
              </a:rPr>
              <a:t>’)</a:t>
            </a:r>
          </a:p>
          <a:p>
            <a:pPr>
              <a:defRPr/>
            </a:pPr>
            <a:r>
              <a:rPr lang="es-ES" b="1" dirty="0" err="1">
                <a:latin typeface="Consolas"/>
                <a:cs typeface="Consolas"/>
              </a:rPr>
              <a:t>library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tidyverse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──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Attaching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packages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───────────────────────────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tidyverse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1.2.1 ──</a:t>
            </a:r>
          </a:p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✔ ggplot2 3.0.0     ✔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purrr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  0.2.5</a:t>
            </a:r>
          </a:p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✔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tibble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 1.4.2     ✔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dplyr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  0.7.6</a:t>
            </a:r>
          </a:p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✔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tidyr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  0.8.1     ✔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stringr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1.3.1</a:t>
            </a:r>
          </a:p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✔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readr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  1.1.1     ✔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forcats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0.3.0</a:t>
            </a:r>
          </a:p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──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Conflicts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────────────────────────────────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tidyverse_conflicts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() ──</a:t>
            </a:r>
          </a:p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✖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dplyr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::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()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masks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stats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::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()</a:t>
            </a:r>
          </a:p>
          <a:p>
            <a:pPr>
              <a:defRPr/>
            </a:pP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✖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dplyr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::lag()   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masks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onsolas"/>
              </a:rPr>
              <a:t>stats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::lag()</a:t>
            </a:r>
            <a:endParaRPr lang="es-ES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rial" charset="0"/>
              </a:rPr>
              <a:t>dplyr</a:t>
            </a:r>
            <a:endParaRPr lang="es-ES" dirty="0">
              <a:latin typeface="Arial" charset="0"/>
            </a:endParaRPr>
          </a:p>
        </p:txBody>
      </p:sp>
      <p:sp>
        <p:nvSpPr>
          <p:cNvPr id="47106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>
                <a:latin typeface="Arial" charset="0"/>
                <a:ea typeface="ＭＳ Ｐゴシック" charset="0"/>
                <a:cs typeface="Arial" charset="0"/>
              </a:rPr>
              <a:t>dplyr</a:t>
            </a:r>
            <a:r>
              <a:rPr lang="es-ES" dirty="0">
                <a:latin typeface="Arial" charset="0"/>
                <a:ea typeface="ＭＳ Ｐゴシック" charset="0"/>
                <a:cs typeface="Arial" charset="0"/>
              </a:rPr>
              <a:t>  es un poderoso paquete de R  para transformar y </a:t>
            </a:r>
            <a:r>
              <a:rPr lang="es-ES" dirty="0" err="1">
                <a:latin typeface="Arial" charset="0"/>
                <a:ea typeface="ＭＳ Ｐゴシック" charset="0"/>
                <a:cs typeface="Arial" charset="0"/>
              </a:rPr>
              <a:t>sumarizar</a:t>
            </a:r>
            <a:r>
              <a:rPr lang="es-ES" dirty="0">
                <a:latin typeface="Arial" charset="0"/>
                <a:ea typeface="ＭＳ Ｐゴシック" charset="0"/>
                <a:cs typeface="Arial" charset="0"/>
              </a:rPr>
              <a:t> datos tabulares en R</a:t>
            </a:r>
          </a:p>
          <a:p>
            <a:r>
              <a:rPr lang="es-ES" dirty="0">
                <a:latin typeface="Arial" charset="0"/>
                <a:ea typeface="ＭＳ Ｐゴシック" charset="0"/>
                <a:cs typeface="Arial" charset="0"/>
              </a:rPr>
              <a:t>Tiene un conjunto de funciones (o verbos) que realizan las operaciones mas comunes en el análisis de  datos como son :</a:t>
            </a:r>
          </a:p>
          <a:p>
            <a:pPr lvl="1"/>
            <a:r>
              <a:rPr lang="es-ES" dirty="0">
                <a:latin typeface="Arial" charset="0"/>
                <a:ea typeface="ＭＳ Ｐゴシック" charset="0"/>
                <a:cs typeface="Arial" charset="0"/>
              </a:rPr>
              <a:t>Filtrar por renglones</a:t>
            </a:r>
          </a:p>
          <a:p>
            <a:pPr lvl="1"/>
            <a:r>
              <a:rPr lang="es-ES" dirty="0">
                <a:latin typeface="Arial" charset="0"/>
                <a:ea typeface="ＭＳ Ｐゴシック" charset="0"/>
                <a:cs typeface="Arial" charset="0"/>
              </a:rPr>
              <a:t>Seleccionar columnas especificas</a:t>
            </a:r>
          </a:p>
          <a:p>
            <a:pPr lvl="1"/>
            <a:r>
              <a:rPr lang="es-ES" dirty="0">
                <a:latin typeface="Arial" charset="0"/>
                <a:ea typeface="ＭＳ Ｐゴシック" charset="0"/>
                <a:cs typeface="Arial" charset="0"/>
              </a:rPr>
              <a:t>Reordenar renglones</a:t>
            </a:r>
          </a:p>
          <a:p>
            <a:pPr lvl="1"/>
            <a:r>
              <a:rPr lang="es-ES" dirty="0">
                <a:latin typeface="Arial" charset="0"/>
                <a:ea typeface="ＭＳ Ｐゴシック" charset="0"/>
                <a:cs typeface="Arial" charset="0"/>
              </a:rPr>
              <a:t>Adicionar nuevas columnas</a:t>
            </a:r>
          </a:p>
          <a:p>
            <a:pPr lvl="1"/>
            <a:r>
              <a:rPr lang="es-ES" dirty="0" err="1">
                <a:latin typeface="Arial" charset="0"/>
                <a:ea typeface="ＭＳ Ｐゴシック" charset="0"/>
                <a:cs typeface="Arial" charset="0"/>
              </a:rPr>
              <a:t>Sumarizar</a:t>
            </a:r>
            <a:r>
              <a:rPr lang="es-ES" dirty="0">
                <a:latin typeface="Arial" charset="0"/>
                <a:ea typeface="ＭＳ Ｐゴシック" charset="0"/>
                <a:cs typeface="Arial" charset="0"/>
              </a:rPr>
              <a:t> datos</a:t>
            </a:r>
          </a:p>
          <a:p>
            <a:pPr lvl="1"/>
            <a:endParaRPr lang="es-E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93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columnas en </a:t>
            </a:r>
            <a:r>
              <a:rPr lang="es-ES" dirty="0" err="1"/>
              <a:t>tibble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" y="2380043"/>
            <a:ext cx="8686800" cy="4525963"/>
          </a:xfrm>
        </p:spPr>
        <p:txBody>
          <a:bodyPr/>
          <a:lstStyle/>
          <a:p>
            <a:r>
              <a:rPr lang="es-ES" b="1" dirty="0" err="1"/>
              <a:t>int</a:t>
            </a:r>
            <a:r>
              <a:rPr lang="es-ES" dirty="0"/>
              <a:t>  </a:t>
            </a:r>
            <a:r>
              <a:rPr lang="es-ES" dirty="0" err="1"/>
              <a:t>interos</a:t>
            </a:r>
            <a:r>
              <a:rPr lang="es-ES" dirty="0"/>
              <a:t>.</a:t>
            </a:r>
          </a:p>
          <a:p>
            <a:r>
              <a:rPr lang="es-ES" b="1" dirty="0" err="1"/>
              <a:t>dbl</a:t>
            </a:r>
            <a:r>
              <a:rPr lang="es-ES" dirty="0"/>
              <a:t> para </a:t>
            </a:r>
            <a:r>
              <a:rPr lang="es-ES" dirty="0" err="1"/>
              <a:t>doubles</a:t>
            </a:r>
            <a:r>
              <a:rPr lang="es-ES" dirty="0"/>
              <a:t>, o </a:t>
            </a:r>
            <a:r>
              <a:rPr lang="es-ES" dirty="0" err="1"/>
              <a:t>numeros</a:t>
            </a:r>
            <a:r>
              <a:rPr lang="es-ES" dirty="0"/>
              <a:t> real.</a:t>
            </a:r>
          </a:p>
          <a:p>
            <a:r>
              <a:rPr lang="es-ES" b="1" dirty="0" err="1"/>
              <a:t>chr</a:t>
            </a:r>
            <a:r>
              <a:rPr lang="es-ES" dirty="0"/>
              <a:t> para  vectores de caracteres </a:t>
            </a:r>
            <a:r>
              <a:rPr lang="es-ES" dirty="0" err="1"/>
              <a:t>vectors</a:t>
            </a:r>
            <a:r>
              <a:rPr lang="es-ES" dirty="0"/>
              <a:t>, o  </a:t>
            </a:r>
            <a:r>
              <a:rPr lang="es-ES" dirty="0" err="1"/>
              <a:t>strings</a:t>
            </a:r>
            <a:r>
              <a:rPr lang="es-ES" dirty="0"/>
              <a:t>.</a:t>
            </a:r>
          </a:p>
          <a:p>
            <a:r>
              <a:rPr lang="es-ES" b="1" dirty="0"/>
              <a:t>date</a:t>
            </a:r>
            <a:r>
              <a:rPr lang="es-ES" dirty="0"/>
              <a:t> para fechas.</a:t>
            </a:r>
          </a:p>
          <a:p>
            <a:r>
              <a:rPr lang="es-ES" b="1" dirty="0" err="1"/>
              <a:t>dttm</a:t>
            </a:r>
            <a:r>
              <a:rPr lang="es-ES" dirty="0"/>
              <a:t> para date-times (una fecha + un tiempo).</a:t>
            </a:r>
          </a:p>
          <a:p>
            <a:r>
              <a:rPr lang="es-ES" b="1" dirty="0" err="1"/>
              <a:t>lgl</a:t>
            </a:r>
            <a:r>
              <a:rPr lang="es-ES" dirty="0"/>
              <a:t> para </a:t>
            </a:r>
            <a:r>
              <a:rPr lang="es-ES" dirty="0" err="1"/>
              <a:t>varlores</a:t>
            </a:r>
            <a:r>
              <a:rPr lang="es-ES" dirty="0"/>
              <a:t> </a:t>
            </a:r>
            <a:r>
              <a:rPr lang="es-ES" dirty="0" err="1"/>
              <a:t>logicos</a:t>
            </a:r>
            <a:r>
              <a:rPr lang="es-ES" dirty="0"/>
              <a:t>, vectores de TRUE/FALSE.</a:t>
            </a:r>
          </a:p>
          <a:p>
            <a:r>
              <a:rPr lang="es-ES" b="1" dirty="0" err="1"/>
              <a:t>fctr</a:t>
            </a:r>
            <a:r>
              <a:rPr lang="es-ES" dirty="0"/>
              <a:t> Para </a:t>
            </a:r>
            <a:r>
              <a:rPr lang="es-ES" i="1" dirty="0" err="1"/>
              <a:t>factors</a:t>
            </a:r>
            <a:r>
              <a:rPr lang="es-ES" dirty="0"/>
              <a:t>, (R representa variables  categóricas </a:t>
            </a:r>
            <a:r>
              <a:rPr lang="mr-IN" dirty="0"/>
              <a:t>–</a:t>
            </a:r>
            <a:r>
              <a:rPr lang="es-ES" dirty="0"/>
              <a:t>con un numero fijo de </a:t>
            </a:r>
            <a:r>
              <a:rPr lang="es-ES" dirty="0" err="1"/>
              <a:t>valres</a:t>
            </a:r>
            <a:r>
              <a:rPr lang="es-ES" dirty="0"/>
              <a:t> posibles-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197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Data: </a:t>
            </a:r>
            <a:r>
              <a:rPr lang="es-ES" dirty="0" err="1"/>
              <a:t>mammals</a:t>
            </a:r>
            <a:r>
              <a:rPr lang="es-ES" dirty="0"/>
              <a:t> </a:t>
            </a:r>
            <a:r>
              <a:rPr lang="es-ES" dirty="0" err="1"/>
              <a:t>sleep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2332037"/>
            <a:ext cx="9324528" cy="4525963"/>
          </a:xfrm>
        </p:spPr>
        <p:txBody>
          <a:bodyPr/>
          <a:lstStyle/>
          <a:p>
            <a:r>
              <a:rPr lang="es-ES" dirty="0"/>
              <a:t>Contienen los tiempos de sueño y peso de un conjunto de 83 mamíferos, descritos con las siguientes 11 columnas</a:t>
            </a:r>
          </a:p>
          <a:p>
            <a:pPr lvl="2"/>
            <a:r>
              <a:rPr lang="es-ES" dirty="0" err="1"/>
              <a:t>name</a:t>
            </a:r>
            <a:r>
              <a:rPr lang="es-ES" dirty="0"/>
              <a:t>    </a:t>
            </a:r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  <a:p>
            <a:pPr lvl="2"/>
            <a:r>
              <a:rPr lang="es-ES" dirty="0" err="1"/>
              <a:t>genus</a:t>
            </a:r>
            <a:r>
              <a:rPr lang="es-ES" dirty="0"/>
              <a:t>    </a:t>
            </a:r>
            <a:r>
              <a:rPr lang="es-ES" dirty="0" err="1"/>
              <a:t>taxonomic</a:t>
            </a:r>
            <a:r>
              <a:rPr lang="es-ES" dirty="0"/>
              <a:t> </a:t>
            </a:r>
            <a:r>
              <a:rPr lang="es-ES" dirty="0" err="1"/>
              <a:t>rank</a:t>
            </a:r>
            <a:endParaRPr lang="es-ES" dirty="0"/>
          </a:p>
          <a:p>
            <a:pPr lvl="2"/>
            <a:r>
              <a:rPr lang="es-ES" dirty="0" err="1"/>
              <a:t>vore</a:t>
            </a:r>
            <a:r>
              <a:rPr lang="es-ES" dirty="0"/>
              <a:t>    </a:t>
            </a:r>
            <a:r>
              <a:rPr lang="es-ES" dirty="0" err="1"/>
              <a:t>carnivore</a:t>
            </a:r>
            <a:r>
              <a:rPr lang="es-ES" dirty="0"/>
              <a:t>, </a:t>
            </a:r>
            <a:r>
              <a:rPr lang="es-ES" dirty="0" err="1"/>
              <a:t>omnivore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herbivore</a:t>
            </a:r>
            <a:r>
              <a:rPr lang="es-ES" dirty="0"/>
              <a:t>?</a:t>
            </a:r>
          </a:p>
          <a:p>
            <a:pPr lvl="2"/>
            <a:r>
              <a:rPr lang="es-ES" dirty="0" err="1"/>
              <a:t>order</a:t>
            </a:r>
            <a:r>
              <a:rPr lang="es-ES" dirty="0"/>
              <a:t>    </a:t>
            </a:r>
            <a:r>
              <a:rPr lang="es-ES" dirty="0" err="1"/>
              <a:t>taxonomic</a:t>
            </a:r>
            <a:r>
              <a:rPr lang="es-ES" dirty="0"/>
              <a:t> </a:t>
            </a:r>
            <a:r>
              <a:rPr lang="es-ES" dirty="0" err="1"/>
              <a:t>rank</a:t>
            </a:r>
            <a:endParaRPr lang="es-ES" dirty="0"/>
          </a:p>
          <a:p>
            <a:pPr lvl="2"/>
            <a:r>
              <a:rPr lang="es-ES" dirty="0" err="1"/>
              <a:t>conservation</a:t>
            </a:r>
            <a:r>
              <a:rPr lang="es-ES" dirty="0"/>
              <a:t>   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conservation</a:t>
            </a:r>
            <a:r>
              <a:rPr lang="es-ES" dirty="0"/>
              <a:t> status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mammal</a:t>
            </a:r>
            <a:endParaRPr lang="es-ES" dirty="0"/>
          </a:p>
          <a:p>
            <a:pPr lvl="2"/>
            <a:r>
              <a:rPr lang="es-ES" dirty="0" err="1"/>
              <a:t>sleep_total</a:t>
            </a:r>
            <a:r>
              <a:rPr lang="es-ES" dirty="0"/>
              <a:t>    total </a:t>
            </a:r>
            <a:r>
              <a:rPr lang="es-ES" dirty="0" err="1"/>
              <a:t>amount</a:t>
            </a:r>
            <a:r>
              <a:rPr lang="es-ES" dirty="0"/>
              <a:t> of </a:t>
            </a:r>
            <a:r>
              <a:rPr lang="es-ES" dirty="0" err="1"/>
              <a:t>sleep</a:t>
            </a:r>
            <a:r>
              <a:rPr lang="es-ES" dirty="0"/>
              <a:t>, in </a:t>
            </a:r>
            <a:r>
              <a:rPr lang="es-ES" dirty="0" err="1"/>
              <a:t>hours</a:t>
            </a:r>
            <a:endParaRPr lang="es-ES" dirty="0"/>
          </a:p>
          <a:p>
            <a:pPr lvl="2"/>
            <a:r>
              <a:rPr lang="es-ES" dirty="0" err="1"/>
              <a:t>sleep_rem</a:t>
            </a:r>
            <a:r>
              <a:rPr lang="es-ES" dirty="0"/>
              <a:t>    rem </a:t>
            </a:r>
            <a:r>
              <a:rPr lang="es-ES" dirty="0" err="1"/>
              <a:t>sleep</a:t>
            </a:r>
            <a:r>
              <a:rPr lang="es-ES" dirty="0"/>
              <a:t>, in </a:t>
            </a:r>
            <a:r>
              <a:rPr lang="es-ES" dirty="0" err="1"/>
              <a:t>hours</a:t>
            </a:r>
            <a:r>
              <a:rPr lang="es-ES" dirty="0"/>
              <a:t> (rem=</a:t>
            </a:r>
            <a:r>
              <a:rPr lang="es-ES" dirty="0" err="1"/>
              <a:t>rapid</a:t>
            </a:r>
            <a:r>
              <a:rPr lang="es-ES" dirty="0"/>
              <a:t> </a:t>
            </a:r>
            <a:r>
              <a:rPr lang="es-ES" dirty="0" err="1"/>
              <a:t>eye</a:t>
            </a:r>
            <a:r>
              <a:rPr lang="es-ES" dirty="0"/>
              <a:t> </a:t>
            </a:r>
            <a:r>
              <a:rPr lang="es-ES" dirty="0" err="1"/>
              <a:t>movement</a:t>
            </a:r>
            <a:r>
              <a:rPr lang="es-ES" dirty="0"/>
              <a:t>)</a:t>
            </a:r>
          </a:p>
          <a:p>
            <a:pPr lvl="2"/>
            <a:r>
              <a:rPr lang="es-ES" dirty="0" err="1"/>
              <a:t>sleep_cycle</a:t>
            </a:r>
            <a:r>
              <a:rPr lang="es-ES" dirty="0"/>
              <a:t>    </a:t>
            </a:r>
            <a:r>
              <a:rPr lang="es-ES" dirty="0" err="1"/>
              <a:t>length</a:t>
            </a:r>
            <a:r>
              <a:rPr lang="es-ES" dirty="0"/>
              <a:t> of </a:t>
            </a:r>
            <a:r>
              <a:rPr lang="es-ES" dirty="0" err="1"/>
              <a:t>sleep</a:t>
            </a:r>
            <a:r>
              <a:rPr lang="es-ES" dirty="0"/>
              <a:t> </a:t>
            </a:r>
            <a:r>
              <a:rPr lang="es-ES" dirty="0" err="1"/>
              <a:t>cycle</a:t>
            </a:r>
            <a:r>
              <a:rPr lang="es-ES" dirty="0"/>
              <a:t>, in </a:t>
            </a:r>
            <a:r>
              <a:rPr lang="es-ES" dirty="0" err="1"/>
              <a:t>hours</a:t>
            </a:r>
            <a:endParaRPr lang="es-ES" dirty="0"/>
          </a:p>
          <a:p>
            <a:pPr lvl="2"/>
            <a:r>
              <a:rPr lang="es-ES" dirty="0" err="1"/>
              <a:t>awake</a:t>
            </a:r>
            <a:r>
              <a:rPr lang="es-ES" dirty="0"/>
              <a:t>    </a:t>
            </a:r>
            <a:r>
              <a:rPr lang="es-ES" dirty="0" err="1"/>
              <a:t>amount</a:t>
            </a:r>
            <a:r>
              <a:rPr lang="es-ES" dirty="0"/>
              <a:t> of time </a:t>
            </a:r>
            <a:r>
              <a:rPr lang="es-ES" dirty="0" err="1"/>
              <a:t>spent</a:t>
            </a:r>
            <a:r>
              <a:rPr lang="es-ES" dirty="0"/>
              <a:t> </a:t>
            </a:r>
            <a:r>
              <a:rPr lang="es-ES" dirty="0" err="1"/>
              <a:t>awake</a:t>
            </a:r>
            <a:r>
              <a:rPr lang="es-ES" dirty="0"/>
              <a:t>, in </a:t>
            </a:r>
            <a:r>
              <a:rPr lang="es-ES" dirty="0" err="1"/>
              <a:t>hours</a:t>
            </a:r>
            <a:endParaRPr lang="es-ES" dirty="0"/>
          </a:p>
          <a:p>
            <a:pPr lvl="2"/>
            <a:r>
              <a:rPr lang="es-ES" dirty="0" err="1"/>
              <a:t>brainwt</a:t>
            </a:r>
            <a:r>
              <a:rPr lang="es-ES" dirty="0"/>
              <a:t>    </a:t>
            </a:r>
            <a:r>
              <a:rPr lang="es-ES" dirty="0" err="1"/>
              <a:t>brain</a:t>
            </a:r>
            <a:r>
              <a:rPr lang="es-ES" dirty="0"/>
              <a:t> </a:t>
            </a:r>
            <a:r>
              <a:rPr lang="es-ES" dirty="0" err="1"/>
              <a:t>weight</a:t>
            </a:r>
            <a:r>
              <a:rPr lang="es-ES" dirty="0"/>
              <a:t> in </a:t>
            </a:r>
            <a:r>
              <a:rPr lang="es-ES" dirty="0" err="1"/>
              <a:t>kilograms</a:t>
            </a:r>
            <a:endParaRPr lang="es-ES" dirty="0"/>
          </a:p>
          <a:p>
            <a:pPr lvl="2"/>
            <a:r>
              <a:rPr lang="es-ES" dirty="0" err="1"/>
              <a:t>bodywt</a:t>
            </a:r>
            <a:r>
              <a:rPr lang="es-ES" dirty="0"/>
              <a:t>    </a:t>
            </a:r>
            <a:r>
              <a:rPr lang="es-ES" dirty="0" err="1"/>
              <a:t>body</a:t>
            </a:r>
            <a:r>
              <a:rPr lang="es-ES" dirty="0"/>
              <a:t> </a:t>
            </a:r>
            <a:r>
              <a:rPr lang="es-ES" dirty="0" err="1"/>
              <a:t>weight</a:t>
            </a:r>
            <a:r>
              <a:rPr lang="es-ES" dirty="0"/>
              <a:t> in </a:t>
            </a:r>
            <a:r>
              <a:rPr lang="es-ES" dirty="0" err="1"/>
              <a:t>kilograms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C0180-14EE-9D4D-8645-C6EF9DEB8BCA}" type="slidenum">
              <a:rPr lang="es-MX" smtClean="0"/>
              <a:pPr>
                <a:defRPr/>
              </a:pPr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396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3865</Words>
  <Application>Microsoft Macintosh PowerPoint</Application>
  <PresentationFormat>Presentación en pantalla (4:3)</PresentationFormat>
  <Paragraphs>499</Paragraphs>
  <Slides>44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1" baseType="lpstr">
      <vt:lpstr>Arial</vt:lpstr>
      <vt:lpstr>Calibri</vt:lpstr>
      <vt:lpstr>Century Gothic</vt:lpstr>
      <vt:lpstr>Consolas</vt:lpstr>
      <vt:lpstr>Droid Serif</vt:lpstr>
      <vt:lpstr>Wingdings 3</vt:lpstr>
      <vt:lpstr>Sala de reuniones Ion</vt:lpstr>
      <vt:lpstr>Tidyverse </vt:lpstr>
      <vt:lpstr>Objetivos</vt:lpstr>
      <vt:lpstr>INDICE</vt:lpstr>
      <vt:lpstr>Paquete tidyverse </vt:lpstr>
      <vt:lpstr>Paquete dplyr </vt:lpstr>
      <vt:lpstr>Prerequisitos</vt:lpstr>
      <vt:lpstr>dplyr</vt:lpstr>
      <vt:lpstr>Tipos de columnas en tibble</vt:lpstr>
      <vt:lpstr>Data: mammals sleep</vt:lpstr>
      <vt:lpstr>Preparando los datos</vt:lpstr>
      <vt:lpstr>dplyr</vt:lpstr>
      <vt:lpstr>dplyr</vt:lpstr>
      <vt:lpstr>Filtrando renglones con filter()</vt:lpstr>
      <vt:lpstr>Ordenando renglones con arrange()</vt:lpstr>
      <vt:lpstr>Ordenando</vt:lpstr>
      <vt:lpstr>Seleccionando columnas con select()</vt:lpstr>
      <vt:lpstr>Select()</vt:lpstr>
      <vt:lpstr>Agregando nuevas variables con  mutate()</vt:lpstr>
      <vt:lpstr>Mutate()</vt:lpstr>
      <vt:lpstr>Mutate()</vt:lpstr>
      <vt:lpstr>Resumenes agrupados con summarise()</vt:lpstr>
      <vt:lpstr>dplyr</vt:lpstr>
      <vt:lpstr>Resumenes agrupados con group_by()</vt:lpstr>
      <vt:lpstr>USO  de PIPES</vt:lpstr>
      <vt:lpstr>Pipes</vt:lpstr>
      <vt:lpstr>Combinando múltiples operaciones con el pipe</vt:lpstr>
      <vt:lpstr>Pipe %&gt;%</vt:lpstr>
      <vt:lpstr>Combinando múltiples operaciones con el pipe</vt:lpstr>
      <vt:lpstr>Combinando múltiples operaciones con el pipe</vt:lpstr>
      <vt:lpstr>Alternativas de las tuberías</vt:lpstr>
      <vt:lpstr>Alternativas de las tuberías</vt:lpstr>
      <vt:lpstr>Alternativas de las tuberías</vt:lpstr>
      <vt:lpstr>1. Pasos intermedios</vt:lpstr>
      <vt:lpstr>1. Pasos intermedios</vt:lpstr>
      <vt:lpstr>1. Pasos intermedios</vt:lpstr>
      <vt:lpstr>2. Sobrescribir el original</vt:lpstr>
      <vt:lpstr>3. Composición de Funciones</vt:lpstr>
      <vt:lpstr>4. Uso de pipe</vt:lpstr>
      <vt:lpstr>Cuando no usar Pipes</vt:lpstr>
      <vt:lpstr>Otras herramientas de magrittr</vt:lpstr>
      <vt:lpstr>Tee pie</vt:lpstr>
      <vt:lpstr>%$%</vt:lpstr>
      <vt:lpstr>PRINCIPIOS FAIR</vt:lpstr>
      <vt:lpstr>FAIR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Tidyverse </dc:title>
  <dc:creator>Veronica Jimenez-Jacinto</dc:creator>
  <cp:lastModifiedBy>VERONICA JIMENEZ JACINTO</cp:lastModifiedBy>
  <cp:revision>12</cp:revision>
  <dcterms:created xsi:type="dcterms:W3CDTF">2021-03-24T04:43:02Z</dcterms:created>
  <dcterms:modified xsi:type="dcterms:W3CDTF">2023-10-10T02:25:33Z</dcterms:modified>
</cp:coreProperties>
</file>