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9AC"/>
    <a:srgbClr val="883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620" autoAdjust="0"/>
    <p:restoredTop sz="96327" autoAdjust="0"/>
  </p:normalViewPr>
  <p:slideViewPr>
    <p:cSldViewPr snapToGrid="0" snapToObjects="1">
      <p:cViewPr varScale="1">
        <p:scale>
          <a:sx n="69" d="100"/>
          <a:sy n="69" d="100"/>
        </p:scale>
        <p:origin x="208" y="1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0" y="6536266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1B38-9577-6241-B7ED-19838ABF5019}" type="datetimeFigureOut">
              <a:rPr lang="es-ES" smtClean="0">
                <a:solidFill>
                  <a:srgbClr val="88398A"/>
                </a:solidFill>
              </a:rPr>
              <a:t>28/2/20</a:t>
            </a:fld>
            <a:endParaRPr lang="es-ES">
              <a:solidFill>
                <a:srgbClr val="88398A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5FAC8-0DE7-2E41-A61F-F73E994EB8DE}" type="slidenum">
              <a:rPr lang="es-ES" smtClean="0">
                <a:solidFill>
                  <a:srgbClr val="88398A"/>
                </a:solidFill>
              </a:rPr>
              <a:t>‹Nº›</a:t>
            </a:fld>
            <a:endParaRPr lang="es-ES">
              <a:solidFill>
                <a:srgbClr val="8839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838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1076B-4D56-2B4C-980E-508A4572FFAD}" type="datetimeFigureOut">
              <a:rPr lang="es-ES" smtClean="0"/>
              <a:t>28/2/20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ADFC8-8467-FA42-BF97-5A8E2B9BB5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8931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88398A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A7A9AC"/>
                </a:solidFill>
                <a:latin typeface="Microsoft Sans Serif"/>
                <a:cs typeface="Microsoft Sans Serif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8398A"/>
                </a:solidFill>
              </a:defRPr>
            </a:lvl1pPr>
          </a:lstStyle>
          <a:p>
            <a:fld id="{4CDF56AE-D209-5044-94D3-73D0BF593F22}" type="datetime1">
              <a:rPr lang="es-MX" smtClean="0"/>
              <a:t>28/02/20</a:t>
            </a:fld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8398A"/>
                </a:solidFill>
              </a:defRPr>
            </a:lvl1pPr>
          </a:lstStyle>
          <a:p>
            <a:fld id="{07240C51-F82C-9C4E-921F-23E968DED7F9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7" name="Imagen 6" descr="LogoCuernavaca.pn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1"/>
          <a:stretch/>
        </p:blipFill>
        <p:spPr>
          <a:xfrm>
            <a:off x="685800" y="393700"/>
            <a:ext cx="1671175" cy="1487424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2356975" y="1415597"/>
            <a:ext cx="6108481" cy="84675"/>
            <a:chOff x="2356975" y="1052737"/>
            <a:chExt cx="6108481" cy="84675"/>
          </a:xfrm>
        </p:grpSpPr>
        <p:cxnSp>
          <p:nvCxnSpPr>
            <p:cNvPr id="9" name="Conector recto 8"/>
            <p:cNvCxnSpPr/>
            <p:nvPr userDrawn="1"/>
          </p:nvCxnSpPr>
          <p:spPr>
            <a:xfrm flipV="1">
              <a:off x="2356975" y="1136196"/>
              <a:ext cx="6101225" cy="1216"/>
            </a:xfrm>
            <a:prstGeom prst="line">
              <a:avLst/>
            </a:prstGeom>
            <a:ln w="38100">
              <a:solidFill>
                <a:srgbClr val="88398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 userDrawn="1"/>
          </p:nvCxnSpPr>
          <p:spPr>
            <a:xfrm flipV="1">
              <a:off x="2364231" y="1052737"/>
              <a:ext cx="6101225" cy="1216"/>
            </a:xfrm>
            <a:prstGeom prst="line">
              <a:avLst/>
            </a:prstGeom>
            <a:ln w="25400">
              <a:solidFill>
                <a:srgbClr val="A7A9A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901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88398A"/>
                </a:solidFill>
                <a:latin typeface="Microsoft Sans Serif"/>
                <a:cs typeface="Microsoft Sans Serif"/>
              </a:defRPr>
            </a:lvl1pPr>
            <a:lvl2pPr>
              <a:defRPr>
                <a:latin typeface="Microsoft Sans Serif"/>
                <a:cs typeface="Microsoft Sans Serif"/>
              </a:defRPr>
            </a:lvl2pPr>
            <a:lvl3pPr>
              <a:defRPr>
                <a:solidFill>
                  <a:srgbClr val="88398A"/>
                </a:solidFill>
                <a:latin typeface="Microsoft Sans Serif"/>
                <a:cs typeface="Microsoft Sans Serif"/>
              </a:defRPr>
            </a:lvl3pPr>
            <a:lvl4pPr>
              <a:defRPr>
                <a:latin typeface="Microsoft Sans Serif"/>
                <a:cs typeface="Microsoft Sans Serif"/>
              </a:defRPr>
            </a:lvl4pPr>
            <a:lvl5pPr>
              <a:defRPr>
                <a:solidFill>
                  <a:srgbClr val="88398A"/>
                </a:solidFill>
                <a:latin typeface="Microsoft Sans Serif"/>
                <a:cs typeface="Microsoft Sans Serif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8398A"/>
                </a:solidFill>
              </a:defRPr>
            </a:lvl1pPr>
          </a:lstStyle>
          <a:p>
            <a:fld id="{41E05DCA-1692-7445-8127-9BA0B7B9A0C2}" type="datetime1">
              <a:rPr lang="es-MX" smtClean="0"/>
              <a:t>28/02/20</a:t>
            </a:fld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8398A"/>
                </a:solidFill>
              </a:defRPr>
            </a:lvl1pPr>
          </a:lstStyle>
          <a:p>
            <a:fld id="{07240C51-F82C-9C4E-921F-23E968DED7F9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1939685" y="1052737"/>
            <a:ext cx="6757200" cy="84675"/>
            <a:chOff x="2356975" y="1052737"/>
            <a:chExt cx="6108481" cy="84675"/>
          </a:xfrm>
        </p:grpSpPr>
        <p:cxnSp>
          <p:nvCxnSpPr>
            <p:cNvPr id="28" name="Conector recto 27"/>
            <p:cNvCxnSpPr/>
            <p:nvPr userDrawn="1"/>
          </p:nvCxnSpPr>
          <p:spPr>
            <a:xfrm flipV="1">
              <a:off x="2356975" y="1136196"/>
              <a:ext cx="6101225" cy="1216"/>
            </a:xfrm>
            <a:prstGeom prst="line">
              <a:avLst/>
            </a:prstGeom>
            <a:ln w="38100">
              <a:solidFill>
                <a:srgbClr val="88398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 userDrawn="1"/>
          </p:nvCxnSpPr>
          <p:spPr>
            <a:xfrm flipV="1">
              <a:off x="2364231" y="1052737"/>
              <a:ext cx="6101225" cy="1216"/>
            </a:xfrm>
            <a:prstGeom prst="line">
              <a:avLst/>
            </a:prstGeom>
            <a:ln w="25400">
              <a:solidFill>
                <a:srgbClr val="A7A9A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Imagen 32" descr="LogoCuernavaca.pn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1"/>
          <a:stretch/>
        </p:blipFill>
        <p:spPr>
          <a:xfrm>
            <a:off x="377369" y="92201"/>
            <a:ext cx="1562315" cy="1390533"/>
          </a:xfrm>
          <a:prstGeom prst="rect">
            <a:avLst/>
          </a:prstGeom>
        </p:spPr>
      </p:pic>
      <p:sp>
        <p:nvSpPr>
          <p:cNvPr id="34" name="Marcador de título 1"/>
          <p:cNvSpPr>
            <a:spLocks noGrp="1"/>
          </p:cNvSpPr>
          <p:nvPr>
            <p:ph type="title"/>
          </p:nvPr>
        </p:nvSpPr>
        <p:spPr>
          <a:xfrm>
            <a:off x="457200" y="55914"/>
            <a:ext cx="8229600" cy="11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>
                <a:solidFill>
                  <a:srgbClr val="88398A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763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88398A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A7A9A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9049-C9EF-5A4A-A894-D0E25FE89147}" type="datetime1">
              <a:rPr lang="es-MX" smtClean="0"/>
              <a:t>28/02/20</a:t>
            </a:fld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 descr="LogoCuernavaca.pn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1"/>
          <a:stretch/>
        </p:blipFill>
        <p:spPr>
          <a:xfrm>
            <a:off x="685800" y="393700"/>
            <a:ext cx="1671175" cy="1487424"/>
          </a:xfrm>
          <a:prstGeom prst="rect">
            <a:avLst/>
          </a:prstGeom>
        </p:spPr>
      </p:pic>
      <p:grpSp>
        <p:nvGrpSpPr>
          <p:cNvPr id="8" name="Agrupar 7"/>
          <p:cNvGrpSpPr/>
          <p:nvPr userDrawn="1"/>
        </p:nvGrpSpPr>
        <p:grpSpPr>
          <a:xfrm>
            <a:off x="2356975" y="1415597"/>
            <a:ext cx="6108481" cy="84675"/>
            <a:chOff x="2356975" y="1052737"/>
            <a:chExt cx="6108481" cy="84675"/>
          </a:xfrm>
        </p:grpSpPr>
        <p:cxnSp>
          <p:nvCxnSpPr>
            <p:cNvPr id="9" name="Conector recto 8"/>
            <p:cNvCxnSpPr/>
            <p:nvPr userDrawn="1"/>
          </p:nvCxnSpPr>
          <p:spPr>
            <a:xfrm flipV="1">
              <a:off x="2356975" y="1136196"/>
              <a:ext cx="6101225" cy="1216"/>
            </a:xfrm>
            <a:prstGeom prst="line">
              <a:avLst/>
            </a:prstGeom>
            <a:ln w="38100">
              <a:solidFill>
                <a:srgbClr val="88398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 userDrawn="1"/>
          </p:nvCxnSpPr>
          <p:spPr>
            <a:xfrm flipV="1">
              <a:off x="2364231" y="1052737"/>
              <a:ext cx="6101225" cy="1216"/>
            </a:xfrm>
            <a:prstGeom prst="line">
              <a:avLst/>
            </a:prstGeom>
            <a:ln w="25400">
              <a:solidFill>
                <a:srgbClr val="A7A9A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117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DB87-A7E4-5246-AE71-6BAB3D08DF0F}" type="datetime1">
              <a:rPr lang="es-MX" smtClean="0"/>
              <a:t>28/02/20</a:t>
            </a:fld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t>‹Nº›</a:t>
            </a:fld>
            <a:endParaRPr lang="es-ES"/>
          </a:p>
        </p:txBody>
      </p:sp>
      <p:grpSp>
        <p:nvGrpSpPr>
          <p:cNvPr id="8" name="Agrupar 7"/>
          <p:cNvGrpSpPr/>
          <p:nvPr userDrawn="1"/>
        </p:nvGrpSpPr>
        <p:grpSpPr>
          <a:xfrm>
            <a:off x="1939685" y="1052737"/>
            <a:ext cx="6757200" cy="84675"/>
            <a:chOff x="2356975" y="1052737"/>
            <a:chExt cx="6108481" cy="84675"/>
          </a:xfrm>
        </p:grpSpPr>
        <p:cxnSp>
          <p:nvCxnSpPr>
            <p:cNvPr id="9" name="Conector recto 8"/>
            <p:cNvCxnSpPr/>
            <p:nvPr userDrawn="1"/>
          </p:nvCxnSpPr>
          <p:spPr>
            <a:xfrm flipV="1">
              <a:off x="2356975" y="1136196"/>
              <a:ext cx="6101225" cy="1216"/>
            </a:xfrm>
            <a:prstGeom prst="line">
              <a:avLst/>
            </a:prstGeom>
            <a:ln w="38100">
              <a:solidFill>
                <a:srgbClr val="88398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 userDrawn="1"/>
          </p:nvCxnSpPr>
          <p:spPr>
            <a:xfrm flipV="1">
              <a:off x="2364231" y="1052737"/>
              <a:ext cx="6101225" cy="1216"/>
            </a:xfrm>
            <a:prstGeom prst="line">
              <a:avLst/>
            </a:prstGeom>
            <a:ln w="25400">
              <a:solidFill>
                <a:srgbClr val="A7A9A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agen 10" descr="LogoCuernavaca.pn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1"/>
          <a:stretch/>
        </p:blipFill>
        <p:spPr>
          <a:xfrm>
            <a:off x="377369" y="92201"/>
            <a:ext cx="1562315" cy="1390533"/>
          </a:xfrm>
          <a:prstGeom prst="rect">
            <a:avLst/>
          </a:prstGeom>
        </p:spPr>
      </p:pic>
      <p:sp>
        <p:nvSpPr>
          <p:cNvPr id="12" name="Marcador de título 1"/>
          <p:cNvSpPr>
            <a:spLocks noGrp="1"/>
          </p:cNvSpPr>
          <p:nvPr>
            <p:ph type="title"/>
          </p:nvPr>
        </p:nvSpPr>
        <p:spPr>
          <a:xfrm>
            <a:off x="457200" y="55914"/>
            <a:ext cx="8229600" cy="11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>
                <a:solidFill>
                  <a:srgbClr val="88398A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861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lang="es-ES_tradnl" sz="2000" b="1" kern="1200" dirty="0" smtClean="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88398A"/>
                </a:solidFill>
                <a:latin typeface="Microsoft Sans Serif"/>
                <a:cs typeface="Microsoft Sans Serif"/>
              </a:defRPr>
            </a:lvl1pPr>
            <a:lvl2pPr>
              <a:defRPr sz="2000">
                <a:latin typeface="Microsoft Sans Serif"/>
                <a:cs typeface="Microsoft Sans Serif"/>
              </a:defRPr>
            </a:lvl2pPr>
            <a:lvl3pPr>
              <a:defRPr sz="1800">
                <a:solidFill>
                  <a:srgbClr val="88398A"/>
                </a:solidFill>
                <a:latin typeface="Microsoft Sans Serif"/>
                <a:cs typeface="Microsoft Sans Serif"/>
              </a:defRPr>
            </a:lvl3pPr>
            <a:lvl4pPr>
              <a:defRPr sz="1600">
                <a:latin typeface="Microsoft Sans Serif"/>
                <a:cs typeface="Microsoft Sans Serif"/>
              </a:defRPr>
            </a:lvl4pPr>
            <a:lvl5pPr>
              <a:defRPr sz="1600">
                <a:solidFill>
                  <a:srgbClr val="88398A"/>
                </a:solidFill>
                <a:latin typeface="Microsoft Sans Serif"/>
                <a:cs typeface="Microsoft Sans Serif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lang="es-ES_tradnl" sz="2000" b="1" kern="1200" dirty="0" smtClean="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88398A"/>
                </a:solidFill>
                <a:latin typeface="Microsoft Sans Serif"/>
                <a:cs typeface="Microsoft Sans Serif"/>
              </a:defRPr>
            </a:lvl1pPr>
            <a:lvl2pPr>
              <a:defRPr sz="2000">
                <a:latin typeface="Microsoft Sans Serif"/>
                <a:cs typeface="Microsoft Sans Serif"/>
              </a:defRPr>
            </a:lvl2pPr>
            <a:lvl3pPr>
              <a:defRPr sz="1800">
                <a:solidFill>
                  <a:srgbClr val="88398A"/>
                </a:solidFill>
                <a:latin typeface="Microsoft Sans Serif"/>
                <a:cs typeface="Microsoft Sans Serif"/>
              </a:defRPr>
            </a:lvl3pPr>
            <a:lvl4pPr>
              <a:defRPr sz="1600">
                <a:latin typeface="Microsoft Sans Serif"/>
                <a:cs typeface="Microsoft Sans Serif"/>
              </a:defRPr>
            </a:lvl4pPr>
            <a:lvl5pPr>
              <a:defRPr sz="1600">
                <a:solidFill>
                  <a:srgbClr val="88398A"/>
                </a:solidFill>
                <a:latin typeface="Microsoft Sans Serif"/>
                <a:cs typeface="Microsoft Sans Serif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8398A"/>
                </a:solidFill>
              </a:defRPr>
            </a:lvl1pPr>
          </a:lstStyle>
          <a:p>
            <a:fld id="{0E7D193F-10F8-D54A-94DA-8EC37C8442FE}" type="datetime1">
              <a:rPr lang="es-MX" smtClean="0"/>
              <a:t>28/02/20</a:t>
            </a:fld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10" name="Agrupar 9"/>
          <p:cNvGrpSpPr/>
          <p:nvPr userDrawn="1"/>
        </p:nvGrpSpPr>
        <p:grpSpPr>
          <a:xfrm>
            <a:off x="1939685" y="1052737"/>
            <a:ext cx="6757200" cy="84675"/>
            <a:chOff x="2356975" y="1052737"/>
            <a:chExt cx="6108481" cy="84675"/>
          </a:xfrm>
        </p:grpSpPr>
        <p:cxnSp>
          <p:nvCxnSpPr>
            <p:cNvPr id="11" name="Conector recto 10"/>
            <p:cNvCxnSpPr/>
            <p:nvPr userDrawn="1"/>
          </p:nvCxnSpPr>
          <p:spPr>
            <a:xfrm flipV="1">
              <a:off x="2356975" y="1136196"/>
              <a:ext cx="6101225" cy="1216"/>
            </a:xfrm>
            <a:prstGeom prst="line">
              <a:avLst/>
            </a:prstGeom>
            <a:ln w="38100">
              <a:solidFill>
                <a:srgbClr val="88398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 userDrawn="1"/>
          </p:nvCxnSpPr>
          <p:spPr>
            <a:xfrm flipV="1">
              <a:off x="2364231" y="1052737"/>
              <a:ext cx="6101225" cy="1216"/>
            </a:xfrm>
            <a:prstGeom prst="line">
              <a:avLst/>
            </a:prstGeom>
            <a:ln w="25400">
              <a:solidFill>
                <a:srgbClr val="A7A9A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n 12" descr="LogoCuernavaca.pn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1"/>
          <a:stretch/>
        </p:blipFill>
        <p:spPr>
          <a:xfrm>
            <a:off x="377369" y="92201"/>
            <a:ext cx="1562315" cy="1390533"/>
          </a:xfrm>
          <a:prstGeom prst="rect">
            <a:avLst/>
          </a:prstGeom>
        </p:spPr>
      </p:pic>
      <p:sp>
        <p:nvSpPr>
          <p:cNvPr id="14" name="Marcador de título 1"/>
          <p:cNvSpPr>
            <a:spLocks noGrp="1"/>
          </p:cNvSpPr>
          <p:nvPr>
            <p:ph type="title"/>
          </p:nvPr>
        </p:nvSpPr>
        <p:spPr>
          <a:xfrm>
            <a:off x="457200" y="55914"/>
            <a:ext cx="8229600" cy="11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>
                <a:solidFill>
                  <a:srgbClr val="88398A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088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8398A"/>
                </a:solidFill>
              </a:defRPr>
            </a:lvl1pPr>
          </a:lstStyle>
          <a:p>
            <a:fld id="{0823AAAE-853B-194D-BFA8-4E47EE4B24C6}" type="datetime1">
              <a:rPr lang="es-MX" smtClean="0"/>
              <a:t>28/02/20</a:t>
            </a:fld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8398A"/>
                </a:solidFill>
              </a:defRPr>
            </a:lvl1pPr>
          </a:lstStyle>
          <a:p>
            <a:fld id="{07240C51-F82C-9C4E-921F-23E968DED7F9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6" name="Agrupar 5"/>
          <p:cNvGrpSpPr/>
          <p:nvPr userDrawn="1"/>
        </p:nvGrpSpPr>
        <p:grpSpPr>
          <a:xfrm>
            <a:off x="1939685" y="1052737"/>
            <a:ext cx="6757200" cy="84675"/>
            <a:chOff x="2356975" y="1052737"/>
            <a:chExt cx="6108481" cy="84675"/>
          </a:xfrm>
        </p:grpSpPr>
        <p:cxnSp>
          <p:nvCxnSpPr>
            <p:cNvPr id="7" name="Conector recto 6"/>
            <p:cNvCxnSpPr/>
            <p:nvPr userDrawn="1"/>
          </p:nvCxnSpPr>
          <p:spPr>
            <a:xfrm flipV="1">
              <a:off x="2356975" y="1136196"/>
              <a:ext cx="6101225" cy="1216"/>
            </a:xfrm>
            <a:prstGeom prst="line">
              <a:avLst/>
            </a:prstGeom>
            <a:ln w="38100">
              <a:solidFill>
                <a:srgbClr val="88398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 userDrawn="1"/>
          </p:nvCxnSpPr>
          <p:spPr>
            <a:xfrm flipV="1">
              <a:off x="2364231" y="1052737"/>
              <a:ext cx="6101225" cy="1216"/>
            </a:xfrm>
            <a:prstGeom prst="line">
              <a:avLst/>
            </a:prstGeom>
            <a:ln w="25400">
              <a:solidFill>
                <a:srgbClr val="A7A9A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n 8" descr="LogoCuernavaca.pn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1"/>
          <a:stretch/>
        </p:blipFill>
        <p:spPr>
          <a:xfrm>
            <a:off x="377369" y="92201"/>
            <a:ext cx="1562315" cy="1390533"/>
          </a:xfrm>
          <a:prstGeom prst="rect">
            <a:avLst/>
          </a:prstGeom>
        </p:spPr>
      </p:pic>
      <p:sp>
        <p:nvSpPr>
          <p:cNvPr id="10" name="Marcador de título 1"/>
          <p:cNvSpPr>
            <a:spLocks noGrp="1"/>
          </p:cNvSpPr>
          <p:nvPr>
            <p:ph type="title"/>
          </p:nvPr>
        </p:nvSpPr>
        <p:spPr>
          <a:xfrm>
            <a:off x="457200" y="55914"/>
            <a:ext cx="8229600" cy="11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>
                <a:solidFill>
                  <a:srgbClr val="88398A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950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45B5-9835-F641-8ED8-2EE7181AE791}" type="datetime1">
              <a:rPr lang="es-MX" smtClean="0"/>
              <a:t>28/02/20</a:t>
            </a:fld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 descr="LogoCuernavaca.pn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1"/>
          <a:stretch/>
        </p:blipFill>
        <p:spPr>
          <a:xfrm>
            <a:off x="377369" y="92201"/>
            <a:ext cx="1562315" cy="139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0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8398A"/>
                </a:solidFill>
              </a:defRPr>
            </a:lvl1pPr>
          </a:lstStyle>
          <a:p>
            <a:fld id="{1E640885-9AEC-3F4E-B5D8-60A8AC58987F}" type="datetime1">
              <a:rPr lang="es-MX" smtClean="0"/>
              <a:t>28/02/20</a:t>
            </a:fld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8398A"/>
                </a:solidFill>
              </a:defRPr>
            </a:lvl1pPr>
          </a:lstStyle>
          <a:p>
            <a:fld id="{07240C51-F82C-9C4E-921F-23E968DED7F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760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88398A"/>
          </a:solidFill>
          <a:latin typeface="Microsoft Sans Serif"/>
          <a:ea typeface="+mn-ea"/>
          <a:cs typeface="Microsoft Sans Serif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crosoft Sans Serif"/>
          <a:ea typeface="+mn-ea"/>
          <a:cs typeface="Microsoft Sans Serif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88398A"/>
          </a:solidFill>
          <a:latin typeface="Microsoft Sans Serif"/>
          <a:ea typeface="+mn-ea"/>
          <a:cs typeface="Microsoft Sans Serif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crosoft Sans Serif"/>
          <a:ea typeface="+mn-ea"/>
          <a:cs typeface="Microsoft Sans Serif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88398A"/>
          </a:solidFill>
          <a:latin typeface="Microsoft Sans Serif"/>
          <a:ea typeface="+mn-ea"/>
          <a:cs typeface="Microsoft Sans Serif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dv-r.hadley.nz/subsetting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Conociendo las listas en 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43673"/>
          </a:xfrm>
        </p:spPr>
        <p:txBody>
          <a:bodyPr/>
          <a:lstStyle/>
          <a:p>
            <a:r>
              <a:rPr lang="es-ES" dirty="0"/>
              <a:t>Joselyn Chávez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17EA-784E-8144-8292-407DC353FDE5}" type="datetime1">
              <a:rPr lang="es-MX" smtClean="0"/>
              <a:t>28/02/20</a:t>
            </a:fld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1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876B128-577A-C844-B2B0-6211EAE52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7142" b="15251"/>
          <a:stretch/>
        </p:blipFill>
        <p:spPr>
          <a:xfrm>
            <a:off x="3798425" y="4762400"/>
            <a:ext cx="399053" cy="38200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D43AB33-2111-8541-A6A1-4CB81F40725D}"/>
              </a:ext>
            </a:extLst>
          </p:cNvPr>
          <p:cNvSpPr txBox="1"/>
          <p:nvPr/>
        </p:nvSpPr>
        <p:spPr>
          <a:xfrm>
            <a:off x="4140017" y="4775069"/>
            <a:ext cx="161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@josschavezf1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836230-0B3A-3F48-BA4B-CC1858EDB2E6}"/>
              </a:ext>
            </a:extLst>
          </p:cNvPr>
          <p:cNvSpPr/>
          <p:nvPr/>
        </p:nvSpPr>
        <p:spPr>
          <a:xfrm>
            <a:off x="3448639" y="5446358"/>
            <a:ext cx="2619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rebrand.ly/listas-live-code</a:t>
            </a:r>
          </a:p>
        </p:txBody>
      </p:sp>
    </p:spTree>
    <p:extLst>
      <p:ext uri="{BB962C8B-B14F-4D97-AF65-F5344CB8AC3E}">
        <p14:creationId xmlns:p14="http://schemas.microsoft.com/office/powerpoint/2010/main" val="306034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C2E09F8-F3DA-A841-9F29-D39414132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 representa una ventaja, ya que es más fácil recordar el objeto por su nombre que por su posición. </a:t>
            </a:r>
          </a:p>
          <a:p>
            <a:r>
              <a:rPr lang="es-MX" dirty="0"/>
              <a:t>Puede usarse en combinación con [ ] para extraer elementos específicos del componente: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F7E7D1-C71D-2B41-B9B9-EB8B514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28/02/20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90FBF6-3E99-5544-B0AF-A1500585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10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E5D5E79-3484-EF42-B196-BB2E782F8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61398"/>
            <a:ext cx="8686800" cy="1253239"/>
          </a:xfrm>
          <a:prstGeom prst="rect">
            <a:avLst/>
          </a:prstGeom>
        </p:spPr>
      </p:pic>
      <p:sp>
        <p:nvSpPr>
          <p:cNvPr id="8" name="Título 4">
            <a:extLst>
              <a:ext uri="{FF2B5EF4-FFF2-40B4-BE49-F238E27FC236}">
                <a16:creationId xmlns:a16="http://schemas.microsoft.com/office/drawing/2014/main" id="{729A0DDF-FCC8-7047-A8E9-18753A1C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338" y="55914"/>
            <a:ext cx="7214461" cy="1107721"/>
          </a:xfrm>
        </p:spPr>
        <p:txBody>
          <a:bodyPr>
            <a:normAutofit fontScale="90000"/>
          </a:bodyPr>
          <a:lstStyle/>
          <a:p>
            <a:r>
              <a:rPr lang="es-MX" dirty="0"/>
              <a:t>Extrayendo los componentes de la lista</a:t>
            </a:r>
          </a:p>
        </p:txBody>
      </p:sp>
    </p:spTree>
    <p:extLst>
      <p:ext uri="{BB962C8B-B14F-4D97-AF65-F5344CB8AC3E}">
        <p14:creationId xmlns:p14="http://schemas.microsoft.com/office/powerpoint/2010/main" val="214585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C9475C6-4FF0-F044-BE31-0235377A4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nombres de los componentes también pueden usarse dentro de comillas.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Esto resulta especialmente útil cuando los nombres se almacenan en variables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C573DD-3FDA-0B45-8C49-714AAB2A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28/02/20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56C09C-797E-F04F-9A72-AEF7F638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11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F8E425E-6157-E746-A30F-AE3F165B2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93097"/>
            <a:ext cx="8686800" cy="1271805"/>
          </a:xfrm>
          <a:prstGeom prst="rect">
            <a:avLst/>
          </a:prstGeom>
        </p:spPr>
      </p:pic>
      <p:sp>
        <p:nvSpPr>
          <p:cNvPr id="8" name="Título 4">
            <a:extLst>
              <a:ext uri="{FF2B5EF4-FFF2-40B4-BE49-F238E27FC236}">
                <a16:creationId xmlns:a16="http://schemas.microsoft.com/office/drawing/2014/main" id="{7B2CC02C-A2C9-064F-80F9-DEFAC5005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338" y="55914"/>
            <a:ext cx="7214461" cy="1107721"/>
          </a:xfrm>
        </p:spPr>
        <p:txBody>
          <a:bodyPr>
            <a:normAutofit fontScale="90000"/>
          </a:bodyPr>
          <a:lstStyle/>
          <a:p>
            <a:r>
              <a:rPr lang="es-MX" dirty="0"/>
              <a:t>Extrayendo los componentes de la lista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4DDFEF0-817C-354A-94C7-718B92A1D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908040"/>
            <a:ext cx="8686800" cy="149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8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3D9A87D-2440-D241-8A70-4B82FE9CB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628741"/>
            <a:ext cx="8229600" cy="2468880"/>
          </a:xfrm>
        </p:spPr>
      </p:pic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E2A2EF-FD46-8641-A7CC-7EABB9D0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28/02/20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A5C6F6-ACBD-FA4F-B828-CA99AA74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8" name="Título 4">
            <a:extLst>
              <a:ext uri="{FF2B5EF4-FFF2-40B4-BE49-F238E27FC236}">
                <a16:creationId xmlns:a16="http://schemas.microsoft.com/office/drawing/2014/main" id="{F8EDEDF7-C6A0-7B4D-AAB9-4AE6362B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914"/>
            <a:ext cx="8229600" cy="1107721"/>
          </a:xfrm>
        </p:spPr>
        <p:txBody>
          <a:bodyPr/>
          <a:lstStyle/>
          <a:p>
            <a:r>
              <a:rPr lang="es-MX" dirty="0"/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204436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D4FE1D2-7440-274D-8C35-24CCE3571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Qué ocurre si hacemos una lista usando las listas previas?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dirty="0"/>
              <a:t> nueva_lista &lt;- list(frutas, jugadores)</a:t>
            </a:r>
          </a:p>
          <a:p>
            <a:pPr marL="0" indent="0" algn="ctr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Qué tipo de objeto se obtiene?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2740136-3D38-0B41-BF47-6387D3D9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28/02/20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920C8D-F34A-0245-9781-921CD59C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BAA26A4-4021-A047-9ADF-DDEACFC1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874009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31339BD-3292-B044-B462-A34834504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﻿Qué ocurre si usamos la función c()? </a:t>
            </a:r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c(frutas, jugadores)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Cuál es la diferencia entre ellos?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8F04AC-A0B0-DE4F-AC86-67FD4166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28/02/20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27BBD5-B04D-C848-B16E-4C581AEC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D2A2F031-E802-3247-B324-BCB74C2B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914"/>
            <a:ext cx="8229600" cy="1107721"/>
          </a:xfrm>
        </p:spPr>
        <p:txBody>
          <a:bodyPr/>
          <a:lstStyle/>
          <a:p>
            <a:r>
              <a:rPr lang="es-MX" dirty="0"/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380244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9969A1A-119E-8944-945C-3E01E170B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Una lista es una colección ordenada de objetos, conocidos como </a:t>
            </a:r>
            <a:r>
              <a:rPr lang="es-MX" b="1" dirty="0"/>
              <a:t>componentes</a:t>
            </a:r>
            <a:r>
              <a:rPr lang="es-MX" dirty="0"/>
              <a:t>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Los componentes pueden ser de diferente tamaño y clase. 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Pueden contener vectores, matrices, cadenas de caracteres, data frames, funciones, etc.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682F99-B4FE-DA4E-94D6-702B3E6F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28/02/20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85C3B6-9BBB-F248-91A9-82CB1700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612AC29-DC89-CF43-9DF0-A25B137C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Qué es una lista?</a:t>
            </a:r>
          </a:p>
        </p:txBody>
      </p:sp>
    </p:spTree>
    <p:extLst>
      <p:ext uri="{BB962C8B-B14F-4D97-AF65-F5344CB8AC3E}">
        <p14:creationId xmlns:p14="http://schemas.microsoft.com/office/powerpoint/2010/main" val="357363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A6940C5-88E1-0D4B-A8F8-C91782DE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28/02/20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F0A4EE-568D-8D49-9975-9E3C38D4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EAC85E8-40B2-7441-BEA4-0457129D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29DB7D0-273D-CA45-961D-628DAFC4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06982"/>
            <a:ext cx="8229600" cy="2219181"/>
          </a:xfrm>
        </p:spPr>
        <p:txBody>
          <a:bodyPr>
            <a:normAutofit/>
          </a:bodyPr>
          <a:lstStyle/>
          <a:p>
            <a:r>
              <a:rPr lang="es-MX" sz="2400" dirty="0"/>
              <a:t>Cómo se ve la lista?</a:t>
            </a:r>
          </a:p>
          <a:p>
            <a:endParaRPr lang="es-MX" sz="2400" dirty="0"/>
          </a:p>
          <a:p>
            <a:r>
              <a:rPr lang="es-MX" sz="2400" dirty="0"/>
              <a:t>Vamos a imprimirla en las consola.</a:t>
            </a:r>
          </a:p>
          <a:p>
            <a:endParaRPr lang="es-MX" sz="2400" dirty="0"/>
          </a:p>
          <a:p>
            <a:r>
              <a:rPr lang="es-MX" sz="2400" dirty="0"/>
              <a:t>Observemos su contenido con la función View()</a:t>
            </a:r>
          </a:p>
          <a:p>
            <a:endParaRPr lang="es-MX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A99DD91-9013-784A-947A-7F7E10A1E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9204"/>
            <a:ext cx="8229600" cy="127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1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E1CD4DE-3641-104C-8CC3-586818A93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349"/>
            <a:ext cx="8229600" cy="2608118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Los componentes se encuentran numerados, de manera que podemos referirnos a ellos por su posición en la lista.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Para extraer el elemento </a:t>
            </a:r>
            <a:r>
              <a:rPr lang="es-MX" i="1" dirty="0"/>
              <a:t>fruta</a:t>
            </a:r>
            <a:r>
              <a:rPr lang="es-MX" dirty="0"/>
              <a:t> de nuestra lista: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E5FCCE-D85B-CB48-8B92-9294B09F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28/02/20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7FEEFD-012F-C04D-A227-73D9F322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4F47A87-D068-7C46-9F3E-E5A6EF04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AEE6D20-D650-D94A-804D-85BBB0F2B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08467"/>
            <a:ext cx="8603672" cy="120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10A27F9-71FE-8845-8841-579FB962E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/>
              <a:t>Cómo extraerías el elemento color?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43C1A9-CF34-1848-A8F3-75310F05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28/02/20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760040-A0FE-7541-887D-33A5CE56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06A1D60-CF5F-9C45-B317-47518455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550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4E31C74-6507-A449-ABFE-E09AB4CAA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25547"/>
          </a:xfrm>
        </p:spPr>
        <p:txBody>
          <a:bodyPr/>
          <a:lstStyle/>
          <a:p>
            <a:pPr algn="just"/>
            <a:r>
              <a:rPr lang="es-MX" dirty="0"/>
              <a:t>Si el componente tiene múltiples elementos, entonces utilizamos una segunda numeración para extraer el elemento deseado.</a:t>
            </a:r>
          </a:p>
          <a:p>
            <a:endParaRPr lang="es-MX" dirty="0"/>
          </a:p>
          <a:p>
            <a:r>
              <a:rPr lang="es-MX" dirty="0"/>
              <a:t>Si deseamos conocer la primera característica de la manzana: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0194B1-5DD7-7944-A538-82C020EA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28/02/20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811773-A790-0743-88A5-26ED15B2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0ECBE51-1878-634B-A9B9-DFF9B4B3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D75588-5697-6B4F-BB0E-0B8A03778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625747"/>
            <a:ext cx="7663295" cy="12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1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10A27F9-71FE-8845-8841-579FB962E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/>
              <a:t>Cómo extraerías la característica “dulce”?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43C1A9-CF34-1848-A8F3-75310F05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28/02/20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760040-A0FE-7541-887D-33A5CE56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06A1D60-CF5F-9C45-B317-47518455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767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3B17289-8F78-BC4F-B186-BDEC23387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403" y="1301858"/>
            <a:ext cx="3695193" cy="4824305"/>
          </a:xfrm>
        </p:spPr>
      </p:pic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2CF632-9545-D541-BBBE-8CAEAA99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28/02/20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D11823-CBB5-A04F-A95F-B4FD2960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C93E077-AE4B-2045-B4BB-41800AB4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990" y="55914"/>
            <a:ext cx="7304809" cy="1107721"/>
          </a:xfrm>
        </p:spPr>
        <p:txBody>
          <a:bodyPr>
            <a:normAutofit fontScale="90000"/>
          </a:bodyPr>
          <a:lstStyle/>
          <a:p>
            <a:r>
              <a:rPr lang="es-MX" dirty="0"/>
              <a:t>Por qué usamos corchetes sencillos y dobles??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5B24B61-4D84-4C44-BF31-5057664C02C7}"/>
              </a:ext>
            </a:extLst>
          </p:cNvPr>
          <p:cNvSpPr/>
          <p:nvPr/>
        </p:nvSpPr>
        <p:spPr>
          <a:xfrm>
            <a:off x="1738393" y="6155755"/>
            <a:ext cx="588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000000"/>
                </a:solidFill>
                <a:latin typeface="Droid Serif"/>
              </a:rPr>
              <a:t>Tomado de </a:t>
            </a:r>
            <a:r>
              <a:rPr lang="es-MX" dirty="0">
                <a:solidFill>
                  <a:srgbClr val="F92672"/>
                </a:solidFill>
                <a:latin typeface="Droid Serif"/>
                <a:hlinkClick r:id="rId3"/>
              </a:rPr>
              <a:t>Chapter 4 Subsetting. Advanced R. Second ed.</a:t>
            </a:r>
            <a:r>
              <a:rPr lang="es-MX" dirty="0">
                <a:solidFill>
                  <a:srgbClr val="000000"/>
                </a:solidFill>
                <a:latin typeface="Droid Serif"/>
              </a:rPr>
              <a:t> by Hadley Wickham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007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DB7C412-D99F-7547-8155-DCDAF84E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componentes de las listas también pueden ser extraídos con el símbolo </a:t>
            </a:r>
            <a:r>
              <a:rPr lang="es-MX" b="1" dirty="0"/>
              <a:t>$</a:t>
            </a:r>
            <a:r>
              <a:rPr lang="es-MX" dirty="0"/>
              <a:t> o con su nombre de referencia.</a:t>
            </a:r>
          </a:p>
          <a:p>
            <a:endParaRPr lang="es-MX" dirty="0"/>
          </a:p>
          <a:p>
            <a:r>
              <a:rPr lang="es-MX" dirty="0"/>
              <a:t>Para obtener el objeto </a:t>
            </a:r>
            <a:r>
              <a:rPr lang="es-MX" i="1" dirty="0"/>
              <a:t>fruta</a:t>
            </a:r>
            <a:r>
              <a:rPr lang="es-MX" dirty="0"/>
              <a:t> de nuestra lista: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8AD95D-C01C-F745-9F57-4E082732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28/02/20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B55FB3-C1F9-EE43-B606-0EA3E866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CB52453-E04A-5745-A7CE-CFF58643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338" y="55914"/>
            <a:ext cx="7214461" cy="1107721"/>
          </a:xfrm>
        </p:spPr>
        <p:txBody>
          <a:bodyPr>
            <a:normAutofit fontScale="90000"/>
          </a:bodyPr>
          <a:lstStyle/>
          <a:p>
            <a:r>
              <a:rPr lang="es-MX" dirty="0"/>
              <a:t>Extrayendo los componentes de la lista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A76624B-ADF8-F341-B9F3-7FCCA8C76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4400954"/>
            <a:ext cx="8686799" cy="134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89449"/>
      </p:ext>
    </p:extLst>
  </p:cSld>
  <p:clrMapOvr>
    <a:masterClrMapping/>
  </p:clrMapOvr>
</p:sld>
</file>

<file path=ppt/theme/theme1.xml><?xml version="1.0" encoding="utf-8"?>
<a:theme xmlns:a="http://schemas.openxmlformats.org/drawingml/2006/main" name="RLadies_Planti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361</Words>
  <Application>Microsoft Macintosh PowerPoint</Application>
  <PresentationFormat>Presentación en pantalla (4:3)</PresentationFormat>
  <Paragraphs>80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Droid Serif</vt:lpstr>
      <vt:lpstr>Microsoft Sans Serif</vt:lpstr>
      <vt:lpstr>RLadies_Plantilla</vt:lpstr>
      <vt:lpstr>Conociendo las listas en R</vt:lpstr>
      <vt:lpstr>Qué es una lista?</vt:lpstr>
      <vt:lpstr>Ejemplo</vt:lpstr>
      <vt:lpstr>Presentación de PowerPoint</vt:lpstr>
      <vt:lpstr>Presentación de PowerPoint</vt:lpstr>
      <vt:lpstr>Presentación de PowerPoint</vt:lpstr>
      <vt:lpstr>Presentación de PowerPoint</vt:lpstr>
      <vt:lpstr>Por qué usamos corchetes sencillos y dobles??</vt:lpstr>
      <vt:lpstr>Extrayendo los componentes de la lista</vt:lpstr>
      <vt:lpstr>Extrayendo los componentes de la lista</vt:lpstr>
      <vt:lpstr>Extrayendo los componentes de la lista</vt:lpstr>
      <vt:lpstr>Ejercicio</vt:lpstr>
      <vt:lpstr>Ejercicio</vt:lpstr>
      <vt:lpstr>Ejercicio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Conociendo las listas en R</dc:title>
  <dc:creator>jo0sS c</dc:creator>
  <cp:lastModifiedBy>jo0sS c</cp:lastModifiedBy>
  <cp:revision>9</cp:revision>
  <dcterms:created xsi:type="dcterms:W3CDTF">2020-02-28T21:29:13Z</dcterms:created>
  <dcterms:modified xsi:type="dcterms:W3CDTF">2020-02-28T22:09:42Z</dcterms:modified>
</cp:coreProperties>
</file>