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1" r:id="rId3"/>
    <p:sldId id="272" r:id="rId4"/>
    <p:sldId id="273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4" r:id="rId16"/>
    <p:sldId id="275" r:id="rId17"/>
    <p:sldId id="276" r:id="rId18"/>
    <p:sldId id="277" r:id="rId19"/>
    <p:sldId id="278" r:id="rId20"/>
    <p:sldId id="280" r:id="rId21"/>
    <p:sldId id="279" r:id="rId22"/>
    <p:sldId id="281" r:id="rId23"/>
    <p:sldId id="282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FF36"/>
    <a:srgbClr val="E700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7406A-FB69-0943-B6A4-A08E461C8ACC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B2308-A6D1-D741-B928-E603F589B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36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B2308-A6D1-D741-B928-E603F589B4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C63-7AFA-1644-99C6-5DBCB494BE66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87CE-5385-E845-8BFC-9061A909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5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C63-7AFA-1644-99C6-5DBCB494BE66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87CE-5385-E845-8BFC-9061A909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6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C63-7AFA-1644-99C6-5DBCB494BE66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87CE-5385-E845-8BFC-9061A909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C63-7AFA-1644-99C6-5DBCB494BE66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87CE-5385-E845-8BFC-9061A909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0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C63-7AFA-1644-99C6-5DBCB494BE66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87CE-5385-E845-8BFC-9061A909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6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C63-7AFA-1644-99C6-5DBCB494BE66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87CE-5385-E845-8BFC-9061A909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7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C63-7AFA-1644-99C6-5DBCB494BE66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87CE-5385-E845-8BFC-9061A909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C63-7AFA-1644-99C6-5DBCB494BE66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87CE-5385-E845-8BFC-9061A909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9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C63-7AFA-1644-99C6-5DBCB494BE66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87CE-5385-E845-8BFC-9061A909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8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C63-7AFA-1644-99C6-5DBCB494BE66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87CE-5385-E845-8BFC-9061A909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1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C63-7AFA-1644-99C6-5DBCB494BE66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87CE-5385-E845-8BFC-9061A909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5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C2C63-7AFA-1644-99C6-5DBCB494BE66}" type="datetimeFigureOut">
              <a:rPr lang="en-US" smtClean="0"/>
              <a:t>08/03/17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287CE-5385-E845-8BFC-9061A909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9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s://shiny.rstudio.com/reference/shiny/latest/selectInpu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tutorial/" TargetMode="Externa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studio.com/products/shiny/shiny-user-showcase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5453"/>
            <a:ext cx="7772400" cy="1470025"/>
          </a:xfrm>
        </p:spPr>
        <p:txBody>
          <a:bodyPr>
            <a:noAutofit/>
            <a:scene3d>
              <a:camera prst="perspectiveBelow"/>
              <a:lightRig rig="threePt" dir="t"/>
            </a:scene3d>
          </a:bodyPr>
          <a:lstStyle/>
          <a:p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</a:rPr>
              <a:t>How to Build</a:t>
            </a:r>
            <a:br>
              <a:rPr lang="en-US" sz="6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</a:rPr>
              <a:t>a Shiny App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Tatjana </a:t>
            </a:r>
            <a:r>
              <a:rPr lang="en-US" dirty="0" err="1" smtClean="0"/>
              <a:t>Kecojević</a:t>
            </a:r>
            <a:endParaRPr lang="en-US" dirty="0" smtClean="0"/>
          </a:p>
          <a:p>
            <a:r>
              <a:rPr lang="en-US" dirty="0" smtClean="0"/>
              <a:t>R-Ladies Manchester</a:t>
            </a:r>
          </a:p>
          <a:p>
            <a:r>
              <a:rPr lang="en-US" dirty="0" smtClean="0"/>
              <a:t>08 March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7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654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an input with an *</a:t>
            </a:r>
            <a:r>
              <a:rPr lang="en-US" b="1" dirty="0">
                <a:latin typeface="Courier New"/>
                <a:cs typeface="Courier New"/>
              </a:rPr>
              <a:t>Input() </a:t>
            </a:r>
            <a:r>
              <a:rPr lang="en-US" dirty="0"/>
              <a:t>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794028"/>
            <a:ext cx="804259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400" b="1" dirty="0">
                <a:latin typeface="Courier New"/>
                <a:cs typeface="Courier New"/>
              </a:rPr>
              <a:t>selectInput("Vector", "Select Mean of </a:t>
            </a:r>
            <a:r>
              <a:rPr lang="en-US" sz="2400" b="1" dirty="0" smtClean="0">
                <a:latin typeface="Courier New"/>
                <a:cs typeface="Courier New"/>
              </a:rPr>
              <a:t>			</a:t>
            </a:r>
            <a:r>
              <a:rPr lang="mr-IN" sz="2400" b="1" dirty="0" smtClean="0">
                <a:latin typeface="Courier New"/>
                <a:cs typeface="Courier New"/>
              </a:rPr>
              <a:t>Distribution”,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mr-IN" sz="2400" b="1" dirty="0" smtClean="0">
                <a:latin typeface="Courier New"/>
                <a:cs typeface="Courier New"/>
              </a:rPr>
              <a:t>c</a:t>
            </a:r>
            <a:r>
              <a:rPr lang="mr-IN" sz="2400" b="1" dirty="0">
                <a:latin typeface="Courier New"/>
                <a:cs typeface="Courier New"/>
              </a:rPr>
              <a:t>(0, 1, 2, 3, 4, 5), </a:t>
            </a:r>
            <a:r>
              <a:rPr lang="en-US" sz="2400" b="1" dirty="0" smtClean="0">
                <a:latin typeface="Courier New"/>
                <a:cs typeface="Courier New"/>
              </a:rPr>
              <a:t>			</a:t>
            </a:r>
            <a:r>
              <a:rPr lang="mr-IN" sz="2400" b="1" dirty="0" smtClean="0">
                <a:latin typeface="Courier New"/>
                <a:cs typeface="Courier New"/>
              </a:rPr>
              <a:t>selected </a:t>
            </a:r>
            <a:r>
              <a:rPr lang="mr-IN" sz="2400" b="1" dirty="0">
                <a:latin typeface="Courier New"/>
                <a:cs typeface="Courier New"/>
              </a:rPr>
              <a:t>= 0, multiple = FALSE)</a:t>
            </a:r>
            <a:endParaRPr lang="en-US" sz="2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98678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an input with an input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042" y="1638892"/>
            <a:ext cx="4572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library(shiny)</a:t>
            </a:r>
          </a:p>
          <a:p>
            <a:endParaRPr lang="en-US" sz="1600" b="1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ui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&lt;-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fluidPage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("Hello R-Ladies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!”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,</a:t>
            </a:r>
          </a:p>
          <a:p>
            <a:endParaRPr lang="en-US" sz="1600" b="1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  <a:p>
            <a:endParaRPr lang="en-US" sz="1600" b="1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  <a:p>
            <a:endParaRPr lang="en-US" sz="1600" b="1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  <a:p>
            <a:endParaRPr lang="en-US" sz="1600" b="1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  <a:p>
            <a:endParaRPr lang="en-US" sz="1600" b="1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  <a:p>
            <a:endParaRPr lang="en-US" sz="1600" b="1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  <a:p>
            <a:endParaRPr lang="en-US" sz="1600" b="1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               </a:t>
            </a:r>
            <a:endParaRPr lang="en-US" sz="1600" b="1" dirty="0" smtClean="0">
              <a:latin typeface="Courier New"/>
              <a:cs typeface="Courier New"/>
            </a:endParaRPr>
          </a:p>
          <a:p>
            <a:endParaRPr lang="en-US" sz="1600" b="1" dirty="0" smtClean="0">
              <a:solidFill>
                <a:srgbClr val="7F7F7F"/>
              </a:solidFill>
              <a:latin typeface="Courier New"/>
              <a:cs typeface="Courier New"/>
            </a:endParaRPr>
          </a:p>
          <a:p>
            <a:endParaRPr lang="en-US" sz="1600" b="1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rgbClr val="7F7F7F"/>
                </a:solidFill>
                <a:latin typeface="Courier New"/>
                <a:cs typeface="Courier New"/>
              </a:rPr>
              <a:t>server </a:t>
            </a:r>
            <a:r>
              <a:rPr lang="en-US" sz="1600" b="1" dirty="0">
                <a:solidFill>
                  <a:srgbClr val="7F7F7F"/>
                </a:solidFill>
                <a:latin typeface="Courier New"/>
                <a:cs typeface="Courier New"/>
              </a:rPr>
              <a:t>&lt;- function(input, output) {}</a:t>
            </a:r>
          </a:p>
          <a:p>
            <a:endParaRPr lang="en-US" sz="1600" b="1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7F7F7F"/>
                </a:solidFill>
                <a:latin typeface="Courier New"/>
                <a:cs typeface="Courier New"/>
              </a:rPr>
              <a:t># Run the application </a:t>
            </a:r>
          </a:p>
          <a:p>
            <a:r>
              <a:rPr lang="en-US" sz="1600" b="1" dirty="0" err="1">
                <a:solidFill>
                  <a:srgbClr val="7F7F7F"/>
                </a:solidFill>
                <a:latin typeface="Courier New"/>
                <a:cs typeface="Courier New"/>
              </a:rPr>
              <a:t>shinyApp</a:t>
            </a:r>
            <a:r>
              <a:rPr lang="en-US" sz="1600" b="1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7F7F7F"/>
                </a:solidFill>
                <a:latin typeface="Courier New"/>
                <a:cs typeface="Courier New"/>
              </a:rPr>
              <a:t>ui</a:t>
            </a:r>
            <a:r>
              <a:rPr lang="en-US" sz="1600" b="1" dirty="0">
                <a:solidFill>
                  <a:srgbClr val="7F7F7F"/>
                </a:solidFill>
                <a:latin typeface="Courier New"/>
                <a:cs typeface="Courier New"/>
              </a:rPr>
              <a:t> = </a:t>
            </a:r>
            <a:r>
              <a:rPr lang="en-US" sz="1600" b="1" dirty="0" err="1">
                <a:solidFill>
                  <a:srgbClr val="7F7F7F"/>
                </a:solidFill>
                <a:latin typeface="Courier New"/>
                <a:cs typeface="Courier New"/>
              </a:rPr>
              <a:t>ui</a:t>
            </a:r>
            <a:r>
              <a:rPr lang="en-US" sz="1600" b="1" dirty="0">
                <a:solidFill>
                  <a:srgbClr val="7F7F7F"/>
                </a:solidFill>
                <a:latin typeface="Courier New"/>
                <a:cs typeface="Courier New"/>
              </a:rPr>
              <a:t>, server = server)</a:t>
            </a:r>
          </a:p>
        </p:txBody>
      </p:sp>
      <p:pic>
        <p:nvPicPr>
          <p:cNvPr id="10" name="Picture 9" descr="Screen Shot 2017-03-07 at 11.03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586" y="1843860"/>
            <a:ext cx="4173414" cy="316371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3095" y="2690635"/>
            <a:ext cx="47872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b="1" dirty="0">
                <a:latin typeface="Courier New"/>
                <a:cs typeface="Courier New"/>
              </a:rPr>
              <a:t>selectInput("</a:t>
            </a:r>
            <a:r>
              <a:rPr lang="mr-IN" b="1" dirty="0">
                <a:solidFill>
                  <a:srgbClr val="FF0000"/>
                </a:solidFill>
                <a:latin typeface="Courier New"/>
                <a:cs typeface="Courier New"/>
              </a:rPr>
              <a:t>Vector</a:t>
            </a:r>
            <a:r>
              <a:rPr lang="mr-IN" b="1" dirty="0">
                <a:latin typeface="Courier New"/>
                <a:cs typeface="Courier New"/>
              </a:rPr>
              <a:t>", 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mr-IN" b="1" dirty="0" smtClean="0">
                <a:latin typeface="Courier New"/>
                <a:cs typeface="Courier New"/>
              </a:rPr>
              <a:t>"</a:t>
            </a:r>
            <a:r>
              <a:rPr lang="mr-IN" b="1" dirty="0">
                <a:latin typeface="Courier New"/>
                <a:cs typeface="Courier New"/>
              </a:rPr>
              <a:t>Select Mean </a:t>
            </a:r>
            <a:r>
              <a:rPr lang="mr-IN" b="1" dirty="0" smtClean="0">
                <a:latin typeface="Courier New"/>
                <a:cs typeface="Courier New"/>
              </a:rPr>
              <a:t>of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mr-IN" b="1" dirty="0" smtClean="0">
                <a:latin typeface="Courier New"/>
                <a:cs typeface="Courier New"/>
              </a:rPr>
              <a:t>Distribution</a:t>
            </a:r>
            <a:r>
              <a:rPr lang="mr-IN" b="1" dirty="0">
                <a:latin typeface="Courier New"/>
                <a:cs typeface="Courier New"/>
              </a:rPr>
              <a:t>", </a:t>
            </a:r>
          </a:p>
          <a:p>
            <a:r>
              <a:rPr lang="mr-IN" b="1" dirty="0">
                <a:latin typeface="Courier New"/>
                <a:cs typeface="Courier New"/>
              </a:rPr>
              <a:t>   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mr-IN" b="1" dirty="0" smtClean="0">
                <a:latin typeface="Courier New"/>
                <a:cs typeface="Courier New"/>
              </a:rPr>
              <a:t>c</a:t>
            </a:r>
            <a:r>
              <a:rPr lang="mr-IN" b="1" dirty="0">
                <a:latin typeface="Courier New"/>
                <a:cs typeface="Courier New"/>
              </a:rPr>
              <a:t>(0, 1, 2, 3, 4, 5), 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mr-IN" b="1" dirty="0">
                <a:latin typeface="Courier New"/>
                <a:cs typeface="Courier New"/>
              </a:rPr>
              <a:t>selected = 0,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mr-IN" b="1" dirty="0" smtClean="0">
                <a:latin typeface="Courier New"/>
                <a:cs typeface="Courier New"/>
              </a:rPr>
              <a:t>multiple </a:t>
            </a:r>
            <a:r>
              <a:rPr lang="mr-IN" b="1" dirty="0">
                <a:latin typeface="Courier New"/>
                <a:cs typeface="Courier New"/>
              </a:rPr>
              <a:t>= FALSE)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</a:p>
          <a:p>
            <a:endParaRPr lang="en-US" b="1" dirty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pic>
        <p:nvPicPr>
          <p:cNvPr id="12" name="Picture 11" descr="Screen Shot 2017-03-07 at 11.07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249" y="2549097"/>
            <a:ext cx="2565421" cy="63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03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3-07 at 11.17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435"/>
            <a:ext cx="9144000" cy="5119261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49829"/>
            <a:ext cx="8229600" cy="1143000"/>
          </a:xfrm>
        </p:spPr>
        <p:txBody>
          <a:bodyPr/>
          <a:lstStyle/>
          <a:p>
            <a:r>
              <a:rPr lang="en-US" dirty="0" smtClean="0"/>
              <a:t>Input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81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829"/>
            <a:ext cx="8229600" cy="1143000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160" y="1641488"/>
            <a:ext cx="79945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b="1" dirty="0">
                <a:latin typeface="Courier New"/>
                <a:cs typeface="Courier New"/>
              </a:rPr>
              <a:t>selectInput("Vector",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		</a:t>
            </a:r>
            <a:r>
              <a:rPr lang="mr-IN" b="1" dirty="0" smtClean="0">
                <a:latin typeface="Courier New"/>
                <a:cs typeface="Courier New"/>
              </a:rPr>
              <a:t>"</a:t>
            </a:r>
            <a:r>
              <a:rPr lang="mr-IN" b="1" dirty="0">
                <a:latin typeface="Courier New"/>
                <a:cs typeface="Courier New"/>
              </a:rPr>
              <a:t>Select Mean of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mr-IN" b="1" dirty="0">
                <a:latin typeface="Courier New"/>
                <a:cs typeface="Courier New"/>
              </a:rPr>
              <a:t>Distribution", </a:t>
            </a:r>
          </a:p>
          <a:p>
            <a:r>
              <a:rPr lang="mr-IN" b="1" dirty="0">
                <a:latin typeface="Courier New"/>
                <a:cs typeface="Courier New"/>
              </a:rPr>
              <a:t>   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		</a:t>
            </a:r>
            <a:r>
              <a:rPr lang="mr-IN" b="1" dirty="0" smtClean="0">
                <a:latin typeface="Courier New"/>
                <a:cs typeface="Courier New"/>
              </a:rPr>
              <a:t>c</a:t>
            </a:r>
            <a:r>
              <a:rPr lang="mr-IN" b="1" dirty="0">
                <a:latin typeface="Courier New"/>
                <a:cs typeface="Courier New"/>
              </a:rPr>
              <a:t>(0, 1, 2, 3, 4, 5), 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		</a:t>
            </a:r>
            <a:r>
              <a:rPr lang="mr-IN" b="1" dirty="0" smtClean="0">
                <a:latin typeface="Courier New"/>
                <a:cs typeface="Courier New"/>
              </a:rPr>
              <a:t>selected </a:t>
            </a:r>
            <a:r>
              <a:rPr lang="mr-IN" b="1" dirty="0">
                <a:latin typeface="Courier New"/>
                <a:cs typeface="Courier New"/>
              </a:rPr>
              <a:t>= 0, 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		</a:t>
            </a:r>
            <a:r>
              <a:rPr lang="mr-IN" b="1" dirty="0" smtClean="0">
                <a:latin typeface="Courier New"/>
                <a:cs typeface="Courier New"/>
              </a:rPr>
              <a:t>multiple </a:t>
            </a:r>
            <a:r>
              <a:rPr lang="mr-IN" b="1" dirty="0">
                <a:latin typeface="Courier New"/>
                <a:cs typeface="Courier New"/>
              </a:rPr>
              <a:t>= FALSE)</a:t>
            </a:r>
            <a:endParaRPr lang="en-US" b="1" dirty="0">
              <a:latin typeface="Courier New"/>
              <a:cs typeface="Courier New"/>
            </a:endParaRPr>
          </a:p>
        </p:txBody>
      </p:sp>
      <p:pic>
        <p:nvPicPr>
          <p:cNvPr id="5" name="Picture 4" descr="Screen Shot 2017-03-07 at 11.22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292829"/>
            <a:ext cx="3461664" cy="25746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5780333"/>
            <a:ext cx="64012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https://shiny.rstudio.com/reference/shiny/latest/</a:t>
            </a:r>
            <a:r>
              <a:rPr lang="en-US" dirty="0" smtClean="0">
                <a:hlinkClick r:id="rId4"/>
              </a:rPr>
              <a:t>selectInput.html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56032" y="3640685"/>
            <a:ext cx="81358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Arguments</a:t>
            </a:r>
          </a:p>
          <a:p>
            <a:r>
              <a:rPr lang="en-US" b="1" dirty="0" err="1"/>
              <a:t>inputId</a:t>
            </a:r>
            <a:r>
              <a:rPr lang="en-US" dirty="0"/>
              <a:t>	The input slot that will be used to </a:t>
            </a:r>
            <a:r>
              <a:rPr lang="en-US" dirty="0" smtClean="0"/>
              <a:t>	access </a:t>
            </a:r>
            <a:r>
              <a:rPr lang="en-US" dirty="0"/>
              <a:t>the </a:t>
            </a:r>
            <a:r>
              <a:rPr lang="en-US" dirty="0" smtClean="0"/>
              <a:t>value (“</a:t>
            </a:r>
            <a:r>
              <a:rPr lang="mr-IN" b="1" dirty="0" smtClean="0">
                <a:latin typeface="Courier New"/>
                <a:cs typeface="Courier New"/>
              </a:rPr>
              <a:t>Vector</a:t>
            </a:r>
            <a:r>
              <a:rPr lang="en-US" b="1" dirty="0" smtClean="0">
                <a:latin typeface="Courier New"/>
                <a:cs typeface="Courier New"/>
              </a:rPr>
              <a:t>”)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label	</a:t>
            </a:r>
            <a:r>
              <a:rPr lang="en-US" dirty="0" smtClean="0"/>
              <a:t>Display label for the control, or NULL for no label</a:t>
            </a:r>
          </a:p>
          <a:p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mr-IN" b="1" dirty="0">
                <a:latin typeface="Courier New"/>
                <a:cs typeface="Courier New"/>
              </a:rPr>
              <a:t>"Select Mean of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mr-IN" b="1" dirty="0">
                <a:latin typeface="Courier New"/>
                <a:cs typeface="Courier New"/>
              </a:rPr>
              <a:t>Distribution”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b="1" dirty="0"/>
              <a:t>choices</a:t>
            </a:r>
            <a:r>
              <a:rPr lang="en-US" dirty="0"/>
              <a:t>	List of values to select </a:t>
            </a:r>
            <a:r>
              <a:rPr lang="en-US" dirty="0" smtClean="0"/>
              <a:t>from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r>
              <a:rPr lang="mr-IN" b="1" dirty="0">
                <a:latin typeface="Courier New"/>
                <a:cs typeface="Courier New"/>
              </a:rPr>
              <a:t>(0, 1, 2, 3, 4, 5</a:t>
            </a:r>
            <a:r>
              <a:rPr lang="mr-IN" b="1" dirty="0" smtClean="0">
                <a:latin typeface="Courier New"/>
                <a:cs typeface="Courier New"/>
              </a:rPr>
              <a:t>)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r>
              <a:rPr lang="en-US" b="1" dirty="0"/>
              <a:t>selected</a:t>
            </a:r>
            <a:r>
              <a:rPr lang="en-US" dirty="0"/>
              <a:t>	The initially selected value (or multiple values if </a:t>
            </a:r>
            <a:r>
              <a:rPr lang="en-US" dirty="0" smtClean="0">
                <a:latin typeface="Courier New"/>
                <a:cs typeface="Courier New"/>
              </a:rPr>
              <a:t>multiple = TRUE</a:t>
            </a:r>
            <a:endParaRPr lang="en-US" dirty="0">
              <a:latin typeface="Courier New"/>
              <a:cs typeface="Courier New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120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Objects</a:t>
            </a:r>
            <a:endParaRPr lang="en-US" dirty="0"/>
          </a:p>
        </p:txBody>
      </p:sp>
      <p:pic>
        <p:nvPicPr>
          <p:cNvPr id="5" name="Picture 4" descr="Screen Shot 2017-03-07 at 11.33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47" y="1537921"/>
            <a:ext cx="8686800" cy="483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41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b="1" dirty="0">
                <a:latin typeface="Courier New"/>
                <a:cs typeface="Courier New"/>
              </a:rPr>
              <a:t>Output() </a:t>
            </a:r>
          </a:p>
        </p:txBody>
      </p:sp>
      <p:sp>
        <p:nvSpPr>
          <p:cNvPr id="4" name="Rectangle 3"/>
          <p:cNvSpPr/>
          <p:nvPr/>
        </p:nvSpPr>
        <p:spPr>
          <a:xfrm>
            <a:off x="720528" y="1807227"/>
            <a:ext cx="76205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To display output, add it to </a:t>
            </a:r>
            <a:r>
              <a:rPr lang="en-US" sz="2400" b="1" dirty="0" err="1">
                <a:latin typeface="Courier New"/>
                <a:cs typeface="Courier New"/>
              </a:rPr>
              <a:t>fluidPage</a:t>
            </a:r>
            <a:r>
              <a:rPr lang="en-US" sz="2400" b="1" dirty="0">
                <a:latin typeface="Courier New"/>
                <a:cs typeface="Courier New"/>
              </a:rPr>
              <a:t>(</a:t>
            </a:r>
            <a:r>
              <a:rPr lang="en-US" sz="2400" b="1" dirty="0" smtClean="0">
                <a:latin typeface="Courier New"/>
                <a:cs typeface="Courier New"/>
              </a:rPr>
              <a:t>)</a:t>
            </a:r>
            <a:r>
              <a:rPr lang="en-US" sz="2400" dirty="0" smtClean="0"/>
              <a:t>with an *</a:t>
            </a:r>
            <a:r>
              <a:rPr lang="en-US" sz="2400" b="1" dirty="0">
                <a:latin typeface="Courier New"/>
                <a:cs typeface="Courier New"/>
              </a:rPr>
              <a:t>Output(</a:t>
            </a:r>
            <a:r>
              <a:rPr lang="en-US" sz="2400" b="1" dirty="0" smtClean="0">
                <a:latin typeface="Courier New"/>
                <a:cs typeface="Courier New"/>
              </a:rPr>
              <a:t>)</a:t>
            </a:r>
            <a:r>
              <a:rPr lang="en-US" sz="2400" dirty="0" smtClean="0"/>
              <a:t>function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430259" y="4673402"/>
            <a:ext cx="4567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 err="1">
                <a:solidFill>
                  <a:srgbClr val="0000FF"/>
                </a:solidFill>
                <a:latin typeface="Courier New"/>
                <a:cs typeface="Courier New"/>
              </a:rPr>
              <a:t>plot</a:t>
            </a: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Output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  <a:r>
              <a:rPr lang="en-US" sz="2400" b="1" dirty="0" smtClean="0">
                <a:solidFill>
                  <a:srgbClr val="008000"/>
                </a:solidFill>
                <a:latin typeface="Courier New"/>
                <a:cs typeface="Courier New"/>
              </a:rPr>
              <a:t>”</a:t>
            </a:r>
            <a:r>
              <a:rPr lang="en-US" sz="24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main_plot</a:t>
            </a:r>
            <a:r>
              <a:rPr lang="en-US" sz="2400" b="1" dirty="0" smtClean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2400" b="1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2234862" y="3296969"/>
            <a:ext cx="2299662" cy="1273352"/>
          </a:xfrm>
          <a:prstGeom prst="wedgeRectCallou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The type of output</a:t>
            </a:r>
          </a:p>
          <a:p>
            <a:pPr algn="ctr"/>
            <a:r>
              <a:rPr lang="en-US" sz="2200" dirty="0" smtClean="0"/>
              <a:t> to display</a:t>
            </a:r>
            <a:endParaRPr lang="en-US" sz="2200" dirty="0"/>
          </a:p>
        </p:txBody>
      </p:sp>
      <p:sp>
        <p:nvSpPr>
          <p:cNvPr id="13" name="Rectangular Callout 12"/>
          <p:cNvSpPr/>
          <p:nvPr/>
        </p:nvSpPr>
        <p:spPr>
          <a:xfrm>
            <a:off x="4793096" y="3315048"/>
            <a:ext cx="2299662" cy="1273352"/>
          </a:xfrm>
          <a:prstGeom prst="wedgeRectCallou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Name to give to the output object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08784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42" y="817014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library(shiny)</a:t>
            </a:r>
          </a:p>
          <a:p>
            <a:endParaRPr lang="en-US" sz="1600" b="1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ui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&lt;-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fluidPage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("Hello R-Ladies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!”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,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	</a:t>
            </a:r>
            <a:r>
              <a:rPr lang="mr-IN" sz="1600" b="1" dirty="0" smtClean="0">
                <a:latin typeface="Courier New"/>
                <a:cs typeface="Courier New"/>
              </a:rPr>
              <a:t>selectInput</a:t>
            </a:r>
            <a:r>
              <a:rPr lang="mr-IN" sz="1600" b="1" dirty="0">
                <a:latin typeface="Courier New"/>
                <a:cs typeface="Courier New"/>
              </a:rPr>
              <a:t>("Vector", 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mr-IN" sz="1600" b="1" dirty="0" smtClean="0">
                <a:latin typeface="Courier New"/>
                <a:cs typeface="Courier New"/>
              </a:rPr>
              <a:t>"</a:t>
            </a:r>
            <a:r>
              <a:rPr lang="mr-IN" sz="1600" b="1" dirty="0">
                <a:latin typeface="Courier New"/>
                <a:cs typeface="Courier New"/>
              </a:rPr>
              <a:t>Select Mean of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mr-IN" sz="1600" b="1" dirty="0">
                <a:latin typeface="Courier New"/>
                <a:cs typeface="Courier New"/>
              </a:rPr>
              <a:t>Distribution", </a:t>
            </a:r>
          </a:p>
          <a:p>
            <a:r>
              <a:rPr lang="mr-IN" sz="1600" b="1" dirty="0">
                <a:latin typeface="Courier New"/>
                <a:cs typeface="Courier New"/>
              </a:rPr>
              <a:t>   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mr-IN" sz="1600" b="1" dirty="0">
                <a:latin typeface="Courier New"/>
                <a:cs typeface="Courier New"/>
              </a:rPr>
              <a:t>c(0, 1, 2, 3, 4, 5), 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mr-IN" sz="1600" b="1" dirty="0">
                <a:latin typeface="Courier New"/>
                <a:cs typeface="Courier New"/>
              </a:rPr>
              <a:t>selected = 0, 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mr-IN" sz="1600" b="1" dirty="0">
                <a:latin typeface="Courier New"/>
                <a:cs typeface="Courier New"/>
              </a:rPr>
              <a:t>multiple = FALSE)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	</a:t>
            </a:r>
            <a:r>
              <a:rPr lang="en-US" sz="16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plotOutput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("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main_plot</a:t>
            </a: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”)</a:t>
            </a:r>
          </a:p>
          <a:p>
            <a:r>
              <a:rPr lang="en-US" sz="1600" b="1" dirty="0" smtClean="0">
                <a:solidFill>
                  <a:srgbClr val="7F7F7F"/>
                </a:solidFill>
                <a:latin typeface="Courier New"/>
                <a:cs typeface="Courier New"/>
              </a:rPr>
              <a:t>	)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  <a:p>
            <a:endParaRPr lang="en-US" sz="1600" b="1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rgbClr val="7F7F7F"/>
                </a:solidFill>
                <a:latin typeface="Courier New"/>
                <a:cs typeface="Courier New"/>
              </a:rPr>
              <a:t>server </a:t>
            </a:r>
            <a:r>
              <a:rPr lang="en-US" sz="1600" b="1" dirty="0">
                <a:solidFill>
                  <a:srgbClr val="7F7F7F"/>
                </a:solidFill>
                <a:latin typeface="Courier New"/>
                <a:cs typeface="Courier New"/>
              </a:rPr>
              <a:t>&lt;- function(input, output) {}</a:t>
            </a:r>
          </a:p>
          <a:p>
            <a:endParaRPr lang="en-US" sz="1600" b="1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7F7F7F"/>
                </a:solidFill>
                <a:latin typeface="Courier New"/>
                <a:cs typeface="Courier New"/>
              </a:rPr>
              <a:t># Run the application </a:t>
            </a:r>
          </a:p>
          <a:p>
            <a:r>
              <a:rPr lang="en-US" sz="1600" b="1" dirty="0" err="1">
                <a:solidFill>
                  <a:srgbClr val="7F7F7F"/>
                </a:solidFill>
                <a:latin typeface="Courier New"/>
                <a:cs typeface="Courier New"/>
              </a:rPr>
              <a:t>shinyApp</a:t>
            </a:r>
            <a:r>
              <a:rPr lang="en-US" sz="1600" b="1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7F7F7F"/>
                </a:solidFill>
                <a:latin typeface="Courier New"/>
                <a:cs typeface="Courier New"/>
              </a:rPr>
              <a:t>ui</a:t>
            </a:r>
            <a:r>
              <a:rPr lang="en-US" sz="1600" b="1" dirty="0">
                <a:solidFill>
                  <a:srgbClr val="7F7F7F"/>
                </a:solidFill>
                <a:latin typeface="Courier New"/>
                <a:cs typeface="Courier New"/>
              </a:rPr>
              <a:t> = </a:t>
            </a:r>
            <a:r>
              <a:rPr lang="en-US" sz="1600" b="1" dirty="0" err="1">
                <a:solidFill>
                  <a:srgbClr val="7F7F7F"/>
                </a:solidFill>
                <a:latin typeface="Courier New"/>
                <a:cs typeface="Courier New"/>
              </a:rPr>
              <a:t>ui</a:t>
            </a:r>
            <a:r>
              <a:rPr lang="en-US" sz="1600" b="1" dirty="0">
                <a:solidFill>
                  <a:srgbClr val="7F7F7F"/>
                </a:solidFill>
                <a:latin typeface="Courier New"/>
                <a:cs typeface="Courier New"/>
              </a:rPr>
              <a:t>, server = server)</a:t>
            </a:r>
          </a:p>
        </p:txBody>
      </p:sp>
      <p:pic>
        <p:nvPicPr>
          <p:cNvPr id="6" name="Picture 5" descr="Screen Shot 2017-03-07 at 18.13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002" y="1001302"/>
            <a:ext cx="4025130" cy="3902938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2707529" y="2515465"/>
            <a:ext cx="357772" cy="415174"/>
          </a:xfrm>
          <a:custGeom>
            <a:avLst/>
            <a:gdLst>
              <a:gd name="connsiteX0" fmla="*/ 125737 w 357772"/>
              <a:gd name="connsiteY0" fmla="*/ 0 h 317486"/>
              <a:gd name="connsiteX1" fmla="*/ 64676 w 357772"/>
              <a:gd name="connsiteY1" fmla="*/ 24422 h 317486"/>
              <a:gd name="connsiteX2" fmla="*/ 52463 w 357772"/>
              <a:gd name="connsiteY2" fmla="*/ 61055 h 317486"/>
              <a:gd name="connsiteX3" fmla="*/ 15826 w 357772"/>
              <a:gd name="connsiteY3" fmla="*/ 97688 h 317486"/>
              <a:gd name="connsiteX4" fmla="*/ 15826 w 357772"/>
              <a:gd name="connsiteY4" fmla="*/ 256431 h 317486"/>
              <a:gd name="connsiteX5" fmla="*/ 28039 w 357772"/>
              <a:gd name="connsiteY5" fmla="*/ 293064 h 317486"/>
              <a:gd name="connsiteX6" fmla="*/ 101313 w 357772"/>
              <a:gd name="connsiteY6" fmla="*/ 317486 h 317486"/>
              <a:gd name="connsiteX7" fmla="*/ 223436 w 357772"/>
              <a:gd name="connsiteY7" fmla="*/ 293064 h 317486"/>
              <a:gd name="connsiteX8" fmla="*/ 296710 w 357772"/>
              <a:gd name="connsiteY8" fmla="*/ 244220 h 317486"/>
              <a:gd name="connsiteX9" fmla="*/ 357772 w 357772"/>
              <a:gd name="connsiteY9" fmla="*/ 134321 h 317486"/>
              <a:gd name="connsiteX10" fmla="*/ 345560 w 357772"/>
              <a:gd name="connsiteY10" fmla="*/ 85477 h 317486"/>
              <a:gd name="connsiteX11" fmla="*/ 308923 w 357772"/>
              <a:gd name="connsiteY11" fmla="*/ 61055 h 317486"/>
              <a:gd name="connsiteX12" fmla="*/ 137950 w 357772"/>
              <a:gd name="connsiteY12" fmla="*/ 48844 h 3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7772" h="317486">
                <a:moveTo>
                  <a:pt x="125737" y="0"/>
                </a:moveTo>
                <a:cubicBezTo>
                  <a:pt x="105383" y="8141"/>
                  <a:pt x="81517" y="10389"/>
                  <a:pt x="64676" y="24422"/>
                </a:cubicBezTo>
                <a:cubicBezTo>
                  <a:pt x="54787" y="32662"/>
                  <a:pt x="59604" y="50345"/>
                  <a:pt x="52463" y="61055"/>
                </a:cubicBezTo>
                <a:cubicBezTo>
                  <a:pt x="42883" y="75424"/>
                  <a:pt x="28038" y="85477"/>
                  <a:pt x="15826" y="97688"/>
                </a:cubicBezTo>
                <a:cubicBezTo>
                  <a:pt x="-7758" y="168435"/>
                  <a:pt x="-2638" y="136427"/>
                  <a:pt x="15826" y="256431"/>
                </a:cubicBezTo>
                <a:cubicBezTo>
                  <a:pt x="17783" y="269153"/>
                  <a:pt x="17564" y="285583"/>
                  <a:pt x="28039" y="293064"/>
                </a:cubicBezTo>
                <a:cubicBezTo>
                  <a:pt x="48990" y="308027"/>
                  <a:pt x="101313" y="317486"/>
                  <a:pt x="101313" y="317486"/>
                </a:cubicBezTo>
                <a:cubicBezTo>
                  <a:pt x="122550" y="314452"/>
                  <a:pt x="193923" y="309458"/>
                  <a:pt x="223436" y="293064"/>
                </a:cubicBezTo>
                <a:cubicBezTo>
                  <a:pt x="249097" y="278810"/>
                  <a:pt x="296710" y="244220"/>
                  <a:pt x="296710" y="244220"/>
                </a:cubicBezTo>
                <a:cubicBezTo>
                  <a:pt x="352701" y="160245"/>
                  <a:pt x="336277" y="198800"/>
                  <a:pt x="357772" y="134321"/>
                </a:cubicBezTo>
                <a:cubicBezTo>
                  <a:pt x="353701" y="118040"/>
                  <a:pt x="354870" y="99440"/>
                  <a:pt x="345560" y="85477"/>
                </a:cubicBezTo>
                <a:cubicBezTo>
                  <a:pt x="337418" y="73265"/>
                  <a:pt x="322051" y="67618"/>
                  <a:pt x="308923" y="61055"/>
                </a:cubicBezTo>
                <a:cubicBezTo>
                  <a:pt x="256178" y="34685"/>
                  <a:pt x="193420" y="48844"/>
                  <a:pt x="137950" y="48844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5999" y="5889942"/>
            <a:ext cx="6458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You must build the </a:t>
            </a:r>
            <a:r>
              <a:rPr lang="en-US" sz="2400" dirty="0" smtClean="0">
                <a:solidFill>
                  <a:srgbClr val="FF0000"/>
                </a:solidFill>
              </a:rPr>
              <a:t>object in </a:t>
            </a:r>
            <a:r>
              <a:rPr lang="en-US" sz="2400" dirty="0">
                <a:solidFill>
                  <a:srgbClr val="FF0000"/>
                </a:solidFill>
              </a:rPr>
              <a:t>the server </a:t>
            </a:r>
            <a:r>
              <a:rPr lang="en-US" sz="2400" dirty="0" smtClean="0">
                <a:solidFill>
                  <a:srgbClr val="FF0000"/>
                </a:solidFill>
              </a:rPr>
              <a:t>function!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463616" y="4066262"/>
            <a:ext cx="775484" cy="18236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58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1677" y="593801"/>
            <a:ext cx="4572000" cy="2862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library</a:t>
            </a:r>
            <a:r>
              <a:rPr lang="en-US" b="1" dirty="0">
                <a:latin typeface="Courier New"/>
                <a:cs typeface="Courier New"/>
              </a:rPr>
              <a:t>(shiny)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err="1">
                <a:latin typeface="Courier New"/>
                <a:cs typeface="Courier New"/>
              </a:rPr>
              <a:t>ui</a:t>
            </a:r>
            <a:r>
              <a:rPr lang="en-US" b="1" dirty="0">
                <a:latin typeface="Courier New"/>
                <a:cs typeface="Courier New"/>
              </a:rPr>
              <a:t> &lt;- </a:t>
            </a:r>
            <a:r>
              <a:rPr lang="en-US" b="1" dirty="0" err="1">
                <a:latin typeface="Courier New"/>
                <a:cs typeface="Courier New"/>
              </a:rPr>
              <a:t>fluidPage</a:t>
            </a:r>
            <a:r>
              <a:rPr lang="en-US" b="1" dirty="0">
                <a:latin typeface="Courier New"/>
                <a:cs typeface="Courier New"/>
              </a:rPr>
              <a:t>()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server &lt;-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lang="en-US" b="1" dirty="0">
                <a:latin typeface="Courier New"/>
                <a:cs typeface="Courier New"/>
              </a:rPr>
              <a:t>(input, output) {}</a:t>
            </a:r>
          </a:p>
          <a:p>
            <a:endParaRPr lang="en-US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# Run the application </a:t>
            </a:r>
          </a:p>
          <a:p>
            <a:r>
              <a:rPr lang="en-US" b="1" dirty="0" err="1">
                <a:latin typeface="Courier New"/>
                <a:cs typeface="Courier New"/>
              </a:rPr>
              <a:t>shinyApp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ui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ui</a:t>
            </a:r>
            <a:r>
              <a:rPr lang="en-US" b="1" dirty="0">
                <a:latin typeface="Courier New"/>
                <a:cs typeface="Courier New"/>
              </a:rPr>
              <a:t>, server = server)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8404" y="1746172"/>
            <a:ext cx="299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Start with Template: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98404" y="3736564"/>
            <a:ext cx="7715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Add </a:t>
            </a:r>
            <a:r>
              <a:rPr lang="en-US" sz="2400" dirty="0"/>
              <a:t>elements to your app as arguments to </a:t>
            </a:r>
            <a:r>
              <a:rPr lang="en-US" sz="2400" b="1" dirty="0" err="1">
                <a:latin typeface="Courier New"/>
                <a:cs typeface="Courier New"/>
              </a:rPr>
              <a:t>fluidPage</a:t>
            </a:r>
            <a:r>
              <a:rPr lang="en-US" sz="2400" b="1" dirty="0">
                <a:latin typeface="Courier New"/>
                <a:cs typeface="Courier New"/>
              </a:rPr>
              <a:t>()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8404" y="4325045"/>
            <a:ext cx="7600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Create </a:t>
            </a:r>
            <a:r>
              <a:rPr lang="en-US" sz="2400" dirty="0"/>
              <a:t>reactive inputs with an *</a:t>
            </a:r>
            <a:r>
              <a:rPr lang="en-US" sz="2400" b="1" dirty="0">
                <a:latin typeface="Courier New"/>
                <a:cs typeface="Courier New"/>
              </a:rPr>
              <a:t>Input(</a:t>
            </a:r>
            <a:r>
              <a:rPr lang="en-US" sz="2400" b="1" dirty="0" smtClean="0">
                <a:latin typeface="Courier New"/>
                <a:cs typeface="Courier New"/>
              </a:rPr>
              <a:t>)</a:t>
            </a:r>
            <a:r>
              <a:rPr lang="en-US" sz="2400" dirty="0" smtClean="0"/>
              <a:t>function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98404" y="4925273"/>
            <a:ext cx="7012395" cy="838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- To </a:t>
            </a:r>
            <a:r>
              <a:rPr lang="en-US" sz="2400" dirty="0"/>
              <a:t>display output, add it to </a:t>
            </a:r>
            <a:r>
              <a:rPr lang="en-US" sz="2400" b="1" dirty="0" err="1">
                <a:latin typeface="Courier New"/>
                <a:cs typeface="Courier New"/>
              </a:rPr>
              <a:t>fluidPage</a:t>
            </a:r>
            <a:r>
              <a:rPr lang="en-US" sz="2400" b="1" dirty="0">
                <a:latin typeface="Courier New"/>
                <a:cs typeface="Courier New"/>
              </a:rPr>
              <a:t>()</a:t>
            </a:r>
            <a:r>
              <a:rPr lang="en-US" sz="2400" dirty="0"/>
              <a:t>with an *</a:t>
            </a:r>
            <a:r>
              <a:rPr lang="en-US" sz="2400" b="1" dirty="0">
                <a:latin typeface="Courier New"/>
                <a:cs typeface="Courier New"/>
              </a:rPr>
              <a:t>Output()</a:t>
            </a:r>
            <a:r>
              <a:rPr lang="en-US" sz="2400" dirty="0"/>
              <a:t>function </a:t>
            </a:r>
          </a:p>
        </p:txBody>
      </p:sp>
      <p:sp>
        <p:nvSpPr>
          <p:cNvPr id="9" name="Rectangle 8"/>
          <p:cNvSpPr/>
          <p:nvPr/>
        </p:nvSpPr>
        <p:spPr>
          <a:xfrm>
            <a:off x="598404" y="5857551"/>
            <a:ext cx="7412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- Assemble </a:t>
            </a:r>
            <a:r>
              <a:rPr lang="en-US" sz="2400" dirty="0"/>
              <a:t>outputs from inputs in </a:t>
            </a:r>
            <a:r>
              <a:rPr lang="en-US" sz="2400" dirty="0" smtClean="0"/>
              <a:t>the server </a:t>
            </a:r>
            <a:r>
              <a:rPr lang="en-US" sz="2400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17433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1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 rules </a:t>
            </a:r>
            <a:r>
              <a:rPr lang="en-US" dirty="0"/>
              <a:t>to write the server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2831" y="1028077"/>
            <a:ext cx="5129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server &lt;- function(input, output) </a:t>
            </a:r>
            <a:r>
              <a:rPr lang="en-US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Output$main_plot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&lt;- </a:t>
            </a:r>
            <a:r>
              <a:rPr lang="en-US" b="1" dirty="0">
                <a:latin typeface="Courier New"/>
                <a:cs typeface="Courier New"/>
              </a:rPr>
              <a:t># code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1400" y="2193501"/>
            <a:ext cx="34438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     </a:t>
            </a:r>
            <a:r>
              <a:rPr lang="en-US" b="1" dirty="0" err="1" smtClean="0">
                <a:latin typeface="Courier New"/>
                <a:cs typeface="Courier New"/>
              </a:rPr>
              <a:t>output$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main_plot</a:t>
            </a:r>
            <a:endParaRPr lang="en-US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endParaRPr lang="en-US" b="1" dirty="0" smtClean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err="1">
                <a:latin typeface="Courier New"/>
                <a:cs typeface="Courier New"/>
              </a:rPr>
              <a:t>plotOutput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”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main_plot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lang="en-US" b="1" dirty="0">
                <a:latin typeface="Courier New"/>
                <a:cs typeface="Courier New"/>
              </a:rPr>
              <a:t>)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425110" y="2578046"/>
            <a:ext cx="12213" cy="5128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2831" y="2712368"/>
            <a:ext cx="4224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1) Save </a:t>
            </a:r>
            <a:r>
              <a:rPr lang="en-US" sz="2000" dirty="0"/>
              <a:t>objects to display to </a:t>
            </a:r>
            <a:r>
              <a:rPr lang="en-US" sz="2000" b="1" dirty="0">
                <a:latin typeface="Courier New"/>
                <a:cs typeface="Courier New"/>
              </a:rPr>
              <a:t>output$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4879738" y="2193501"/>
            <a:ext cx="523323" cy="14773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2831" y="4209438"/>
            <a:ext cx="481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Build </a:t>
            </a:r>
            <a:r>
              <a:rPr lang="en-US" sz="2000" dirty="0"/>
              <a:t>objects to display with </a:t>
            </a:r>
            <a:r>
              <a:rPr lang="en-US" sz="2000" b="1" dirty="0">
                <a:latin typeface="Courier New"/>
                <a:cs typeface="Courier New"/>
              </a:rPr>
              <a:t>render*()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0539" y="4718812"/>
            <a:ext cx="51291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server &lt;- function(input, output) </a:t>
            </a:r>
            <a:r>
              <a:rPr lang="en-US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Output$main_plot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&lt;-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renderPlot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({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})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1460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 can </a:t>
            </a:r>
            <a:r>
              <a:rPr lang="en-US" sz="2400" b="1" dirty="0">
                <a:latin typeface="Courier New"/>
                <a:cs typeface="Courier New"/>
              </a:rPr>
              <a:t>render*(</a:t>
            </a:r>
            <a:r>
              <a:rPr lang="en-US" sz="2400" b="1" dirty="0" smtClean="0">
                <a:latin typeface="Courier New"/>
                <a:cs typeface="Courier New"/>
              </a:rPr>
              <a:t>)</a:t>
            </a:r>
            <a:r>
              <a:rPr lang="en-US" sz="2400" dirty="0" smtClean="0"/>
              <a:t>different types </a:t>
            </a:r>
            <a:r>
              <a:rPr lang="en-US" sz="2400" dirty="0"/>
              <a:t>of</a:t>
            </a:r>
            <a:br>
              <a:rPr lang="en-US" sz="2400" dirty="0"/>
            </a:br>
            <a:r>
              <a:rPr lang="en-US" sz="2400" dirty="0"/>
              <a:t>output you wish to make.</a:t>
            </a:r>
          </a:p>
        </p:txBody>
      </p:sp>
      <p:pic>
        <p:nvPicPr>
          <p:cNvPr id="4" name="Picture 3" descr="Screen Shot 2017-03-07 at 18.51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72" y="1768323"/>
            <a:ext cx="7644934" cy="356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8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6128"/>
            <a:ext cx="8229600" cy="55400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Shiny Showcase</a:t>
            </a:r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https://www.rstudio.com/products/shiny/shiny-user-showcase/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TUTORIAL: Teach yourself Shiny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https://shiny.rstudio.com/tutorial/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RStudio_logo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86128"/>
            <a:ext cx="3973700" cy="139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5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/>
                <a:cs typeface="Courier New"/>
              </a:rPr>
              <a:t>render*(</a:t>
            </a:r>
            <a:r>
              <a:rPr lang="en-US" b="1" dirty="0">
                <a:latin typeface="Courier New"/>
                <a:cs typeface="Courier New"/>
              </a:rPr>
              <a:t>) </a:t>
            </a:r>
          </a:p>
        </p:txBody>
      </p:sp>
      <p:sp>
        <p:nvSpPr>
          <p:cNvPr id="4" name="Rectangle 3"/>
          <p:cNvSpPr/>
          <p:nvPr/>
        </p:nvSpPr>
        <p:spPr>
          <a:xfrm>
            <a:off x="720528" y="1807227"/>
            <a:ext cx="76205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Builds reactive output to display in UI</a:t>
            </a:r>
          </a:p>
        </p:txBody>
      </p:sp>
      <p:sp>
        <p:nvSpPr>
          <p:cNvPr id="5" name="Rectangle 4"/>
          <p:cNvSpPr/>
          <p:nvPr/>
        </p:nvSpPr>
        <p:spPr>
          <a:xfrm>
            <a:off x="720528" y="4339488"/>
            <a:ext cx="644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latin typeface="Courier New"/>
                <a:cs typeface="Courier New"/>
              </a:rPr>
              <a:t>render</a:t>
            </a:r>
            <a:r>
              <a:rPr lang="en-US" sz="24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Plot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hist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rnorm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(100)}</a:t>
            </a:r>
            <a:r>
              <a:rPr lang="en-US" sz="2400" b="1" dirty="0" smtClean="0">
                <a:latin typeface="Courier New"/>
                <a:cs typeface="Courier New"/>
              </a:rPr>
              <a:t>)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039464" y="2963055"/>
            <a:ext cx="2299662" cy="1273352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The type of the object to build</a:t>
            </a:r>
          </a:p>
          <a:p>
            <a:pPr algn="ctr"/>
            <a:r>
              <a:rPr lang="en-US" sz="2200" dirty="0" smtClean="0"/>
              <a:t> to display</a:t>
            </a:r>
            <a:endParaRPr lang="en-US" sz="2200" dirty="0"/>
          </a:p>
        </p:txBody>
      </p:sp>
      <p:sp>
        <p:nvSpPr>
          <p:cNvPr id="13" name="Rectangular Callout 12"/>
          <p:cNvSpPr/>
          <p:nvPr/>
        </p:nvSpPr>
        <p:spPr>
          <a:xfrm>
            <a:off x="4866370" y="2963055"/>
            <a:ext cx="2299662" cy="1273352"/>
          </a:xfrm>
          <a:prstGeom prst="wedgeRectCallou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Code that build the object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65533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Rule no 3) </a:t>
            </a:r>
            <a:r>
              <a:rPr lang="en-US" sz="3600" dirty="0"/>
              <a:t>Access </a:t>
            </a:r>
            <a:r>
              <a:rPr lang="en-US" sz="3600" dirty="0">
                <a:solidFill>
                  <a:srgbClr val="008000"/>
                </a:solidFill>
              </a:rPr>
              <a:t>input</a:t>
            </a:r>
            <a:r>
              <a:rPr lang="en-US" sz="3600" dirty="0"/>
              <a:t> values with </a:t>
            </a:r>
            <a:r>
              <a:rPr lang="en-US" sz="3600" b="1" dirty="0">
                <a:latin typeface="Courier New"/>
                <a:cs typeface="Courier New"/>
              </a:rPr>
              <a:t>input$</a:t>
            </a:r>
          </a:p>
        </p:txBody>
      </p:sp>
      <p:sp>
        <p:nvSpPr>
          <p:cNvPr id="4" name="Rectangle 3"/>
          <p:cNvSpPr/>
          <p:nvPr/>
        </p:nvSpPr>
        <p:spPr>
          <a:xfrm>
            <a:off x="341946" y="1153566"/>
            <a:ext cx="8802054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server &lt;- function(input, output) {</a:t>
            </a:r>
          </a:p>
          <a:p>
            <a:r>
              <a:rPr lang="en-US" b="1" dirty="0">
                <a:latin typeface="Courier New"/>
                <a:cs typeface="Courier New"/>
              </a:rPr>
              <a:t>  </a:t>
            </a:r>
          </a:p>
          <a:p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smtClean="0">
                <a:latin typeface="Courier New"/>
                <a:cs typeface="Courier New"/>
              </a:rPr>
              <a:t>v &lt;</a:t>
            </a:r>
            <a:r>
              <a:rPr lang="en-US" b="1" dirty="0">
                <a:latin typeface="Courier New"/>
                <a:cs typeface="Courier New"/>
              </a:rPr>
              <a:t>- function() </a:t>
            </a:r>
            <a:r>
              <a:rPr lang="en-US" b="1" dirty="0" smtClean="0">
                <a:latin typeface="Courier New"/>
                <a:cs typeface="Courier New"/>
              </a:rPr>
              <a:t>{return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rnorm</a:t>
            </a:r>
            <a:r>
              <a:rPr lang="en-US" b="1" dirty="0">
                <a:latin typeface="Courier New"/>
                <a:cs typeface="Courier New"/>
              </a:rPr>
              <a:t>(100, </a:t>
            </a:r>
            <a:r>
              <a:rPr lang="en-US" b="1" dirty="0" smtClean="0">
                <a:latin typeface="Courier New"/>
                <a:cs typeface="Courier New"/>
              </a:rPr>
              <a:t>									           mean</a:t>
            </a:r>
            <a:r>
              <a:rPr lang="en-US" b="1" dirty="0">
                <a:latin typeface="Courier New"/>
                <a:cs typeface="Courier New"/>
              </a:rPr>
              <a:t>=</a:t>
            </a:r>
            <a:r>
              <a:rPr lang="en-US" b="1" dirty="0" err="1">
                <a:latin typeface="Courier New"/>
                <a:cs typeface="Courier New"/>
              </a:rPr>
              <a:t>as.numeric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008000"/>
                </a:solidFill>
                <a:latin typeface="Courier New"/>
                <a:cs typeface="Courier New"/>
              </a:rPr>
              <a:t>input$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Vector</a:t>
            </a:r>
            <a:r>
              <a:rPr lang="en-US" b="1" dirty="0">
                <a:latin typeface="Courier New"/>
                <a:cs typeface="Courier New"/>
              </a:rPr>
              <a:t>)))  </a:t>
            </a:r>
          </a:p>
          <a:p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smtClean="0">
                <a:latin typeface="Courier New"/>
                <a:cs typeface="Courier New"/>
              </a:rPr>
              <a:t>		}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</a:t>
            </a:r>
          </a:p>
          <a:p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output$main_plot</a:t>
            </a:r>
            <a:r>
              <a:rPr lang="en-US" b="1" dirty="0">
                <a:latin typeface="Courier New"/>
                <a:cs typeface="Courier New"/>
              </a:rPr>
              <a:t> &lt;- </a:t>
            </a:r>
            <a:r>
              <a:rPr lang="en-US" b="1" dirty="0" err="1">
                <a:latin typeface="Courier New"/>
                <a:cs typeface="Courier New"/>
              </a:rPr>
              <a:t>renderPlot</a:t>
            </a:r>
            <a:r>
              <a:rPr lang="en-US" b="1" dirty="0">
                <a:latin typeface="Courier New"/>
                <a:cs typeface="Courier New"/>
              </a:rPr>
              <a:t>( </a:t>
            </a:r>
          </a:p>
          <a:p>
            <a:r>
              <a:rPr lang="en-US" b="1" dirty="0">
                <a:latin typeface="Courier New"/>
                <a:cs typeface="Courier New"/>
              </a:rPr>
              <a:t>         </a:t>
            </a:r>
            <a:r>
              <a:rPr lang="en-US" b="1" dirty="0" err="1">
                <a:latin typeface="Courier New"/>
                <a:cs typeface="Courier New"/>
              </a:rPr>
              <a:t>hist</a:t>
            </a:r>
            <a:r>
              <a:rPr lang="en-US" b="1" dirty="0">
                <a:latin typeface="Courier New"/>
                <a:cs typeface="Courier New"/>
              </a:rPr>
              <a:t>(v(), breaks=15, </a:t>
            </a:r>
            <a:r>
              <a:rPr lang="en-US" b="1" dirty="0" err="1">
                <a:latin typeface="Courier New"/>
                <a:cs typeface="Courier New"/>
              </a:rPr>
              <a:t>xlab</a:t>
            </a:r>
            <a:r>
              <a:rPr lang="en-US" b="1" dirty="0">
                <a:latin typeface="Courier New"/>
                <a:cs typeface="Courier New"/>
              </a:rPr>
              <a:t>="",</a:t>
            </a:r>
          </a:p>
          <a:p>
            <a:r>
              <a:rPr lang="en-US" b="1" dirty="0">
                <a:latin typeface="Courier New"/>
                <a:cs typeface="Courier New"/>
              </a:rPr>
              <a:t>         main="Histogram of samples size n"))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1946" y="4510427"/>
            <a:ext cx="7387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b="1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selectInput("</a:t>
            </a:r>
            <a:r>
              <a:rPr lang="mr-IN" b="1" dirty="0">
                <a:solidFill>
                  <a:srgbClr val="FF0000"/>
                </a:solidFill>
                <a:latin typeface="Courier New"/>
                <a:cs typeface="Courier New"/>
              </a:rPr>
              <a:t>Vector</a:t>
            </a:r>
            <a:r>
              <a:rPr lang="mr-IN" b="1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", "Select Mean of Distribution", </a:t>
            </a:r>
          </a:p>
          <a:p>
            <a:r>
              <a:rPr lang="mr-IN" b="1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      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mr-IN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</a:t>
            </a:r>
            <a:r>
              <a:rPr lang="mr-IN" b="1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(0, 1, 2, 3, 4, 5), selected = 0, </a:t>
            </a:r>
            <a:endParaRPr lang="en-US" b="1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		  </a:t>
            </a:r>
            <a:r>
              <a:rPr lang="mr-IN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multiple </a:t>
            </a:r>
            <a:r>
              <a:rPr lang="mr-IN" b="1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= FALSE),</a:t>
            </a:r>
          </a:p>
          <a:p>
            <a:r>
              <a:rPr lang="mr-IN" b="1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           </a:t>
            </a:r>
            <a:r>
              <a:rPr lang="mr-IN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plotOutput</a:t>
            </a:r>
            <a:r>
              <a:rPr lang="mr-IN" b="1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("main_plot")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41000" y="2352995"/>
            <a:ext cx="3256508" cy="227454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2238064" y="3105984"/>
            <a:ext cx="553229" cy="427540"/>
          </a:xfrm>
          <a:custGeom>
            <a:avLst/>
            <a:gdLst>
              <a:gd name="connsiteX0" fmla="*/ 301762 w 553229"/>
              <a:gd name="connsiteY0" fmla="*/ 0 h 326946"/>
              <a:gd name="connsiteX1" fmla="*/ 62867 w 553229"/>
              <a:gd name="connsiteY1" fmla="*/ 12575 h 326946"/>
              <a:gd name="connsiteX2" fmla="*/ 25147 w 553229"/>
              <a:gd name="connsiteY2" fmla="*/ 25150 h 326946"/>
              <a:gd name="connsiteX3" fmla="*/ 0 w 553229"/>
              <a:gd name="connsiteY3" fmla="*/ 100599 h 326946"/>
              <a:gd name="connsiteX4" fmla="*/ 12574 w 553229"/>
              <a:gd name="connsiteY4" fmla="*/ 188623 h 326946"/>
              <a:gd name="connsiteX5" fmla="*/ 163454 w 553229"/>
              <a:gd name="connsiteY5" fmla="*/ 289222 h 326946"/>
              <a:gd name="connsiteX6" fmla="*/ 201174 w 553229"/>
              <a:gd name="connsiteY6" fmla="*/ 301796 h 326946"/>
              <a:gd name="connsiteX7" fmla="*/ 352055 w 553229"/>
              <a:gd name="connsiteY7" fmla="*/ 326946 h 326946"/>
              <a:gd name="connsiteX8" fmla="*/ 502936 w 553229"/>
              <a:gd name="connsiteY8" fmla="*/ 314371 h 326946"/>
              <a:gd name="connsiteX9" fmla="*/ 528083 w 553229"/>
              <a:gd name="connsiteY9" fmla="*/ 276647 h 326946"/>
              <a:gd name="connsiteX10" fmla="*/ 553229 w 553229"/>
              <a:gd name="connsiteY10" fmla="*/ 201198 h 326946"/>
              <a:gd name="connsiteX11" fmla="*/ 515509 w 553229"/>
              <a:gd name="connsiteY11" fmla="*/ 62875 h 326946"/>
              <a:gd name="connsiteX12" fmla="*/ 477789 w 553229"/>
              <a:gd name="connsiteY12" fmla="*/ 37725 h 326946"/>
              <a:gd name="connsiteX13" fmla="*/ 402349 w 553229"/>
              <a:gd name="connsiteY13" fmla="*/ 12575 h 326946"/>
              <a:gd name="connsiteX14" fmla="*/ 301762 w 553229"/>
              <a:gd name="connsiteY14" fmla="*/ 25150 h 326946"/>
              <a:gd name="connsiteX15" fmla="*/ 251468 w 553229"/>
              <a:gd name="connsiteY15" fmla="*/ 37725 h 32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3229" h="326946">
                <a:moveTo>
                  <a:pt x="301762" y="0"/>
                </a:moveTo>
                <a:cubicBezTo>
                  <a:pt x="222130" y="4192"/>
                  <a:pt x="142281" y="5355"/>
                  <a:pt x="62867" y="12575"/>
                </a:cubicBezTo>
                <a:cubicBezTo>
                  <a:pt x="49668" y="13775"/>
                  <a:pt x="32850" y="14365"/>
                  <a:pt x="25147" y="25150"/>
                </a:cubicBezTo>
                <a:cubicBezTo>
                  <a:pt x="9740" y="46723"/>
                  <a:pt x="0" y="100599"/>
                  <a:pt x="0" y="100599"/>
                </a:cubicBezTo>
                <a:cubicBezTo>
                  <a:pt x="4191" y="129940"/>
                  <a:pt x="-1477" y="162526"/>
                  <a:pt x="12574" y="188623"/>
                </a:cubicBezTo>
                <a:cubicBezTo>
                  <a:pt x="53778" y="265154"/>
                  <a:pt x="93760" y="265988"/>
                  <a:pt x="163454" y="289222"/>
                </a:cubicBezTo>
                <a:cubicBezTo>
                  <a:pt x="176027" y="293414"/>
                  <a:pt x="188178" y="299196"/>
                  <a:pt x="201174" y="301796"/>
                </a:cubicBezTo>
                <a:cubicBezTo>
                  <a:pt x="293101" y="320184"/>
                  <a:pt x="242885" y="311348"/>
                  <a:pt x="352055" y="326946"/>
                </a:cubicBezTo>
                <a:cubicBezTo>
                  <a:pt x="402349" y="322754"/>
                  <a:pt x="454410" y="328237"/>
                  <a:pt x="502936" y="314371"/>
                </a:cubicBezTo>
                <a:cubicBezTo>
                  <a:pt x="517467" y="310219"/>
                  <a:pt x="521946" y="290457"/>
                  <a:pt x="528083" y="276647"/>
                </a:cubicBezTo>
                <a:cubicBezTo>
                  <a:pt x="538849" y="252422"/>
                  <a:pt x="553229" y="201198"/>
                  <a:pt x="553229" y="201198"/>
                </a:cubicBezTo>
                <a:cubicBezTo>
                  <a:pt x="545792" y="141691"/>
                  <a:pt x="556265" y="103636"/>
                  <a:pt x="515509" y="62875"/>
                </a:cubicBezTo>
                <a:cubicBezTo>
                  <a:pt x="504824" y="52189"/>
                  <a:pt x="491598" y="43863"/>
                  <a:pt x="477789" y="37725"/>
                </a:cubicBezTo>
                <a:cubicBezTo>
                  <a:pt x="453567" y="26958"/>
                  <a:pt x="402349" y="12575"/>
                  <a:pt x="402349" y="12575"/>
                </a:cubicBezTo>
                <a:cubicBezTo>
                  <a:pt x="368820" y="16767"/>
                  <a:pt x="335007" y="19105"/>
                  <a:pt x="301762" y="25150"/>
                </a:cubicBezTo>
                <a:cubicBezTo>
                  <a:pt x="225319" y="39050"/>
                  <a:pt x="288282" y="37725"/>
                  <a:pt x="251468" y="3772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65803" y="1699103"/>
            <a:ext cx="406905" cy="426044"/>
          </a:xfrm>
          <a:custGeom>
            <a:avLst/>
            <a:gdLst>
              <a:gd name="connsiteX0" fmla="*/ 301762 w 553229"/>
              <a:gd name="connsiteY0" fmla="*/ 0 h 326946"/>
              <a:gd name="connsiteX1" fmla="*/ 62867 w 553229"/>
              <a:gd name="connsiteY1" fmla="*/ 12575 h 326946"/>
              <a:gd name="connsiteX2" fmla="*/ 25147 w 553229"/>
              <a:gd name="connsiteY2" fmla="*/ 25150 h 326946"/>
              <a:gd name="connsiteX3" fmla="*/ 0 w 553229"/>
              <a:gd name="connsiteY3" fmla="*/ 100599 h 326946"/>
              <a:gd name="connsiteX4" fmla="*/ 12574 w 553229"/>
              <a:gd name="connsiteY4" fmla="*/ 188623 h 326946"/>
              <a:gd name="connsiteX5" fmla="*/ 163454 w 553229"/>
              <a:gd name="connsiteY5" fmla="*/ 289222 h 326946"/>
              <a:gd name="connsiteX6" fmla="*/ 201174 w 553229"/>
              <a:gd name="connsiteY6" fmla="*/ 301796 h 326946"/>
              <a:gd name="connsiteX7" fmla="*/ 352055 w 553229"/>
              <a:gd name="connsiteY7" fmla="*/ 326946 h 326946"/>
              <a:gd name="connsiteX8" fmla="*/ 502936 w 553229"/>
              <a:gd name="connsiteY8" fmla="*/ 314371 h 326946"/>
              <a:gd name="connsiteX9" fmla="*/ 528083 w 553229"/>
              <a:gd name="connsiteY9" fmla="*/ 276647 h 326946"/>
              <a:gd name="connsiteX10" fmla="*/ 553229 w 553229"/>
              <a:gd name="connsiteY10" fmla="*/ 201198 h 326946"/>
              <a:gd name="connsiteX11" fmla="*/ 515509 w 553229"/>
              <a:gd name="connsiteY11" fmla="*/ 62875 h 326946"/>
              <a:gd name="connsiteX12" fmla="*/ 477789 w 553229"/>
              <a:gd name="connsiteY12" fmla="*/ 37725 h 326946"/>
              <a:gd name="connsiteX13" fmla="*/ 402349 w 553229"/>
              <a:gd name="connsiteY13" fmla="*/ 12575 h 326946"/>
              <a:gd name="connsiteX14" fmla="*/ 301762 w 553229"/>
              <a:gd name="connsiteY14" fmla="*/ 25150 h 326946"/>
              <a:gd name="connsiteX15" fmla="*/ 251468 w 553229"/>
              <a:gd name="connsiteY15" fmla="*/ 37725 h 32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3229" h="326946">
                <a:moveTo>
                  <a:pt x="301762" y="0"/>
                </a:moveTo>
                <a:cubicBezTo>
                  <a:pt x="222130" y="4192"/>
                  <a:pt x="142281" y="5355"/>
                  <a:pt x="62867" y="12575"/>
                </a:cubicBezTo>
                <a:cubicBezTo>
                  <a:pt x="49668" y="13775"/>
                  <a:pt x="32850" y="14365"/>
                  <a:pt x="25147" y="25150"/>
                </a:cubicBezTo>
                <a:cubicBezTo>
                  <a:pt x="9740" y="46723"/>
                  <a:pt x="0" y="100599"/>
                  <a:pt x="0" y="100599"/>
                </a:cubicBezTo>
                <a:cubicBezTo>
                  <a:pt x="4191" y="129940"/>
                  <a:pt x="-1477" y="162526"/>
                  <a:pt x="12574" y="188623"/>
                </a:cubicBezTo>
                <a:cubicBezTo>
                  <a:pt x="53778" y="265154"/>
                  <a:pt x="93760" y="265988"/>
                  <a:pt x="163454" y="289222"/>
                </a:cubicBezTo>
                <a:cubicBezTo>
                  <a:pt x="176027" y="293414"/>
                  <a:pt x="188178" y="299196"/>
                  <a:pt x="201174" y="301796"/>
                </a:cubicBezTo>
                <a:cubicBezTo>
                  <a:pt x="293101" y="320184"/>
                  <a:pt x="242885" y="311348"/>
                  <a:pt x="352055" y="326946"/>
                </a:cubicBezTo>
                <a:cubicBezTo>
                  <a:pt x="402349" y="322754"/>
                  <a:pt x="454410" y="328237"/>
                  <a:pt x="502936" y="314371"/>
                </a:cubicBezTo>
                <a:cubicBezTo>
                  <a:pt x="517467" y="310219"/>
                  <a:pt x="521946" y="290457"/>
                  <a:pt x="528083" y="276647"/>
                </a:cubicBezTo>
                <a:cubicBezTo>
                  <a:pt x="538849" y="252422"/>
                  <a:pt x="553229" y="201198"/>
                  <a:pt x="553229" y="201198"/>
                </a:cubicBezTo>
                <a:cubicBezTo>
                  <a:pt x="545792" y="141691"/>
                  <a:pt x="556265" y="103636"/>
                  <a:pt x="515509" y="62875"/>
                </a:cubicBezTo>
                <a:cubicBezTo>
                  <a:pt x="504824" y="52189"/>
                  <a:pt x="491598" y="43863"/>
                  <a:pt x="477789" y="37725"/>
                </a:cubicBezTo>
                <a:cubicBezTo>
                  <a:pt x="453567" y="26958"/>
                  <a:pt x="402349" y="12575"/>
                  <a:pt x="402349" y="12575"/>
                </a:cubicBezTo>
                <a:cubicBezTo>
                  <a:pt x="368820" y="16767"/>
                  <a:pt x="335007" y="19105"/>
                  <a:pt x="301762" y="25150"/>
                </a:cubicBezTo>
                <a:cubicBezTo>
                  <a:pt x="225319" y="39050"/>
                  <a:pt x="288282" y="37725"/>
                  <a:pt x="251468" y="3772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8894" y="5710756"/>
            <a:ext cx="8612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Reactivity automatically occurs whenever you use </a:t>
            </a:r>
            <a:r>
              <a:rPr lang="en-US" sz="2400" dirty="0" smtClean="0"/>
              <a:t>an input </a:t>
            </a:r>
            <a:r>
              <a:rPr lang="en-US" sz="2400" dirty="0"/>
              <a:t>value to render an output </a:t>
            </a:r>
            <a:r>
              <a:rPr lang="en-US" sz="2400" dirty="0" smtClean="0"/>
              <a:t>object.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4987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4784" y="205496"/>
            <a:ext cx="9123092" cy="6186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library(shiny)</a:t>
            </a:r>
          </a:p>
          <a:p>
            <a:endParaRPr lang="en-US" sz="1200" dirty="0"/>
          </a:p>
          <a:p>
            <a:r>
              <a:rPr lang="en-US" sz="1200" dirty="0"/>
              <a:t># Define UI for application that draws a histogram</a:t>
            </a:r>
          </a:p>
          <a:p>
            <a:r>
              <a:rPr lang="en-US" sz="1200" dirty="0" err="1"/>
              <a:t>ui</a:t>
            </a:r>
            <a:r>
              <a:rPr lang="en-US" sz="1200" dirty="0"/>
              <a:t> &lt;- </a:t>
            </a:r>
            <a:r>
              <a:rPr lang="en-US" sz="1200" dirty="0" err="1"/>
              <a:t>fluidPage</a:t>
            </a:r>
            <a:r>
              <a:rPr lang="en-US" sz="1200" dirty="0" smtClean="0"/>
              <a:t>(</a:t>
            </a:r>
            <a:endParaRPr lang="en-US" sz="1200" dirty="0"/>
          </a:p>
          <a:p>
            <a:r>
              <a:rPr lang="en-US" sz="1200" dirty="0"/>
              <a:t>   </a:t>
            </a:r>
            <a:r>
              <a:rPr lang="en-US" sz="1200" dirty="0">
                <a:solidFill>
                  <a:srgbClr val="008000"/>
                </a:solidFill>
              </a:rPr>
              <a:t> </a:t>
            </a:r>
            <a:r>
              <a:rPr lang="en-US" sz="1200" dirty="0" err="1">
                <a:solidFill>
                  <a:srgbClr val="008000"/>
                </a:solidFill>
              </a:rPr>
              <a:t>headerPanel</a:t>
            </a:r>
            <a:r>
              <a:rPr lang="en-US" sz="1200" dirty="0"/>
              <a:t>("Hello R-Ladies!"),</a:t>
            </a:r>
          </a:p>
          <a:p>
            <a:r>
              <a:rPr lang="en-US" sz="1200" dirty="0"/>
              <a:t>    </a:t>
            </a:r>
            <a:r>
              <a:rPr lang="en-US" sz="1200" dirty="0" err="1">
                <a:solidFill>
                  <a:srgbClr val="008000"/>
                </a:solidFill>
              </a:rPr>
              <a:t>sidebarPanel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0000FF"/>
                </a:solidFill>
              </a:rPr>
              <a:t>selectInput</a:t>
            </a:r>
            <a:r>
              <a:rPr lang="en-US" sz="1200" dirty="0"/>
              <a:t>("</a:t>
            </a:r>
            <a:r>
              <a:rPr lang="en-US" sz="1200" dirty="0">
                <a:solidFill>
                  <a:srgbClr val="FF0000"/>
                </a:solidFill>
              </a:rPr>
              <a:t>Vector</a:t>
            </a:r>
            <a:r>
              <a:rPr lang="en-US" sz="1200" dirty="0"/>
              <a:t>", "Select Mean of Distribution", </a:t>
            </a:r>
          </a:p>
          <a:p>
            <a:r>
              <a:rPr lang="en-US" sz="1200" dirty="0"/>
              <a:t>                             c(0, 1, 2, 3, 4, 5), selected = 0, multiple = FALSE),</a:t>
            </a:r>
          </a:p>
          <a:p>
            <a:r>
              <a:rPr lang="en-US" sz="1200" dirty="0"/>
              <a:t>                 </a:t>
            </a:r>
            <a:r>
              <a:rPr lang="en-US" sz="1200" dirty="0" err="1">
                <a:solidFill>
                  <a:srgbClr val="0000FF"/>
                </a:solidFill>
              </a:rPr>
              <a:t>numericInput</a:t>
            </a:r>
            <a:r>
              <a:rPr lang="en-US" sz="1200" dirty="0"/>
              <a:t>("</a:t>
            </a:r>
            <a:r>
              <a:rPr lang="en-US" sz="1200" dirty="0">
                <a:solidFill>
                  <a:srgbClr val="FF0000"/>
                </a:solidFill>
              </a:rPr>
              <a:t>n</a:t>
            </a:r>
            <a:r>
              <a:rPr lang="en-US" sz="1200" dirty="0"/>
              <a:t>", "n", 50),</a:t>
            </a:r>
          </a:p>
          <a:p>
            <a:r>
              <a:rPr lang="en-US" sz="1200" dirty="0"/>
              <a:t>                 </a:t>
            </a:r>
            <a:r>
              <a:rPr lang="en-US" sz="1200" dirty="0" err="1">
                <a:solidFill>
                  <a:srgbClr val="0000FF"/>
                </a:solidFill>
              </a:rPr>
              <a:t>actionButton</a:t>
            </a:r>
            <a:r>
              <a:rPr lang="en-US" sz="1200" dirty="0"/>
              <a:t>("</a:t>
            </a:r>
            <a:r>
              <a:rPr lang="en-US" sz="1200" dirty="0">
                <a:solidFill>
                  <a:srgbClr val="FF0000"/>
                </a:solidFill>
              </a:rPr>
              <a:t>go</a:t>
            </a:r>
            <a:r>
              <a:rPr lang="en-US" sz="1200" dirty="0"/>
              <a:t>", "Go")),</a:t>
            </a:r>
          </a:p>
          <a:p>
            <a:r>
              <a:rPr lang="en-US" sz="1200" dirty="0"/>
              <a:t>    </a:t>
            </a:r>
            <a:r>
              <a:rPr lang="en-US" sz="1200" dirty="0" err="1">
                <a:solidFill>
                  <a:srgbClr val="008000"/>
                </a:solidFill>
              </a:rPr>
              <a:t>mainPanel</a:t>
            </a:r>
            <a:r>
              <a:rPr lang="en-US" sz="1200" dirty="0" smtClean="0"/>
              <a:t>(</a:t>
            </a:r>
            <a:r>
              <a:rPr lang="en-US" sz="1200" dirty="0" err="1" smtClean="0">
                <a:solidFill>
                  <a:srgbClr val="E700FB"/>
                </a:solidFill>
              </a:rPr>
              <a:t>plotOutput</a:t>
            </a:r>
            <a:r>
              <a:rPr lang="en-US" sz="1200" dirty="0"/>
              <a:t>("</a:t>
            </a:r>
            <a:r>
              <a:rPr lang="en-US" sz="1200" dirty="0" err="1">
                <a:solidFill>
                  <a:srgbClr val="660066"/>
                </a:solidFill>
              </a:rPr>
              <a:t>main_plot</a:t>
            </a:r>
            <a:r>
              <a:rPr lang="en-US" sz="1200" dirty="0"/>
              <a:t>"),</a:t>
            </a:r>
          </a:p>
          <a:p>
            <a:r>
              <a:rPr lang="en-US" sz="1200" dirty="0"/>
              <a:t>    </a:t>
            </a:r>
            <a:r>
              <a:rPr lang="en-US" sz="1200" dirty="0" smtClean="0"/>
              <a:t>	           </a:t>
            </a:r>
            <a:r>
              <a:rPr lang="en-US" sz="1200" dirty="0" err="1" smtClean="0">
                <a:solidFill>
                  <a:srgbClr val="E700FB"/>
                </a:solidFill>
              </a:rPr>
              <a:t>verbatimTextOutput</a:t>
            </a:r>
            <a:r>
              <a:rPr lang="en-US" sz="1200" dirty="0"/>
              <a:t>("</a:t>
            </a:r>
            <a:r>
              <a:rPr lang="en-US" sz="1200" dirty="0">
                <a:solidFill>
                  <a:srgbClr val="660066"/>
                </a:solidFill>
              </a:rPr>
              <a:t>stats</a:t>
            </a:r>
            <a:r>
              <a:rPr lang="en-US" sz="1200" dirty="0"/>
              <a:t>"))</a:t>
            </a:r>
          </a:p>
          <a:p>
            <a:r>
              <a:rPr lang="en-US" sz="1200" dirty="0"/>
              <a:t>  )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# </a:t>
            </a:r>
            <a:r>
              <a:rPr lang="en-US" sz="1200" dirty="0"/>
              <a:t>Define server logic required to draw a histogram</a:t>
            </a:r>
          </a:p>
          <a:p>
            <a:r>
              <a:rPr lang="en-US" sz="1200" dirty="0"/>
              <a:t>server &lt;- function(input, output) {</a:t>
            </a:r>
          </a:p>
          <a:p>
            <a:r>
              <a:rPr lang="en-US" sz="1200" dirty="0"/>
              <a:t>  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randomVals</a:t>
            </a:r>
            <a:r>
              <a:rPr lang="en-US" sz="1200" dirty="0"/>
              <a:t> &lt;- </a:t>
            </a:r>
            <a:r>
              <a:rPr lang="en-US" sz="1200" dirty="0" err="1">
                <a:solidFill>
                  <a:srgbClr val="0000FF"/>
                </a:solidFill>
              </a:rPr>
              <a:t>eventReactive</a:t>
            </a:r>
            <a:r>
              <a:rPr lang="en-US" sz="1200" dirty="0"/>
              <a:t>(</a:t>
            </a:r>
            <a:r>
              <a:rPr lang="en-US" sz="1200" dirty="0" err="1"/>
              <a:t>input$</a:t>
            </a:r>
            <a:r>
              <a:rPr lang="en-US" sz="1200" dirty="0" err="1">
                <a:solidFill>
                  <a:srgbClr val="FF0000"/>
                </a:solidFill>
              </a:rPr>
              <a:t>go</a:t>
            </a:r>
            <a:r>
              <a:rPr lang="en-US" sz="1200" dirty="0"/>
              <a:t>, </a:t>
            </a:r>
            <a:r>
              <a:rPr lang="en-US" sz="1200" dirty="0" err="1" smtClean="0"/>
              <a:t>input</a:t>
            </a:r>
            <a:r>
              <a:rPr lang="en-US" sz="1200" dirty="0" err="1"/>
              <a:t>$</a:t>
            </a:r>
            <a:r>
              <a:rPr lang="en-US" sz="1200" dirty="0" err="1" smtClean="0">
                <a:solidFill>
                  <a:srgbClr val="FF0000"/>
                </a:solidFill>
              </a:rPr>
              <a:t>n</a:t>
            </a:r>
            <a:r>
              <a:rPr lang="en-US" sz="1200" dirty="0" smtClean="0"/>
              <a:t>)</a:t>
            </a:r>
            <a:endParaRPr lang="en-US" sz="1200" dirty="0"/>
          </a:p>
          <a:p>
            <a:r>
              <a:rPr lang="en-US" sz="1200" dirty="0"/>
              <a:t>   </a:t>
            </a:r>
          </a:p>
          <a:p>
            <a:r>
              <a:rPr lang="en-US" sz="1200" dirty="0"/>
              <a:t>  </a:t>
            </a:r>
            <a:r>
              <a:rPr lang="en-US" sz="1200" dirty="0" smtClean="0"/>
              <a:t>v &lt;</a:t>
            </a:r>
            <a:r>
              <a:rPr lang="en-US" sz="1200" dirty="0"/>
              <a:t>- function() {</a:t>
            </a:r>
          </a:p>
          <a:p>
            <a:r>
              <a:rPr lang="en-US" sz="1200" dirty="0"/>
              <a:t>    return(</a:t>
            </a:r>
            <a:r>
              <a:rPr lang="en-US" sz="1200" dirty="0" err="1"/>
              <a:t>rnorm</a:t>
            </a:r>
            <a:r>
              <a:rPr lang="en-US" sz="1200" dirty="0"/>
              <a:t>(</a:t>
            </a:r>
            <a:r>
              <a:rPr lang="en-US" sz="1200" dirty="0" err="1"/>
              <a:t>randomVals</a:t>
            </a:r>
            <a:r>
              <a:rPr lang="en-US" sz="1200" dirty="0"/>
              <a:t>(),mean=</a:t>
            </a:r>
            <a:r>
              <a:rPr lang="en-US" sz="1200" dirty="0" err="1"/>
              <a:t>as.numeric</a:t>
            </a:r>
            <a:r>
              <a:rPr lang="en-US" sz="1200" dirty="0"/>
              <a:t>(</a:t>
            </a:r>
            <a:r>
              <a:rPr lang="en-US" sz="1200" dirty="0" err="1"/>
              <a:t>input$</a:t>
            </a:r>
            <a:r>
              <a:rPr lang="en-US" sz="1200" dirty="0" err="1">
                <a:solidFill>
                  <a:srgbClr val="FF0000"/>
                </a:solidFill>
              </a:rPr>
              <a:t>Vector</a:t>
            </a:r>
            <a:r>
              <a:rPr lang="en-US" sz="1200" dirty="0"/>
              <a:t>)))  </a:t>
            </a:r>
          </a:p>
          <a:p>
            <a:r>
              <a:rPr lang="en-US" sz="1200" dirty="0"/>
              <a:t>  </a:t>
            </a:r>
            <a:r>
              <a:rPr lang="en-US" sz="1200" dirty="0" smtClean="0"/>
              <a:t>}</a:t>
            </a:r>
          </a:p>
          <a:p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output$</a:t>
            </a:r>
            <a:r>
              <a:rPr lang="en-US" sz="1200" dirty="0" err="1">
                <a:solidFill>
                  <a:srgbClr val="660066"/>
                </a:solidFill>
              </a:rPr>
              <a:t>main_plot</a:t>
            </a:r>
            <a:r>
              <a:rPr lang="en-US" sz="1200" dirty="0"/>
              <a:t> &lt;- </a:t>
            </a:r>
            <a:r>
              <a:rPr lang="en-US" sz="1200" dirty="0" err="1">
                <a:solidFill>
                  <a:srgbClr val="0000FF"/>
                </a:solidFill>
              </a:rPr>
              <a:t>renderPlot</a:t>
            </a:r>
            <a:r>
              <a:rPr lang="en-US" sz="1200" dirty="0"/>
              <a:t>( 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hist</a:t>
            </a:r>
            <a:r>
              <a:rPr lang="en-US" sz="1200" dirty="0"/>
              <a:t>(v(), breaks=15, </a:t>
            </a:r>
            <a:r>
              <a:rPr lang="en-US" sz="1200" dirty="0" err="1"/>
              <a:t>xlab</a:t>
            </a:r>
            <a:r>
              <a:rPr lang="en-US" sz="1200" dirty="0"/>
              <a:t>="",</a:t>
            </a:r>
          </a:p>
          <a:p>
            <a:r>
              <a:rPr lang="en-US" sz="1200" dirty="0"/>
              <a:t>      </a:t>
            </a:r>
            <a:r>
              <a:rPr lang="en-US" sz="1200" dirty="0" smtClean="0"/>
              <a:t>main</a:t>
            </a:r>
            <a:r>
              <a:rPr lang="en-US" sz="1200" dirty="0"/>
              <a:t>="Histogram of samples size n"))</a:t>
            </a:r>
          </a:p>
          <a:p>
            <a:r>
              <a:rPr lang="en-US" sz="1200" dirty="0"/>
              <a:t>  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output$</a:t>
            </a:r>
            <a:r>
              <a:rPr lang="en-US" sz="1200" dirty="0" err="1">
                <a:solidFill>
                  <a:srgbClr val="660066"/>
                </a:solidFill>
              </a:rPr>
              <a:t>stats</a:t>
            </a:r>
            <a:r>
              <a:rPr lang="en-US" sz="1200" dirty="0"/>
              <a:t> &lt;- </a:t>
            </a:r>
            <a:r>
              <a:rPr lang="en-US" sz="1200" dirty="0" err="1">
                <a:solidFill>
                  <a:srgbClr val="0000FF"/>
                </a:solidFill>
              </a:rPr>
              <a:t>renderPrint</a:t>
            </a:r>
            <a:r>
              <a:rPr lang="en-US" sz="1200" dirty="0"/>
              <a:t>(</a:t>
            </a:r>
            <a:r>
              <a:rPr lang="en-US" sz="1200" dirty="0" smtClean="0"/>
              <a:t>{summary</a:t>
            </a:r>
            <a:r>
              <a:rPr lang="en-US" sz="1200" dirty="0"/>
              <a:t>(v())})</a:t>
            </a:r>
          </a:p>
          <a:p>
            <a:r>
              <a:rPr lang="en-US" sz="1200" dirty="0"/>
              <a:t>}</a:t>
            </a:r>
          </a:p>
          <a:p>
            <a:endParaRPr lang="en-US" sz="1200" dirty="0" smtClean="0"/>
          </a:p>
          <a:p>
            <a:r>
              <a:rPr lang="en-US" sz="1200" dirty="0" smtClean="0"/>
              <a:t># </a:t>
            </a:r>
            <a:r>
              <a:rPr lang="en-US" sz="1200" dirty="0"/>
              <a:t>Run the application </a:t>
            </a:r>
          </a:p>
          <a:p>
            <a:r>
              <a:rPr lang="en-US" sz="1200" dirty="0" err="1"/>
              <a:t>shinyApp</a:t>
            </a:r>
            <a:r>
              <a:rPr lang="en-US" sz="1200" dirty="0"/>
              <a:t>(</a:t>
            </a:r>
            <a:r>
              <a:rPr lang="en-US" sz="1200" dirty="0" err="1"/>
              <a:t>ui</a:t>
            </a:r>
            <a:r>
              <a:rPr lang="en-US" sz="1200" dirty="0"/>
              <a:t> = </a:t>
            </a:r>
            <a:r>
              <a:rPr lang="en-US" sz="1200" dirty="0" err="1"/>
              <a:t>ui</a:t>
            </a:r>
            <a:r>
              <a:rPr lang="en-US" sz="1200" dirty="0"/>
              <a:t>, server = server)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93477" y="520167"/>
            <a:ext cx="4597722" cy="2057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93477" y="2765535"/>
            <a:ext cx="4597722" cy="2951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1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3-07 at 21.01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49" y="267840"/>
            <a:ext cx="8278252" cy="640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9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3-07 at 21.07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1" y="171378"/>
            <a:ext cx="8866196" cy="632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0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7184"/>
            <a:ext cx="8229600" cy="54789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Every Shiny app is maintained by a computer running </a:t>
            </a:r>
            <a:r>
              <a:rPr lang="en-US" sz="2800" b="1" dirty="0">
                <a:solidFill>
                  <a:srgbClr val="0000FF"/>
                </a:solidFill>
              </a:rPr>
              <a:t>R</a:t>
            </a:r>
          </a:p>
        </p:txBody>
      </p:sp>
      <p:pic>
        <p:nvPicPr>
          <p:cNvPr id="4" name="Picture 3" descr="Screen Shot 2017-03-07 at 10.15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03" y="2086557"/>
            <a:ext cx="7571659" cy="296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03-07 at 10.16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9" y="757082"/>
            <a:ext cx="8896487" cy="53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94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library</a:t>
            </a:r>
            <a:r>
              <a:rPr lang="en-US" sz="2400" b="1" dirty="0" smtClean="0">
                <a:latin typeface="Courier New"/>
                <a:cs typeface="Courier New"/>
              </a:rPr>
              <a:t>(shiny)</a:t>
            </a:r>
          </a:p>
          <a:p>
            <a:pPr marL="0" indent="0">
              <a:buNone/>
            </a:pP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urier New"/>
                <a:cs typeface="Courier New"/>
              </a:rPr>
              <a:t>ui</a:t>
            </a:r>
            <a:r>
              <a:rPr lang="en-US" sz="2400" b="1" dirty="0" smtClean="0">
                <a:latin typeface="Courier New"/>
                <a:cs typeface="Courier New"/>
              </a:rPr>
              <a:t> &lt;- </a:t>
            </a:r>
            <a:r>
              <a:rPr lang="en-US" sz="2400" b="1" dirty="0" err="1" smtClean="0">
                <a:latin typeface="Courier New"/>
                <a:cs typeface="Courier New"/>
              </a:rPr>
              <a:t>fluidPage</a:t>
            </a:r>
            <a:r>
              <a:rPr lang="en-US" sz="2400" b="1" dirty="0" smtClean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server &lt;-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lang="en-US" sz="2400" b="1" dirty="0" smtClean="0">
                <a:latin typeface="Courier New"/>
                <a:cs typeface="Courier New"/>
              </a:rPr>
              <a:t>(input, output) {}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8000"/>
                </a:solidFill>
                <a:latin typeface="Courier New"/>
                <a:cs typeface="Courier New"/>
              </a:rPr>
              <a:t># Run the application 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/>
                <a:cs typeface="Courier New"/>
              </a:rPr>
              <a:t>shinyApp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  <a:r>
              <a:rPr lang="en-US" sz="2400" b="1" dirty="0" err="1" smtClean="0">
                <a:latin typeface="Courier New"/>
                <a:cs typeface="Courier New"/>
              </a:rPr>
              <a:t>ui</a:t>
            </a:r>
            <a:r>
              <a:rPr lang="en-US" sz="2400" b="1" dirty="0" smtClean="0">
                <a:latin typeface="Courier New"/>
                <a:cs typeface="Courier New"/>
              </a:rPr>
              <a:t> = </a:t>
            </a:r>
            <a:r>
              <a:rPr lang="en-US" sz="2400" b="1" dirty="0" err="1" smtClean="0">
                <a:latin typeface="Courier New"/>
                <a:cs typeface="Courier New"/>
              </a:rPr>
              <a:t>ui</a:t>
            </a:r>
            <a:r>
              <a:rPr lang="en-US" sz="2400" b="1" dirty="0" smtClean="0">
                <a:latin typeface="Courier New"/>
                <a:cs typeface="Courier New"/>
              </a:rPr>
              <a:t>, server = server)</a:t>
            </a:r>
            <a:endParaRPr lang="en-US" sz="2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6716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26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Reload/Run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Close</a:t>
            </a:r>
            <a:r>
              <a:rPr lang="en-US" dirty="0" smtClean="0"/>
              <a:t> </a:t>
            </a:r>
            <a:r>
              <a:rPr lang="en-US" dirty="0"/>
              <a:t>an app</a:t>
            </a:r>
          </a:p>
        </p:txBody>
      </p:sp>
      <p:pic>
        <p:nvPicPr>
          <p:cNvPr id="6" name="Picture 5" descr="Screen Shot 2017-03-07 at 21.10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196"/>
            <a:ext cx="9144000" cy="5418429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4797624" y="1728463"/>
            <a:ext cx="430478" cy="352747"/>
          </a:xfrm>
          <a:custGeom>
            <a:avLst/>
            <a:gdLst>
              <a:gd name="connsiteX0" fmla="*/ 293972 w 430478"/>
              <a:gd name="connsiteY0" fmla="*/ 0 h 352747"/>
              <a:gd name="connsiteX1" fmla="*/ 105829 w 430478"/>
              <a:gd name="connsiteY1" fmla="*/ 11758 h 352747"/>
              <a:gd name="connsiteX2" fmla="*/ 70553 w 430478"/>
              <a:gd name="connsiteY2" fmla="*/ 47033 h 352747"/>
              <a:gd name="connsiteX3" fmla="*/ 35276 w 430478"/>
              <a:gd name="connsiteY3" fmla="*/ 70549 h 352747"/>
              <a:gd name="connsiteX4" fmla="*/ 11758 w 430478"/>
              <a:gd name="connsiteY4" fmla="*/ 141099 h 352747"/>
              <a:gd name="connsiteX5" fmla="*/ 0 w 430478"/>
              <a:gd name="connsiteY5" fmla="*/ 176374 h 352747"/>
              <a:gd name="connsiteX6" fmla="*/ 47035 w 430478"/>
              <a:gd name="connsiteY6" fmla="*/ 317473 h 352747"/>
              <a:gd name="connsiteX7" fmla="*/ 117588 w 430478"/>
              <a:gd name="connsiteY7" fmla="*/ 340989 h 352747"/>
              <a:gd name="connsiteX8" fmla="*/ 152865 w 430478"/>
              <a:gd name="connsiteY8" fmla="*/ 352747 h 352747"/>
              <a:gd name="connsiteX9" fmla="*/ 305730 w 430478"/>
              <a:gd name="connsiteY9" fmla="*/ 340989 h 352747"/>
              <a:gd name="connsiteX10" fmla="*/ 376284 w 430478"/>
              <a:gd name="connsiteY10" fmla="*/ 317473 h 352747"/>
              <a:gd name="connsiteX11" fmla="*/ 388043 w 430478"/>
              <a:gd name="connsiteY11" fmla="*/ 94066 h 352747"/>
              <a:gd name="connsiteX12" fmla="*/ 235177 w 430478"/>
              <a:gd name="connsiteY12" fmla="*/ 82308 h 35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0478" h="352747">
                <a:moveTo>
                  <a:pt x="293972" y="0"/>
                </a:moveTo>
                <a:cubicBezTo>
                  <a:pt x="231258" y="3919"/>
                  <a:pt x="167318" y="-1186"/>
                  <a:pt x="105829" y="11758"/>
                </a:cubicBezTo>
                <a:cubicBezTo>
                  <a:pt x="89557" y="15184"/>
                  <a:pt x="83328" y="36388"/>
                  <a:pt x="70553" y="47033"/>
                </a:cubicBezTo>
                <a:cubicBezTo>
                  <a:pt x="59696" y="56080"/>
                  <a:pt x="47035" y="62710"/>
                  <a:pt x="35276" y="70549"/>
                </a:cubicBezTo>
                <a:lnTo>
                  <a:pt x="11758" y="141099"/>
                </a:lnTo>
                <a:lnTo>
                  <a:pt x="0" y="176374"/>
                </a:lnTo>
                <a:cubicBezTo>
                  <a:pt x="6813" y="237692"/>
                  <a:pt x="-10162" y="285699"/>
                  <a:pt x="47035" y="317473"/>
                </a:cubicBezTo>
                <a:cubicBezTo>
                  <a:pt x="68705" y="329511"/>
                  <a:pt x="94070" y="333150"/>
                  <a:pt x="117588" y="340989"/>
                </a:cubicBezTo>
                <a:lnTo>
                  <a:pt x="152865" y="352747"/>
                </a:lnTo>
                <a:cubicBezTo>
                  <a:pt x="203820" y="348828"/>
                  <a:pt x="255250" y="348959"/>
                  <a:pt x="305730" y="340989"/>
                </a:cubicBezTo>
                <a:cubicBezTo>
                  <a:pt x="330217" y="337123"/>
                  <a:pt x="376284" y="317473"/>
                  <a:pt x="376284" y="317473"/>
                </a:cubicBezTo>
                <a:cubicBezTo>
                  <a:pt x="419778" y="252233"/>
                  <a:pt x="466827" y="197086"/>
                  <a:pt x="388043" y="94066"/>
                </a:cubicBezTo>
                <a:cubicBezTo>
                  <a:pt x="378802" y="81983"/>
                  <a:pt x="282859" y="82308"/>
                  <a:pt x="235177" y="82308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891725" y="4632294"/>
            <a:ext cx="430478" cy="352747"/>
          </a:xfrm>
          <a:custGeom>
            <a:avLst/>
            <a:gdLst>
              <a:gd name="connsiteX0" fmla="*/ 293972 w 430478"/>
              <a:gd name="connsiteY0" fmla="*/ 0 h 352747"/>
              <a:gd name="connsiteX1" fmla="*/ 105829 w 430478"/>
              <a:gd name="connsiteY1" fmla="*/ 11758 h 352747"/>
              <a:gd name="connsiteX2" fmla="*/ 70553 w 430478"/>
              <a:gd name="connsiteY2" fmla="*/ 47033 h 352747"/>
              <a:gd name="connsiteX3" fmla="*/ 35276 w 430478"/>
              <a:gd name="connsiteY3" fmla="*/ 70549 h 352747"/>
              <a:gd name="connsiteX4" fmla="*/ 11758 w 430478"/>
              <a:gd name="connsiteY4" fmla="*/ 141099 h 352747"/>
              <a:gd name="connsiteX5" fmla="*/ 0 w 430478"/>
              <a:gd name="connsiteY5" fmla="*/ 176374 h 352747"/>
              <a:gd name="connsiteX6" fmla="*/ 47035 w 430478"/>
              <a:gd name="connsiteY6" fmla="*/ 317473 h 352747"/>
              <a:gd name="connsiteX7" fmla="*/ 117588 w 430478"/>
              <a:gd name="connsiteY7" fmla="*/ 340989 h 352747"/>
              <a:gd name="connsiteX8" fmla="*/ 152865 w 430478"/>
              <a:gd name="connsiteY8" fmla="*/ 352747 h 352747"/>
              <a:gd name="connsiteX9" fmla="*/ 305730 w 430478"/>
              <a:gd name="connsiteY9" fmla="*/ 340989 h 352747"/>
              <a:gd name="connsiteX10" fmla="*/ 376284 w 430478"/>
              <a:gd name="connsiteY10" fmla="*/ 317473 h 352747"/>
              <a:gd name="connsiteX11" fmla="*/ 388043 w 430478"/>
              <a:gd name="connsiteY11" fmla="*/ 94066 h 352747"/>
              <a:gd name="connsiteX12" fmla="*/ 235177 w 430478"/>
              <a:gd name="connsiteY12" fmla="*/ 82308 h 35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0478" h="352747">
                <a:moveTo>
                  <a:pt x="293972" y="0"/>
                </a:moveTo>
                <a:cubicBezTo>
                  <a:pt x="231258" y="3919"/>
                  <a:pt x="167318" y="-1186"/>
                  <a:pt x="105829" y="11758"/>
                </a:cubicBezTo>
                <a:cubicBezTo>
                  <a:pt x="89557" y="15184"/>
                  <a:pt x="83328" y="36388"/>
                  <a:pt x="70553" y="47033"/>
                </a:cubicBezTo>
                <a:cubicBezTo>
                  <a:pt x="59696" y="56080"/>
                  <a:pt x="47035" y="62710"/>
                  <a:pt x="35276" y="70549"/>
                </a:cubicBezTo>
                <a:lnTo>
                  <a:pt x="11758" y="141099"/>
                </a:lnTo>
                <a:lnTo>
                  <a:pt x="0" y="176374"/>
                </a:lnTo>
                <a:cubicBezTo>
                  <a:pt x="6813" y="237692"/>
                  <a:pt x="-10162" y="285699"/>
                  <a:pt x="47035" y="317473"/>
                </a:cubicBezTo>
                <a:cubicBezTo>
                  <a:pt x="68705" y="329511"/>
                  <a:pt x="94070" y="333150"/>
                  <a:pt x="117588" y="340989"/>
                </a:cubicBezTo>
                <a:lnTo>
                  <a:pt x="152865" y="352747"/>
                </a:lnTo>
                <a:cubicBezTo>
                  <a:pt x="203820" y="348828"/>
                  <a:pt x="255250" y="348959"/>
                  <a:pt x="305730" y="340989"/>
                </a:cubicBezTo>
                <a:cubicBezTo>
                  <a:pt x="330217" y="337123"/>
                  <a:pt x="376284" y="317473"/>
                  <a:pt x="376284" y="317473"/>
                </a:cubicBezTo>
                <a:cubicBezTo>
                  <a:pt x="419778" y="252233"/>
                  <a:pt x="466827" y="197086"/>
                  <a:pt x="388043" y="94066"/>
                </a:cubicBezTo>
                <a:cubicBezTo>
                  <a:pt x="378802" y="81983"/>
                  <a:pt x="282859" y="82308"/>
                  <a:pt x="235177" y="82308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080827" y="1528116"/>
            <a:ext cx="1026137" cy="352747"/>
          </a:xfrm>
          <a:custGeom>
            <a:avLst/>
            <a:gdLst>
              <a:gd name="connsiteX0" fmla="*/ 293972 w 430478"/>
              <a:gd name="connsiteY0" fmla="*/ 0 h 352747"/>
              <a:gd name="connsiteX1" fmla="*/ 105829 w 430478"/>
              <a:gd name="connsiteY1" fmla="*/ 11758 h 352747"/>
              <a:gd name="connsiteX2" fmla="*/ 70553 w 430478"/>
              <a:gd name="connsiteY2" fmla="*/ 47033 h 352747"/>
              <a:gd name="connsiteX3" fmla="*/ 35276 w 430478"/>
              <a:gd name="connsiteY3" fmla="*/ 70549 h 352747"/>
              <a:gd name="connsiteX4" fmla="*/ 11758 w 430478"/>
              <a:gd name="connsiteY4" fmla="*/ 141099 h 352747"/>
              <a:gd name="connsiteX5" fmla="*/ 0 w 430478"/>
              <a:gd name="connsiteY5" fmla="*/ 176374 h 352747"/>
              <a:gd name="connsiteX6" fmla="*/ 47035 w 430478"/>
              <a:gd name="connsiteY6" fmla="*/ 317473 h 352747"/>
              <a:gd name="connsiteX7" fmla="*/ 117588 w 430478"/>
              <a:gd name="connsiteY7" fmla="*/ 340989 h 352747"/>
              <a:gd name="connsiteX8" fmla="*/ 152865 w 430478"/>
              <a:gd name="connsiteY8" fmla="*/ 352747 h 352747"/>
              <a:gd name="connsiteX9" fmla="*/ 305730 w 430478"/>
              <a:gd name="connsiteY9" fmla="*/ 340989 h 352747"/>
              <a:gd name="connsiteX10" fmla="*/ 376284 w 430478"/>
              <a:gd name="connsiteY10" fmla="*/ 317473 h 352747"/>
              <a:gd name="connsiteX11" fmla="*/ 388043 w 430478"/>
              <a:gd name="connsiteY11" fmla="*/ 94066 h 352747"/>
              <a:gd name="connsiteX12" fmla="*/ 235177 w 430478"/>
              <a:gd name="connsiteY12" fmla="*/ 82308 h 35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0478" h="352747">
                <a:moveTo>
                  <a:pt x="293972" y="0"/>
                </a:moveTo>
                <a:cubicBezTo>
                  <a:pt x="231258" y="3919"/>
                  <a:pt x="167318" y="-1186"/>
                  <a:pt x="105829" y="11758"/>
                </a:cubicBezTo>
                <a:cubicBezTo>
                  <a:pt x="89557" y="15184"/>
                  <a:pt x="83328" y="36388"/>
                  <a:pt x="70553" y="47033"/>
                </a:cubicBezTo>
                <a:cubicBezTo>
                  <a:pt x="59696" y="56080"/>
                  <a:pt x="47035" y="62710"/>
                  <a:pt x="35276" y="70549"/>
                </a:cubicBezTo>
                <a:lnTo>
                  <a:pt x="11758" y="141099"/>
                </a:lnTo>
                <a:lnTo>
                  <a:pt x="0" y="176374"/>
                </a:lnTo>
                <a:cubicBezTo>
                  <a:pt x="6813" y="237692"/>
                  <a:pt x="-10162" y="285699"/>
                  <a:pt x="47035" y="317473"/>
                </a:cubicBezTo>
                <a:cubicBezTo>
                  <a:pt x="68705" y="329511"/>
                  <a:pt x="94070" y="333150"/>
                  <a:pt x="117588" y="340989"/>
                </a:cubicBezTo>
                <a:lnTo>
                  <a:pt x="152865" y="352747"/>
                </a:lnTo>
                <a:cubicBezTo>
                  <a:pt x="203820" y="348828"/>
                  <a:pt x="255250" y="348959"/>
                  <a:pt x="305730" y="340989"/>
                </a:cubicBezTo>
                <a:cubicBezTo>
                  <a:pt x="330217" y="337123"/>
                  <a:pt x="376284" y="317473"/>
                  <a:pt x="376284" y="317473"/>
                </a:cubicBezTo>
                <a:cubicBezTo>
                  <a:pt x="419778" y="252233"/>
                  <a:pt x="466827" y="197086"/>
                  <a:pt x="388043" y="94066"/>
                </a:cubicBezTo>
                <a:cubicBezTo>
                  <a:pt x="378802" y="81983"/>
                  <a:pt x="282859" y="82308"/>
                  <a:pt x="235177" y="82308"/>
                </a:cubicBezTo>
              </a:path>
            </a:pathLst>
          </a:cu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2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elements to your app as arguments </a:t>
            </a:r>
            <a:r>
              <a:rPr lang="en-US" dirty="0" smtClean="0"/>
              <a:t>to </a:t>
            </a:r>
            <a:r>
              <a:rPr lang="en-US" sz="4000" b="1" dirty="0" err="1" smtClean="0">
                <a:latin typeface="Courier New"/>
                <a:cs typeface="Courier New"/>
              </a:rPr>
              <a:t>fluidPage</a:t>
            </a:r>
            <a:r>
              <a:rPr lang="en-US" sz="4000" b="1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708317" y="2152404"/>
            <a:ext cx="76205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library</a:t>
            </a:r>
            <a:r>
              <a:rPr lang="en-US" sz="2400" b="1" dirty="0">
                <a:solidFill>
                  <a:srgbClr val="A6A6A6"/>
                </a:solidFill>
                <a:latin typeface="Courier New"/>
                <a:cs typeface="Courier New"/>
              </a:rPr>
              <a:t>(shiny)</a:t>
            </a:r>
          </a:p>
          <a:p>
            <a:endParaRPr lang="en-US" sz="2400" b="1" dirty="0">
              <a:latin typeface="Courier New"/>
              <a:cs typeface="Courier New"/>
            </a:endParaRPr>
          </a:p>
          <a:p>
            <a:r>
              <a:rPr lang="en-US" sz="2400" b="1" dirty="0" err="1">
                <a:solidFill>
                  <a:srgbClr val="A6A6A6"/>
                </a:solidFill>
                <a:latin typeface="Courier New"/>
                <a:cs typeface="Courier New"/>
              </a:rPr>
              <a:t>ui</a:t>
            </a:r>
            <a:r>
              <a:rPr lang="en-US" sz="2400" b="1" dirty="0">
                <a:solidFill>
                  <a:srgbClr val="A6A6A6"/>
                </a:solidFill>
                <a:latin typeface="Courier New"/>
                <a:cs typeface="Courier New"/>
              </a:rPr>
              <a:t> &lt;- </a:t>
            </a:r>
            <a:r>
              <a:rPr lang="en-US" sz="2400" b="1" dirty="0" err="1">
                <a:solidFill>
                  <a:srgbClr val="A6A6A6"/>
                </a:solidFill>
                <a:latin typeface="Courier New"/>
                <a:cs typeface="Courier New"/>
              </a:rPr>
              <a:t>fluidPage</a:t>
            </a:r>
            <a:r>
              <a:rPr lang="en-US" sz="2400" b="1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lang="en-US" sz="2400" b="1" dirty="0">
                <a:latin typeface="Courier New"/>
                <a:cs typeface="Courier New"/>
              </a:rPr>
              <a:t>"Hello R-Ladies!"</a:t>
            </a:r>
            <a:r>
              <a:rPr lang="en-US" sz="24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</a:p>
          <a:p>
            <a:endParaRPr lang="en-US" sz="2400" b="1" dirty="0">
              <a:latin typeface="Courier New"/>
              <a:cs typeface="Courier New"/>
            </a:endParaRPr>
          </a:p>
          <a:p>
            <a:r>
              <a:rPr lang="en-US" sz="2400" b="1" dirty="0">
                <a:solidFill>
                  <a:srgbClr val="A6A6A6"/>
                </a:solidFill>
                <a:latin typeface="Courier New"/>
                <a:cs typeface="Courier New"/>
              </a:rPr>
              <a:t>server &lt;- </a:t>
            </a:r>
            <a:r>
              <a:rPr lang="en-US" sz="2400" b="1" dirty="0">
                <a:solidFill>
                  <a:srgbClr val="8EB4E3"/>
                </a:solidFill>
                <a:latin typeface="Courier New"/>
                <a:cs typeface="Courier New"/>
              </a:rPr>
              <a:t>function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(input, output) </a:t>
            </a:r>
            <a:r>
              <a:rPr lang="en-US" sz="2400" b="1" dirty="0">
                <a:solidFill>
                  <a:srgbClr val="A6A6A6"/>
                </a:solidFill>
                <a:latin typeface="Courier New"/>
                <a:cs typeface="Courier New"/>
              </a:rPr>
              <a:t>{}</a:t>
            </a:r>
          </a:p>
          <a:p>
            <a:endParaRPr lang="en-US" sz="2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# Run the application </a:t>
            </a:r>
          </a:p>
          <a:p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shinyApp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ui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=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ui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, server = server)</a:t>
            </a:r>
          </a:p>
        </p:txBody>
      </p:sp>
    </p:spTree>
    <p:extLst>
      <p:ext uri="{BB962C8B-B14F-4D97-AF65-F5344CB8AC3E}">
        <p14:creationId xmlns:p14="http://schemas.microsoft.com/office/powerpoint/2010/main" val="219106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Inputs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Outputs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Screen Shot 2017-03-07 at 10.41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55" y="1417638"/>
            <a:ext cx="7693783" cy="520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0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7760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Add elements to your app as arguments </a:t>
            </a:r>
            <a:r>
              <a:rPr lang="en-US" dirty="0" smtClean="0"/>
              <a:t>to </a:t>
            </a:r>
            <a:r>
              <a:rPr lang="en-US" sz="4000" b="1" dirty="0" err="1" smtClean="0">
                <a:latin typeface="Courier New"/>
                <a:cs typeface="Courier New"/>
              </a:rPr>
              <a:t>fluidPage</a:t>
            </a:r>
            <a:r>
              <a:rPr lang="en-US" sz="4000" b="1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828836"/>
            <a:ext cx="48948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Courier New"/>
                <a:cs typeface="Courier New"/>
              </a:rPr>
              <a:t>ui</a:t>
            </a:r>
            <a:r>
              <a:rPr lang="en-US" sz="2400" b="1" dirty="0" smtClean="0">
                <a:latin typeface="Courier New"/>
                <a:cs typeface="Courier New"/>
              </a:rPr>
              <a:t> &lt;- </a:t>
            </a:r>
            <a:r>
              <a:rPr lang="en-US" sz="2400" b="1" dirty="0" err="1" smtClean="0">
                <a:latin typeface="Courier New"/>
                <a:cs typeface="Courier New"/>
              </a:rPr>
              <a:t>fluidPage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</a:p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	# *Input() functions,</a:t>
            </a:r>
          </a:p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	# *Output() functions</a:t>
            </a:r>
          </a:p>
          <a:p>
            <a:r>
              <a:rPr lang="mr-IN" sz="2400" b="1" dirty="0" smtClean="0">
                <a:latin typeface="Courier New"/>
                <a:cs typeface="Courier New"/>
              </a:rPr>
              <a:t>)</a:t>
            </a:r>
            <a:endParaRPr lang="en-US" sz="2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16774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727</Words>
  <Application>Microsoft Macintosh PowerPoint</Application>
  <PresentationFormat>On-screen Show (4:3)</PresentationFormat>
  <Paragraphs>190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How to Build a Shiny App</vt:lpstr>
      <vt:lpstr>PowerPoint Presentation</vt:lpstr>
      <vt:lpstr>PowerPoint Presentation</vt:lpstr>
      <vt:lpstr>PowerPoint Presentation</vt:lpstr>
      <vt:lpstr>App template</vt:lpstr>
      <vt:lpstr>Reload/Run and Close an app</vt:lpstr>
      <vt:lpstr>Add elements to your app as arguments to fluidPage()</vt:lpstr>
      <vt:lpstr>Inputs and Outputs </vt:lpstr>
      <vt:lpstr>Add elements to your app as arguments to fluidPage()</vt:lpstr>
      <vt:lpstr>Create an input with an *Input() function</vt:lpstr>
      <vt:lpstr>Create an input with an input function</vt:lpstr>
      <vt:lpstr>Input Objects</vt:lpstr>
      <vt:lpstr>Syntax</vt:lpstr>
      <vt:lpstr>Output Objects</vt:lpstr>
      <vt:lpstr>*Output() </vt:lpstr>
      <vt:lpstr>PowerPoint Presentation</vt:lpstr>
      <vt:lpstr>PowerPoint Presentation</vt:lpstr>
      <vt:lpstr>3 rules to write the server function</vt:lpstr>
      <vt:lpstr>You can render*()different types of output you wish to make.</vt:lpstr>
      <vt:lpstr>render*() </vt:lpstr>
      <vt:lpstr>Rule no 3) Access input values with input$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Build a Shiny App</dc:title>
  <dc:creator>Tatjana Kecojevic</dc:creator>
  <cp:lastModifiedBy>Tatjana Kecojevic</cp:lastModifiedBy>
  <cp:revision>53</cp:revision>
  <dcterms:created xsi:type="dcterms:W3CDTF">2017-03-07T09:51:49Z</dcterms:created>
  <dcterms:modified xsi:type="dcterms:W3CDTF">2017-03-08T06:56:36Z</dcterms:modified>
</cp:coreProperties>
</file>